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69" r:id="rId3"/>
    <p:sldId id="268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73" r:id="rId13"/>
    <p:sldId id="274" r:id="rId14"/>
    <p:sldId id="289" r:id="rId15"/>
    <p:sldId id="275" r:id="rId16"/>
    <p:sldId id="276" r:id="rId17"/>
    <p:sldId id="278" r:id="rId18"/>
    <p:sldId id="263" r:id="rId19"/>
    <p:sldId id="266" r:id="rId20"/>
    <p:sldId id="267" r:id="rId21"/>
    <p:sldId id="270" r:id="rId22"/>
    <p:sldId id="290" r:id="rId23"/>
    <p:sldId id="279" r:id="rId24"/>
    <p:sldId id="280" r:id="rId25"/>
    <p:sldId id="281" r:id="rId26"/>
    <p:sldId id="282" r:id="rId27"/>
    <p:sldId id="264" r:id="rId28"/>
    <p:sldId id="283" r:id="rId29"/>
    <p:sldId id="285" r:id="rId30"/>
    <p:sldId id="286" r:id="rId31"/>
    <p:sldId id="287" r:id="rId32"/>
    <p:sldId id="288" r:id="rId33"/>
    <p:sldId id="293" r:id="rId34"/>
    <p:sldId id="294" r:id="rId35"/>
    <p:sldId id="291" r:id="rId36"/>
    <p:sldId id="292" r:id="rId37"/>
    <p:sldId id="284" r:id="rId38"/>
    <p:sldId id="265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56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3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CAE8-84CE-4C50-B287-B756DAE72621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49DC5-B3B1-4FAF-AE3A-8314295B92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0959D-7E3A-4022-87DC-EAB22AECD13E}" type="slidenum">
              <a:rPr lang="pl-PL"/>
              <a:pPr/>
              <a:t>36</a:t>
            </a:fld>
            <a:endParaRPr lang="pl-PL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3" descr="znak_KAPITAL_LUDZKI"/>
          <p:cNvPicPr>
            <a:picLocks noChangeAspect="1" noChangeArrowheads="1"/>
          </p:cNvPicPr>
          <p:nvPr userDrawn="1"/>
        </p:nvPicPr>
        <p:blipFill>
          <a:blip r:embed="rId13" cstate="print"/>
          <a:srcRect l="4059" t="18350" r="4059" b="18350"/>
          <a:stretch>
            <a:fillRect/>
          </a:stretch>
        </p:blipFill>
        <p:spPr bwMode="auto">
          <a:xfrm>
            <a:off x="0" y="0"/>
            <a:ext cx="1704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2" descr="logotyp-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571868" y="0"/>
            <a:ext cx="1470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Obraz 1" descr="UE+EFS_L-kolor"/>
          <p:cNvPicPr>
            <a:picLocks noChangeAspect="1" noChangeArrowheads="1"/>
          </p:cNvPicPr>
          <p:nvPr userDrawn="1"/>
        </p:nvPicPr>
        <p:blipFill>
          <a:blip r:embed="rId15"/>
          <a:srcRect t="13383" b="13383"/>
          <a:stretch>
            <a:fillRect/>
          </a:stretch>
        </p:blipFill>
        <p:spPr bwMode="auto">
          <a:xfrm>
            <a:off x="7419975" y="0"/>
            <a:ext cx="172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25F4-618D-40BE-BB52-490B5AAA5558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53DB-F021-4EC3-8A8B-E79CF811C2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NAUK ŚCISŁYCH</a:t>
            </a:r>
            <a:endParaRPr lang="pl-PL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l-PL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WSPÓŁFINANSOWANY ZE ŚRODKÓW UNII EUROPEJSKIEJ W RAMACH EUROPEJSKIEGO FUNDUSZU SPOŁECZNEGO</a:t>
            </a:r>
            <a:endParaRPr lang="pl-PL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Prawo Pascala a próżnia</a:t>
            </a:r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chemeClr val="tx1"/>
                </a:solidFill>
              </a:rPr>
              <a:t>dr Zbigniew Łukasiak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15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C956D6F5-EBC4-4A2B-B28E-45A0851B16E8}" type="slidenum">
              <a:rPr lang="pl-PL"/>
              <a:pPr/>
              <a:t>10</a:t>
            </a:fld>
            <a:r>
              <a:rPr lang="pl-PL"/>
              <a:t>/28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4192588" y="4903788"/>
            <a:ext cx="722312" cy="630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Wyniki V = f(p) dla T = const.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36550" y="1085850"/>
          <a:ext cx="3962400" cy="4148138"/>
        </p:xfrm>
        <a:graphic>
          <a:graphicData uri="http://schemas.openxmlformats.org/presentationml/2006/ole">
            <p:oleObj spid="_x0000_s5122" name="Graph" r:id="rId3" imgW="3522600" imgH="3670200" progId="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572000" y="1076325"/>
          <a:ext cx="3527425" cy="4151313"/>
        </p:xfrm>
        <a:graphic>
          <a:graphicData uri="http://schemas.openxmlformats.org/presentationml/2006/ole">
            <p:oleObj spid="_x0000_s5123" name="Graph" r:id="rId4" imgW="3171600" imgH="3670200" progId="">
              <p:embed/>
            </p:oleObj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949575" y="5554663"/>
            <a:ext cx="3276600" cy="5492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/>
              <a:t>trzeba uwzględnić ciśnienie atmosferyczne</a:t>
            </a:r>
          </a:p>
          <a:p>
            <a:r>
              <a:rPr lang="pl-PL" sz="1400"/>
              <a:t>około 1,01x10</a:t>
            </a:r>
            <a:r>
              <a:rPr lang="pl-PL" sz="1400" baseline="30000"/>
              <a:t>5 </a:t>
            </a:r>
            <a:r>
              <a:rPr lang="pl-PL" sz="1400"/>
              <a:t>Pa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0" y="4762500"/>
            <a:ext cx="1009650" cy="117475"/>
            <a:chOff x="2880" y="2917"/>
            <a:chExt cx="569" cy="157"/>
          </a:xfrm>
        </p:grpSpPr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880" y="2925"/>
              <a:ext cx="0" cy="14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880" y="3074"/>
              <a:ext cx="569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3440" y="2917"/>
              <a:ext cx="0" cy="14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676900" y="1122363"/>
          <a:ext cx="666750" cy="762000"/>
        </p:xfrm>
        <a:graphic>
          <a:graphicData uri="http://schemas.openxmlformats.org/presentationml/2006/ole">
            <p:oleObj spid="_x0000_s5124" name="Równanie" r:id="rId5" imgW="444240" imgH="507960" progId="Equation.3">
              <p:embed/>
            </p:oleObj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6761163" y="2908300"/>
          <a:ext cx="1181100" cy="768350"/>
        </p:xfrm>
        <a:graphic>
          <a:graphicData uri="http://schemas.openxmlformats.org/presentationml/2006/ole">
            <p:oleObj spid="_x0000_s5125" name="Równanie" r:id="rId6" imgW="507960" imgH="330120" progId="Equation.3">
              <p:embed/>
            </p:oleObj>
          </a:graphicData>
        </a:graphic>
      </p:graphicFrame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889750" y="3676650"/>
            <a:ext cx="8874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c’ - stała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Wniosek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pl-PL" sz="2800" b="1" dirty="0" smtClean="0"/>
              <a:t>Dla stałej liczby cząsteczek (N) zależność </a:t>
            </a:r>
            <a:br>
              <a:rPr lang="pl-PL" sz="2800" b="1" dirty="0" smtClean="0"/>
            </a:br>
            <a:r>
              <a:rPr lang="pl-PL" sz="2800" b="1" dirty="0" smtClean="0"/>
              <a:t>ciśnienia (p), objętości (V) i temperatury (T) </a:t>
            </a:r>
            <a:br>
              <a:rPr lang="pl-PL" sz="2800" b="1" dirty="0" smtClean="0"/>
            </a:br>
            <a:r>
              <a:rPr lang="pl-PL" sz="2800" b="1" dirty="0" smtClean="0">
                <a:solidFill>
                  <a:srgbClr val="FF0000"/>
                </a:solidFill>
              </a:rPr>
              <a:t>nie zależy od rodzaju gazu!</a:t>
            </a:r>
          </a:p>
          <a:p>
            <a:pPr indent="0" algn="ctr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k </a:t>
            </a:r>
            <a:r>
              <a:rPr lang="pl-PL" sz="2800" b="1" dirty="0" smtClean="0">
                <a:solidFill>
                  <a:srgbClr val="FF0000"/>
                </a:solidFill>
              </a:rPr>
              <a:t>jest uniwersalną stałą i nazywana jest stałą Boltzmanna</a:t>
            </a:r>
            <a:endParaRPr lang="pl-PL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786182" y="3071810"/>
          <a:ext cx="4224338" cy="1231900"/>
        </p:xfrm>
        <a:graphic>
          <a:graphicData uri="http://schemas.openxmlformats.org/presentationml/2006/ole">
            <p:oleObj spid="_x0000_s49154" name="Równanie" r:id="rId3" imgW="698400" imgH="20304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642910" y="2928934"/>
          <a:ext cx="1285884" cy="670940"/>
        </p:xfrm>
        <a:graphic>
          <a:graphicData uri="http://schemas.openxmlformats.org/presentationml/2006/ole">
            <p:oleObj spid="_x0000_s49155" name="Równanie" r:id="rId4" imgW="558720" imgH="29196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42910" y="3786190"/>
          <a:ext cx="1181100" cy="768350"/>
        </p:xfrm>
        <a:graphic>
          <a:graphicData uri="http://schemas.openxmlformats.org/presentationml/2006/ole">
            <p:oleObj spid="_x0000_s49156" name="Równanie" r:id="rId5" imgW="507960" imgH="330120" progId="Equation.3">
              <p:embed/>
            </p:oleObj>
          </a:graphicData>
        </a:graphic>
      </p:graphicFrame>
      <p:sp>
        <p:nvSpPr>
          <p:cNvPr id="7" name="Strzałka w prawo z wcięciem 6"/>
          <p:cNvSpPr/>
          <p:nvPr/>
        </p:nvSpPr>
        <p:spPr>
          <a:xfrm>
            <a:off x="2071670" y="3143248"/>
            <a:ext cx="1428760" cy="1143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5114932" cy="1071570"/>
          </a:xfrm>
        </p:spPr>
        <p:txBody>
          <a:bodyPr/>
          <a:lstStyle/>
          <a:p>
            <a:r>
              <a:rPr lang="pl-PL" b="1" dirty="0" smtClean="0"/>
              <a:t>Wniosek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indent="0">
              <a:buNone/>
            </a:pPr>
            <a:r>
              <a:rPr lang="pl-PL" dirty="0" smtClean="0"/>
              <a:t>Wszystkie gazy zastępujemy nieskończenie małymi kulkami, które odbijają się od siebie sprężyście i nie oddziałują ze sobą – nie przyciągają się ani nie odpychają. Taki idealny opisujący wszystkie gazy „twór” nazywamy </a:t>
            </a:r>
            <a:r>
              <a:rPr lang="pl-PL" b="1" dirty="0" smtClean="0">
                <a:solidFill>
                  <a:srgbClr val="FF0000"/>
                </a:solidFill>
              </a:rPr>
              <a:t>gazem doskonałym</a:t>
            </a:r>
            <a:r>
              <a:rPr lang="pl-PL" dirty="0" smtClean="0"/>
              <a:t>.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429256" y="642918"/>
          <a:ext cx="3000396" cy="874975"/>
        </p:xfrm>
        <a:graphic>
          <a:graphicData uri="http://schemas.openxmlformats.org/presentationml/2006/ole">
            <p:oleObj spid="_x0000_s50178" name="Równanie" r:id="rId3" imgW="698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Gaz doskonały działa prawie zawsze … ale …</a:t>
            </a:r>
            <a:endParaRPr lang="pl-PL" sz="3200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„szydło z worka” wychodzi w skrajnych warunkach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4000" b="1" dirty="0" smtClean="0"/>
              <a:t>Gazy </a:t>
            </a:r>
            <a:r>
              <a:rPr lang="pl-PL" sz="4000" b="1" dirty="0" smtClean="0"/>
              <a:t>– kształt i wymiary </a:t>
            </a:r>
            <a:r>
              <a:rPr lang="pl-PL" sz="4000" b="1" dirty="0" smtClean="0"/>
              <a:t>cząsteczki</a:t>
            </a:r>
          </a:p>
        </p:txBody>
      </p:sp>
      <p:sp>
        <p:nvSpPr>
          <p:cNvPr id="1028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102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85BF96F1-1F7C-4DEF-A4C7-3B6D404BF069}" type="slidenum">
              <a:rPr lang="pl-PL"/>
              <a:pPr/>
              <a:t>14</a:t>
            </a:fld>
            <a:r>
              <a:rPr lang="pl-PL"/>
              <a:t>/28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00034" y="1857364"/>
          <a:ext cx="6413500" cy="2130425"/>
        </p:xfrm>
        <a:graphic>
          <a:graphicData uri="http://schemas.openxmlformats.org/presentationml/2006/ole">
            <p:oleObj spid="_x0000_s65538" name="CorelDRAW" r:id="rId3" imgW="6413760" imgH="2129760" progId="CorelDraw.Graphic.7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481234" y="4143364"/>
          <a:ext cx="6069013" cy="1238250"/>
        </p:xfrm>
        <a:graphic>
          <a:graphicData uri="http://schemas.openxmlformats.org/presentationml/2006/ole">
            <p:oleObj spid="_x0000_s65539" name="CorelDRAW" r:id="rId4" imgW="6069600" imgH="1238760" progId="CorelDraw.Graphic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5DC012D9-C271-4D49-AE7F-01AC8FCA1EC7}" type="slidenum">
              <a:rPr lang="pl-PL"/>
              <a:pPr/>
              <a:t>15</a:t>
            </a:fld>
            <a:r>
              <a:rPr lang="pl-PL"/>
              <a:t>/28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Równanie Van der </a:t>
            </a:r>
            <a:r>
              <a:rPr lang="pl-PL" b="1" dirty="0" err="1"/>
              <a:t>Waalsa</a:t>
            </a:r>
            <a:endParaRPr lang="pl-PL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sz="1400" b="1" dirty="0">
                <a:solidFill>
                  <a:srgbClr val="FF0000"/>
                </a:solidFill>
              </a:rPr>
              <a:t>W gazach rzeczywistych:</a:t>
            </a:r>
          </a:p>
          <a:p>
            <a:pPr>
              <a:buFontTx/>
              <a:buAutoNum type="arabicPeriod"/>
            </a:pPr>
            <a:r>
              <a:rPr lang="pl-PL" sz="1400" b="1" dirty="0"/>
              <a:t>Cząsteczki oddziałują między sobą - przyciąganie (skierowane do środka gazu) powoduje, że gaz rzeczywisty wywiera na ścianki ciśnienie </a:t>
            </a:r>
            <a:r>
              <a:rPr lang="pl-PL" sz="1400" b="1" i="1" dirty="0">
                <a:solidFill>
                  <a:srgbClr val="FF0000"/>
                </a:solidFill>
              </a:rPr>
              <a:t>mniejsze</a:t>
            </a:r>
            <a:r>
              <a:rPr lang="pl-PL" sz="1400" b="1" dirty="0"/>
              <a:t>, niż doskonały, a co za tym idzie przy danym ciśnieniu zewnętrznym zajmie </a:t>
            </a:r>
            <a:r>
              <a:rPr lang="pl-PL" sz="1400" b="1" i="1" dirty="0">
                <a:solidFill>
                  <a:srgbClr val="FF0000"/>
                </a:solidFill>
              </a:rPr>
              <a:t>mniejszą</a:t>
            </a:r>
            <a:r>
              <a:rPr lang="pl-PL" sz="1400" b="1" i="1" dirty="0"/>
              <a:t> </a:t>
            </a:r>
            <a:r>
              <a:rPr lang="pl-PL" sz="1400" b="1" dirty="0"/>
              <a:t>objętość tak, jakby podlegał pewnej </a:t>
            </a:r>
            <a:r>
              <a:rPr lang="pl-PL" sz="1400" b="1" i="1" dirty="0">
                <a:solidFill>
                  <a:srgbClr val="FF0000"/>
                </a:solidFill>
              </a:rPr>
              <a:t>nadwyżce ciśnienia </a:t>
            </a:r>
            <a:r>
              <a:rPr lang="pl-PL" sz="1400" b="1" dirty="0" err="1">
                <a:solidFill>
                  <a:srgbClr val="FF0000"/>
                </a:solidFill>
                <a:sym typeface="Symbol" pitchFamily="18" charset="2"/>
              </a:rPr>
              <a:t>p</a:t>
            </a:r>
            <a:r>
              <a:rPr lang="pl-PL" sz="1400" b="1" dirty="0">
                <a:sym typeface="Symbol" pitchFamily="18" charset="2"/>
              </a:rPr>
              <a:t>.</a:t>
            </a:r>
            <a:endParaRPr lang="pl-PL" sz="1400" b="1" dirty="0"/>
          </a:p>
          <a:p>
            <a:pPr>
              <a:buFontTx/>
              <a:buAutoNum type="arabicPeriod"/>
            </a:pPr>
            <a:r>
              <a:rPr lang="pl-PL" sz="1400" b="1" dirty="0"/>
              <a:t>Nie składają się z punktów materialnych - cząsteczki zajmują określoną objętość, zmniejszając objętość naczynia.</a:t>
            </a:r>
            <a:br>
              <a:rPr lang="pl-PL" sz="1400" b="1" dirty="0"/>
            </a:br>
            <a:endParaRPr lang="pl-PL" sz="1400" b="1" dirty="0"/>
          </a:p>
          <a:p>
            <a:pPr>
              <a:buFontTx/>
              <a:buNone/>
            </a:pPr>
            <a:endParaRPr lang="pl-PL" sz="1400" b="1" dirty="0"/>
          </a:p>
          <a:p>
            <a:pPr>
              <a:buFontTx/>
              <a:buNone/>
            </a:pPr>
            <a:endParaRPr lang="pl-PL" sz="1400" b="1" dirty="0" smtClean="0"/>
          </a:p>
          <a:p>
            <a:pPr>
              <a:buFontTx/>
              <a:buNone/>
            </a:pPr>
            <a:endParaRPr lang="pl-PL" sz="1400" b="1" dirty="0" smtClean="0"/>
          </a:p>
          <a:p>
            <a:pPr>
              <a:buFontTx/>
              <a:buNone/>
            </a:pPr>
            <a:endParaRPr lang="pl-PL" sz="1400" b="1" dirty="0"/>
          </a:p>
          <a:p>
            <a:pPr>
              <a:buFontTx/>
              <a:buNone/>
            </a:pPr>
            <a:endParaRPr lang="pl-PL" sz="1400" b="1" dirty="0"/>
          </a:p>
          <a:p>
            <a:pPr>
              <a:buFontTx/>
              <a:buNone/>
            </a:pPr>
            <a:r>
              <a:rPr lang="pl-PL" sz="1400" b="1" dirty="0"/>
              <a:t>		</a:t>
            </a:r>
            <a:endParaRPr lang="pl-PL" sz="1400" b="1" dirty="0" smtClean="0"/>
          </a:p>
          <a:p>
            <a:pPr>
              <a:buFontTx/>
              <a:buNone/>
            </a:pPr>
            <a:r>
              <a:rPr lang="pl-PL" sz="1400" b="1" dirty="0"/>
              <a:t>								</a:t>
            </a:r>
            <a:r>
              <a:rPr lang="pl-PL" sz="1400" b="1" dirty="0" smtClean="0"/>
              <a:t>		</a:t>
            </a:r>
            <a:r>
              <a:rPr lang="pl-PL" sz="1400" b="1" dirty="0"/>
              <a:t>	nadwyżka ciśnienia		redukcja objętości</a:t>
            </a:r>
          </a:p>
          <a:p>
            <a:pPr>
              <a:buFontTx/>
              <a:buNone/>
            </a:pPr>
            <a:r>
              <a:rPr lang="pl-PL" sz="1400" dirty="0"/>
              <a:t>	wartości a i b wyznacza się doświadczalnie, </a:t>
            </a:r>
            <a:endParaRPr lang="pl-PL" sz="1400" dirty="0" smtClean="0"/>
          </a:p>
          <a:p>
            <a:pPr>
              <a:buFontTx/>
              <a:buNone/>
            </a:pPr>
            <a:r>
              <a:rPr lang="pl-PL" sz="1400" dirty="0" smtClean="0"/>
              <a:t>	R – uniwersalna stała gazowa (równa iloczynowi stałej Boltzmanna i liczby Avogadro)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równanie Van der </a:t>
            </a:r>
            <a:r>
              <a:rPr lang="pl-PL" sz="1400" dirty="0" err="1"/>
              <a:t>Waalsa</a:t>
            </a:r>
            <a:r>
              <a:rPr lang="pl-PL" sz="1400" dirty="0"/>
              <a:t> </a:t>
            </a:r>
            <a:r>
              <a:rPr lang="pl-PL" sz="1400" dirty="0" smtClean="0"/>
              <a:t>też  </a:t>
            </a:r>
            <a:r>
              <a:rPr lang="pl-PL" sz="1400" b="1" dirty="0" smtClean="0">
                <a:solidFill>
                  <a:srgbClr val="FF0000"/>
                </a:solidFill>
              </a:rPr>
              <a:t>nie</a:t>
            </a:r>
            <a:r>
              <a:rPr lang="pl-PL" sz="1400" dirty="0" smtClean="0"/>
              <a:t> </a:t>
            </a:r>
            <a:r>
              <a:rPr lang="pl-PL" sz="1400" dirty="0"/>
              <a:t>opisuje ściśle zachowania rzeczywistych gazów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000364" y="3286124"/>
          <a:ext cx="2976563" cy="1169987"/>
        </p:xfrm>
        <a:graphic>
          <a:graphicData uri="http://schemas.openxmlformats.org/presentationml/2006/ole">
            <p:oleObj spid="_x0000_s51203" name="Równanie" r:id="rId3" imgW="1485720" imgH="583920" progId="Equation.3">
              <p:embed/>
            </p:oleObj>
          </a:graphicData>
        </a:graphic>
      </p:graphicFrame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2981314" y="4129086"/>
            <a:ext cx="593725" cy="5349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5060939" y="3879849"/>
            <a:ext cx="307975" cy="868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571868" y="3286124"/>
            <a:ext cx="558800" cy="962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080684" cy="29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Równanie „nie działa” gdy jest wilgotno</a:t>
            </a:r>
            <a:endParaRPr lang="pl-PL" sz="3600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357562"/>
            <a:ext cx="2417952" cy="326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214422"/>
            <a:ext cx="3785394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214282" y="2643182"/>
            <a:ext cx="330879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b="1" dirty="0" smtClean="0"/>
              <a:t>Obłok </a:t>
            </a:r>
            <a:r>
              <a:rPr lang="pl-PL" sz="2400" b="1" dirty="0" err="1" smtClean="0"/>
              <a:t>Prandtla-Glauerta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928662" y="4572008"/>
            <a:ext cx="492922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b="1" dirty="0" smtClean="0"/>
              <a:t>Woda zmienia stan skupienia – para się skrapla, woda gwałtownie paruje lub zamarza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528013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2"/>
            <a:ext cx="5673979" cy="229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ukienka grobowa w trakcie konserwac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17986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ukienka po konserwacji i rekonstrukcj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929066"/>
            <a:ext cx="17986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714776" cy="215423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/>
              <a:t>Można to wykorzystać </a:t>
            </a:r>
            <a:br>
              <a:rPr lang="pl-PL" sz="2400" b="1" dirty="0" smtClean="0"/>
            </a:br>
            <a:r>
              <a:rPr lang="pl-PL" sz="2400" b="1" dirty="0" smtClean="0"/>
              <a:t>w praktyce:</a:t>
            </a:r>
            <a:br>
              <a:rPr lang="pl-PL" sz="2400" b="1" dirty="0" smtClean="0"/>
            </a:br>
            <a:r>
              <a:rPr lang="pl-PL" sz="2800" b="1" dirty="0" smtClean="0">
                <a:solidFill>
                  <a:srgbClr val="FF0000"/>
                </a:solidFill>
              </a:rPr>
              <a:t>suszenie zabytków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8387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Stany gazu</a:t>
            </a:r>
            <a:endParaRPr lang="pl-PL" sz="4000" b="1" dirty="0"/>
          </a:p>
        </p:txBody>
      </p:sp>
      <p:pic>
        <p:nvPicPr>
          <p:cNvPr id="6148" name="Picture 4" descr="http://walbrzych24.home.pl/w-24/images/stories/wiadomosci/2012.10/1-15/1015_autobusy-01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4982363" cy="331945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72132" y="1571612"/>
            <a:ext cx="152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duże</a:t>
            </a:r>
            <a:r>
              <a:rPr lang="pl-PL" b="1" dirty="0" smtClean="0"/>
              <a:t> </a:t>
            </a:r>
            <a:r>
              <a:rPr lang="pl-PL" b="1" dirty="0" smtClean="0"/>
              <a:t>ciśnienie</a:t>
            </a:r>
          </a:p>
          <a:p>
            <a:r>
              <a:rPr lang="pl-PL" b="1" dirty="0" smtClean="0"/>
              <a:t>jest CIASNO!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57356" y="4929198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niskie ciśnienie</a:t>
            </a:r>
          </a:p>
          <a:p>
            <a:r>
              <a:rPr lang="pl-PL" b="1" dirty="0" smtClean="0"/>
              <a:t>jest LUŹNO!</a:t>
            </a:r>
            <a:endParaRPr lang="pl-PL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214422"/>
            <a:ext cx="894775" cy="15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1144592" cy="189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Przepływ gazu</a:t>
            </a:r>
          </a:p>
        </p:txBody>
      </p:sp>
      <p:sp>
        <p:nvSpPr>
          <p:cNvPr id="20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2525C309-4255-410F-B794-D83B2D46DDD7}" type="slidenum">
              <a:rPr lang="pl-PL"/>
              <a:pPr/>
              <a:t>19</a:t>
            </a:fld>
            <a:r>
              <a:rPr lang="pl-PL"/>
              <a:t>/21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Stany </a:t>
            </a:r>
            <a:r>
              <a:rPr lang="pl-PL" sz="3600" b="1" dirty="0" smtClean="0"/>
              <a:t>gazu</a:t>
            </a:r>
            <a:endParaRPr lang="pl-PL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84"/>
            <a:ext cx="8534400" cy="4953016"/>
          </a:xfrm>
        </p:spPr>
        <p:txBody>
          <a:bodyPr>
            <a:normAutofit/>
          </a:bodyPr>
          <a:lstStyle/>
          <a:p>
            <a:pPr marL="190500" indent="-190500"/>
            <a:r>
              <a:rPr lang="pl-PL" sz="1600" b="1" dirty="0"/>
              <a:t>Gaz znajduje się w </a:t>
            </a:r>
            <a:r>
              <a:rPr lang="pl-PL" sz="1600" b="1" i="1" dirty="0">
                <a:solidFill>
                  <a:srgbClr val="FF3300"/>
                </a:solidFill>
              </a:rPr>
              <a:t>stanie lepkim</a:t>
            </a:r>
            <a:r>
              <a:rPr lang="pl-PL" sz="1600" b="1" dirty="0"/>
              <a:t>, gdy wzajemne zderzenia cząsteczek gazu przeważają nad zderzeniami ze ściankami naczynia, w </a:t>
            </a:r>
            <a:r>
              <a:rPr lang="pl-PL" sz="1600" b="1" i="1" dirty="0">
                <a:solidFill>
                  <a:srgbClr val="0066FF"/>
                </a:solidFill>
              </a:rPr>
              <a:t>stanie molekularnym</a:t>
            </a:r>
            <a:r>
              <a:rPr lang="pl-PL" sz="1600" b="1" dirty="0"/>
              <a:t> - w sytuacji odwrotnej. </a:t>
            </a:r>
          </a:p>
          <a:p>
            <a:pPr marL="190500" indent="-190500"/>
            <a:r>
              <a:rPr lang="pl-PL" sz="1600" b="1" dirty="0"/>
              <a:t>Wyróżnia się </a:t>
            </a:r>
            <a:r>
              <a:rPr lang="pl-PL" sz="1600" b="1" i="1" dirty="0">
                <a:solidFill>
                  <a:srgbClr val="00B050"/>
                </a:solidFill>
              </a:rPr>
              <a:t>stan pośredni</a:t>
            </a:r>
            <a:r>
              <a:rPr lang="pl-PL" sz="1600" b="1" dirty="0"/>
              <a:t>, gdy żaden z wymienionych rodzajów zderzeń nie przeważa w istotnym stopniu. 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1600200" y="2286000"/>
            <a:ext cx="3276600" cy="3276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1905000" y="2743200"/>
            <a:ext cx="990600" cy="1524000"/>
          </a:xfrm>
          <a:custGeom>
            <a:avLst/>
            <a:gdLst/>
            <a:ahLst/>
            <a:cxnLst>
              <a:cxn ang="0">
                <a:pos x="48" y="384"/>
              </a:cxn>
              <a:cxn ang="0">
                <a:pos x="240" y="288"/>
              </a:cxn>
              <a:cxn ang="0">
                <a:pos x="336" y="576"/>
              </a:cxn>
              <a:cxn ang="0">
                <a:pos x="0" y="144"/>
              </a:cxn>
              <a:cxn ang="0">
                <a:pos x="336" y="0"/>
              </a:cxn>
              <a:cxn ang="0">
                <a:pos x="528" y="144"/>
              </a:cxn>
              <a:cxn ang="0">
                <a:pos x="336" y="144"/>
              </a:cxn>
              <a:cxn ang="0">
                <a:pos x="624" y="288"/>
              </a:cxn>
              <a:cxn ang="0">
                <a:pos x="432" y="384"/>
              </a:cxn>
              <a:cxn ang="0">
                <a:pos x="288" y="960"/>
              </a:cxn>
              <a:cxn ang="0">
                <a:pos x="192" y="864"/>
              </a:cxn>
              <a:cxn ang="0">
                <a:pos x="432" y="816"/>
              </a:cxn>
              <a:cxn ang="0">
                <a:pos x="480" y="720"/>
              </a:cxn>
            </a:cxnLst>
            <a:rect l="0" t="0" r="r" b="b"/>
            <a:pathLst>
              <a:path w="624" h="960">
                <a:moveTo>
                  <a:pt x="48" y="384"/>
                </a:moveTo>
                <a:lnTo>
                  <a:pt x="240" y="288"/>
                </a:lnTo>
                <a:lnTo>
                  <a:pt x="336" y="576"/>
                </a:lnTo>
                <a:lnTo>
                  <a:pt x="0" y="144"/>
                </a:lnTo>
                <a:lnTo>
                  <a:pt x="336" y="0"/>
                </a:lnTo>
                <a:lnTo>
                  <a:pt x="528" y="144"/>
                </a:lnTo>
                <a:lnTo>
                  <a:pt x="336" y="144"/>
                </a:lnTo>
                <a:lnTo>
                  <a:pt x="624" y="288"/>
                </a:lnTo>
                <a:lnTo>
                  <a:pt x="432" y="384"/>
                </a:lnTo>
                <a:lnTo>
                  <a:pt x="288" y="960"/>
                </a:lnTo>
                <a:lnTo>
                  <a:pt x="192" y="864"/>
                </a:lnTo>
                <a:lnTo>
                  <a:pt x="432" y="816"/>
                </a:lnTo>
                <a:lnTo>
                  <a:pt x="480" y="72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3276600" y="2286000"/>
            <a:ext cx="3276600" cy="3276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3505200" y="2286000"/>
            <a:ext cx="1752600" cy="32004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144" y="336"/>
              </a:cxn>
              <a:cxn ang="0">
                <a:pos x="864" y="1056"/>
              </a:cxn>
              <a:cxn ang="0">
                <a:pos x="144" y="1776"/>
              </a:cxn>
              <a:cxn ang="0">
                <a:pos x="672" y="0"/>
              </a:cxn>
              <a:cxn ang="0">
                <a:pos x="720" y="1584"/>
              </a:cxn>
              <a:cxn ang="0">
                <a:pos x="384" y="240"/>
              </a:cxn>
              <a:cxn ang="0">
                <a:pos x="432" y="1968"/>
              </a:cxn>
              <a:cxn ang="0">
                <a:pos x="816" y="1776"/>
              </a:cxn>
              <a:cxn ang="0">
                <a:pos x="1104" y="2016"/>
              </a:cxn>
              <a:cxn ang="0">
                <a:pos x="912" y="0"/>
              </a:cxn>
              <a:cxn ang="0">
                <a:pos x="816" y="384"/>
              </a:cxn>
            </a:cxnLst>
            <a:rect l="0" t="0" r="r" b="b"/>
            <a:pathLst>
              <a:path w="1104" h="2016">
                <a:moveTo>
                  <a:pt x="0" y="1584"/>
                </a:moveTo>
                <a:lnTo>
                  <a:pt x="144" y="336"/>
                </a:lnTo>
                <a:lnTo>
                  <a:pt x="864" y="1056"/>
                </a:lnTo>
                <a:lnTo>
                  <a:pt x="144" y="1776"/>
                </a:lnTo>
                <a:lnTo>
                  <a:pt x="672" y="0"/>
                </a:lnTo>
                <a:lnTo>
                  <a:pt x="720" y="1584"/>
                </a:lnTo>
                <a:lnTo>
                  <a:pt x="384" y="240"/>
                </a:lnTo>
                <a:lnTo>
                  <a:pt x="432" y="1968"/>
                </a:lnTo>
                <a:lnTo>
                  <a:pt x="816" y="1776"/>
                </a:lnTo>
                <a:lnTo>
                  <a:pt x="1104" y="2016"/>
                </a:lnTo>
                <a:lnTo>
                  <a:pt x="912" y="0"/>
                </a:lnTo>
                <a:lnTo>
                  <a:pt x="816" y="384"/>
                </a:ln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53000" y="2286000"/>
            <a:ext cx="3276600" cy="3276600"/>
            <a:chOff x="2544" y="1488"/>
            <a:chExt cx="2064" cy="2064"/>
          </a:xfrm>
        </p:grpSpPr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2544" y="1488"/>
              <a:ext cx="2064" cy="20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592" y="1536"/>
              <a:ext cx="2016" cy="1968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1680" y="240"/>
                </a:cxn>
                <a:cxn ang="0">
                  <a:pos x="576" y="1968"/>
                </a:cxn>
                <a:cxn ang="0">
                  <a:pos x="720" y="0"/>
                </a:cxn>
                <a:cxn ang="0">
                  <a:pos x="1536" y="1872"/>
                </a:cxn>
                <a:cxn ang="0">
                  <a:pos x="144" y="432"/>
                </a:cxn>
                <a:cxn ang="0">
                  <a:pos x="2016" y="960"/>
                </a:cxn>
                <a:cxn ang="0">
                  <a:pos x="288" y="864"/>
                </a:cxn>
                <a:cxn ang="0">
                  <a:pos x="1296" y="1968"/>
                </a:cxn>
                <a:cxn ang="0">
                  <a:pos x="1392" y="48"/>
                </a:cxn>
                <a:cxn ang="0">
                  <a:pos x="1104" y="240"/>
                </a:cxn>
              </a:cxnLst>
              <a:rect l="0" t="0" r="r" b="b"/>
              <a:pathLst>
                <a:path w="2016" h="1968">
                  <a:moveTo>
                    <a:pt x="0" y="1344"/>
                  </a:moveTo>
                  <a:lnTo>
                    <a:pt x="1680" y="240"/>
                  </a:lnTo>
                  <a:lnTo>
                    <a:pt x="576" y="1968"/>
                  </a:lnTo>
                  <a:lnTo>
                    <a:pt x="720" y="0"/>
                  </a:lnTo>
                  <a:lnTo>
                    <a:pt x="1536" y="1872"/>
                  </a:lnTo>
                  <a:lnTo>
                    <a:pt x="144" y="432"/>
                  </a:lnTo>
                  <a:lnTo>
                    <a:pt x="2016" y="960"/>
                  </a:lnTo>
                  <a:lnTo>
                    <a:pt x="288" y="864"/>
                  </a:lnTo>
                  <a:lnTo>
                    <a:pt x="1296" y="1968"/>
                  </a:lnTo>
                  <a:lnTo>
                    <a:pt x="1392" y="48"/>
                  </a:lnTo>
                  <a:lnTo>
                    <a:pt x="1104" y="240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0" y="4038600"/>
            <a:ext cx="3276600" cy="2057400"/>
            <a:chOff x="432" y="2544"/>
            <a:chExt cx="2064" cy="1296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432" y="25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2496" y="25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32" y="37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392" y="355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2000" b="1"/>
                <a:t>X</a:t>
              </a:r>
            </a:p>
          </p:txBody>
        </p:sp>
      </p:grp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772400" y="2286000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66FF"/>
                </a:solidFill>
                <a:sym typeface="Symbol" pitchFamily="18" charset="2"/>
              </a:rPr>
              <a:t> &gt;&gt; X</a:t>
            </a:r>
            <a:endParaRPr lang="pl-PL" b="1">
              <a:solidFill>
                <a:srgbClr val="0066FF"/>
              </a:solidFill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28596" y="5214950"/>
            <a:ext cx="2322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3300"/>
                </a:solidFill>
                <a:sym typeface="Symbol" pitchFamily="18" charset="2"/>
              </a:rPr>
              <a:t> &lt;&lt; X</a:t>
            </a:r>
          </a:p>
          <a:p>
            <a:r>
              <a:rPr lang="pl-PL" sz="1600" b="1" dirty="0">
                <a:sym typeface="Symbol" pitchFamily="18" charset="2"/>
              </a:rPr>
              <a:t> - </a:t>
            </a:r>
            <a:r>
              <a:rPr lang="pl-PL" sz="1400" b="1" dirty="0">
                <a:sym typeface="Symbol" pitchFamily="18" charset="2"/>
              </a:rPr>
              <a:t>średnia droga swobodna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962400" y="5638800"/>
            <a:ext cx="67037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  <a:sym typeface="Symbol" pitchFamily="18" charset="2"/>
              </a:rPr>
              <a:t>  X</a:t>
            </a: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Wykład: Fizyka i technologia próżni - dr Zbigniew Łukasiak</a:t>
            </a:r>
          </a:p>
          <a:p>
            <a:r>
              <a:rPr lang="pl-PL" dirty="0"/>
              <a:t>Wiadomości wstępne / podstawowe pojęcia</a:t>
            </a:r>
          </a:p>
        </p:txBody>
      </p:sp>
      <p:sp>
        <p:nvSpPr>
          <p:cNvPr id="410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 dirty="0"/>
          </a:p>
          <a:p>
            <a:fld id="{6215BA01-25D0-4708-AA35-9FA08E1D646E}" type="slidenum">
              <a:rPr lang="pl-PL"/>
              <a:pPr/>
              <a:t>2</a:t>
            </a:fld>
            <a:r>
              <a:rPr lang="pl-PL" dirty="0"/>
              <a:t>/28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4000" b="1" dirty="0" smtClean="0"/>
              <a:t>Ciśnienie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sz="1800" b="1" dirty="0" smtClean="0"/>
              <a:t>Najprościej: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br>
              <a:rPr lang="pl-PL" sz="1800" b="1" dirty="0" smtClean="0">
                <a:solidFill>
                  <a:srgbClr val="FF0000"/>
                </a:solidFill>
              </a:rPr>
            </a:br>
            <a:r>
              <a:rPr lang="pl-PL" sz="1800" b="1" dirty="0" smtClean="0">
                <a:solidFill>
                  <a:srgbClr val="FF0000"/>
                </a:solidFill>
              </a:rPr>
              <a:t>ciśnienie</a:t>
            </a:r>
            <a:r>
              <a:rPr lang="pl-PL" sz="1800" dirty="0" smtClean="0"/>
              <a:t> gazu jest wielkością określoną przez stosunek </a:t>
            </a:r>
            <a:r>
              <a:rPr lang="pl-PL" sz="1800" b="1" dirty="0" smtClean="0"/>
              <a:t>siły</a:t>
            </a:r>
            <a:r>
              <a:rPr lang="pl-PL" sz="1800" dirty="0" smtClean="0"/>
              <a:t>, </a:t>
            </a:r>
            <a:br>
              <a:rPr lang="pl-PL" sz="1800" dirty="0" smtClean="0"/>
            </a:br>
            <a:r>
              <a:rPr lang="pl-PL" sz="1800" dirty="0" smtClean="0"/>
              <a:t>którą wywiera gaz na ścianki naczynia, w którym się znajduje </a:t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b="1" dirty="0" smtClean="0"/>
              <a:t>powierzchni </a:t>
            </a:r>
            <a:r>
              <a:rPr lang="pl-PL" sz="1800" dirty="0" smtClean="0"/>
              <a:t>tych ścianek.</a:t>
            </a:r>
            <a:br>
              <a:rPr lang="pl-PL" sz="1800" dirty="0" smtClean="0"/>
            </a:br>
            <a:endParaRPr lang="pl-PL" sz="1800" dirty="0" smtClean="0"/>
          </a:p>
          <a:p>
            <a:pPr eaLnBrk="1" hangingPunct="1">
              <a:buFontTx/>
              <a:buNone/>
            </a:pPr>
            <a:endParaRPr lang="pl-PL" sz="1800" dirty="0" smtClean="0"/>
          </a:p>
          <a:p>
            <a:pPr eaLnBrk="1" hangingPunct="1">
              <a:buFontTx/>
              <a:buNone/>
            </a:pPr>
            <a:r>
              <a:rPr lang="pl-PL" sz="1800" dirty="0" smtClean="0"/>
              <a:t>Jednostką ciśnienia zgodnie z układem SI jest </a:t>
            </a:r>
            <a:r>
              <a:rPr lang="pl-PL" sz="1800" b="1" dirty="0" smtClean="0"/>
              <a:t>Pascal</a:t>
            </a:r>
            <a:br>
              <a:rPr lang="pl-PL" sz="1800" b="1" dirty="0" smtClean="0"/>
            </a:br>
            <a:r>
              <a:rPr lang="pl-PL" sz="1800" b="1" dirty="0" smtClean="0"/>
              <a:t>			1 Pa = 1 N * m</a:t>
            </a:r>
            <a:r>
              <a:rPr lang="pl-PL" sz="1800" b="1" baseline="30000" dirty="0" smtClean="0"/>
              <a:t>-2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			1 Pa = 1 kg * m * s</a:t>
            </a:r>
            <a:r>
              <a:rPr lang="pl-PL" sz="1800" b="1" baseline="30000" dirty="0" smtClean="0"/>
              <a:t>-2</a:t>
            </a:r>
            <a:r>
              <a:rPr lang="pl-PL" sz="1800" b="1" dirty="0" smtClean="0"/>
              <a:t> * m</a:t>
            </a:r>
            <a:r>
              <a:rPr lang="pl-PL" sz="1800" b="1" baseline="30000" dirty="0" smtClean="0"/>
              <a:t>-2</a:t>
            </a:r>
            <a:r>
              <a:rPr lang="pl-PL" sz="1800" b="1" dirty="0" smtClean="0"/>
              <a:t> = 1 kg * m</a:t>
            </a:r>
            <a:r>
              <a:rPr lang="pl-PL" sz="1800" b="1" baseline="30000" dirty="0" smtClean="0"/>
              <a:t>-1</a:t>
            </a:r>
            <a:r>
              <a:rPr lang="pl-PL" sz="1800" b="1" dirty="0" smtClean="0"/>
              <a:t> * s</a:t>
            </a:r>
            <a:r>
              <a:rPr lang="pl-PL" sz="1800" b="1" baseline="30000" dirty="0" smtClean="0"/>
              <a:t>-2</a:t>
            </a:r>
            <a:endParaRPr lang="pl-PL" sz="1800" b="1" dirty="0" smtClean="0"/>
          </a:p>
          <a:p>
            <a:pPr eaLnBrk="1" hangingPunct="1">
              <a:buFontTx/>
              <a:buNone/>
            </a:pPr>
            <a:r>
              <a:rPr lang="pl-PL" sz="1800" dirty="0" smtClean="0"/>
              <a:t>Inne jednostki:</a:t>
            </a:r>
            <a:br>
              <a:rPr lang="pl-PL" sz="1800" dirty="0" smtClean="0"/>
            </a:br>
            <a:r>
              <a:rPr lang="pl-PL" sz="1800" dirty="0" smtClean="0"/>
              <a:t>atmosfera fizyczna	1 </a:t>
            </a:r>
            <a:r>
              <a:rPr lang="pl-PL" sz="1800" dirty="0" err="1" smtClean="0"/>
              <a:t>atm</a:t>
            </a:r>
            <a:r>
              <a:rPr lang="pl-PL" sz="1800" dirty="0" smtClean="0"/>
              <a:t> 	= 101325 Pa </a:t>
            </a:r>
            <a:r>
              <a:rPr lang="pl-PL" sz="1800" dirty="0" smtClean="0">
                <a:sym typeface="Symbol" pitchFamily="18" charset="2"/>
              </a:rPr>
              <a:t> 1013 </a:t>
            </a:r>
            <a:r>
              <a:rPr lang="pl-PL" sz="1800" dirty="0" err="1" smtClean="0">
                <a:sym typeface="Symbol" pitchFamily="18" charset="2"/>
              </a:rPr>
              <a:t>hPa</a:t>
            </a:r>
            <a:r>
              <a:rPr lang="pl-PL" sz="1800" dirty="0" smtClean="0">
                <a:sym typeface="Symbol" pitchFamily="18" charset="2"/>
              </a:rPr>
              <a:t/>
            </a:r>
            <a:br>
              <a:rPr lang="pl-PL" sz="1800" dirty="0" smtClean="0">
                <a:sym typeface="Symbol" pitchFamily="18" charset="2"/>
              </a:rPr>
            </a:br>
            <a:r>
              <a:rPr lang="pl-PL" sz="1800" dirty="0" smtClean="0">
                <a:sym typeface="Symbol" pitchFamily="18" charset="2"/>
              </a:rPr>
              <a:t>atmosfera techniczna	1 </a:t>
            </a:r>
            <a:r>
              <a:rPr lang="pl-PL" sz="1800" dirty="0" err="1" smtClean="0">
                <a:sym typeface="Symbol" pitchFamily="18" charset="2"/>
              </a:rPr>
              <a:t>at</a:t>
            </a:r>
            <a:r>
              <a:rPr lang="pl-PL" sz="1800" dirty="0" smtClean="0">
                <a:sym typeface="Symbol" pitchFamily="18" charset="2"/>
              </a:rPr>
              <a:t>	= 1 kg*m</a:t>
            </a:r>
            <a:r>
              <a:rPr lang="pl-PL" sz="1800" baseline="30000" dirty="0" smtClean="0">
                <a:sym typeface="Symbol" pitchFamily="18" charset="2"/>
              </a:rPr>
              <a:t>-2</a:t>
            </a:r>
            <a:r>
              <a:rPr lang="pl-PL" sz="1800" dirty="0" smtClean="0">
                <a:sym typeface="Symbol" pitchFamily="18" charset="2"/>
              </a:rPr>
              <a:t> = 98066,5 Pa  981 </a:t>
            </a:r>
            <a:r>
              <a:rPr lang="pl-PL" sz="1800" dirty="0" err="1" smtClean="0">
                <a:sym typeface="Symbol" pitchFamily="18" charset="2"/>
              </a:rPr>
              <a:t>hPa</a:t>
            </a:r>
            <a:r>
              <a:rPr lang="pl-PL" sz="1800" dirty="0" smtClean="0">
                <a:sym typeface="Symbol" pitchFamily="18" charset="2"/>
              </a:rPr>
              <a:t> </a:t>
            </a:r>
            <a:br>
              <a:rPr lang="pl-PL" sz="1800" dirty="0" smtClean="0">
                <a:sym typeface="Symbol" pitchFamily="18" charset="2"/>
              </a:rPr>
            </a:br>
            <a:r>
              <a:rPr lang="pl-PL" sz="1800" dirty="0" smtClean="0">
                <a:sym typeface="Symbol" pitchFamily="18" charset="2"/>
              </a:rPr>
              <a:t>mm słupa rtęci lub </a:t>
            </a:r>
            <a:r>
              <a:rPr lang="pl-PL" sz="1800" dirty="0" err="1" smtClean="0">
                <a:sym typeface="Symbol" pitchFamily="18" charset="2"/>
              </a:rPr>
              <a:t>torr</a:t>
            </a:r>
            <a:r>
              <a:rPr lang="pl-PL" sz="1800" dirty="0" smtClean="0">
                <a:sym typeface="Symbol" pitchFamily="18" charset="2"/>
              </a:rPr>
              <a:t>	1 mm </a:t>
            </a:r>
            <a:r>
              <a:rPr lang="pl-PL" sz="1800" dirty="0" err="1" smtClean="0">
                <a:sym typeface="Symbol" pitchFamily="18" charset="2"/>
              </a:rPr>
              <a:t>Hg</a:t>
            </a:r>
            <a:r>
              <a:rPr lang="pl-PL" sz="1800" dirty="0" smtClean="0">
                <a:sym typeface="Symbol" pitchFamily="18" charset="2"/>
              </a:rPr>
              <a:t> = 1 </a:t>
            </a:r>
            <a:r>
              <a:rPr lang="pl-PL" sz="1800" dirty="0" err="1" smtClean="0">
                <a:sym typeface="Symbol" pitchFamily="18" charset="2"/>
              </a:rPr>
              <a:t>Tr</a:t>
            </a:r>
            <a:r>
              <a:rPr lang="pl-PL" sz="1800" dirty="0" smtClean="0">
                <a:sym typeface="Symbol" pitchFamily="18" charset="2"/>
              </a:rPr>
              <a:t>  133,32 Pa</a:t>
            </a:r>
            <a:br>
              <a:rPr lang="pl-PL" sz="1800" dirty="0" smtClean="0">
                <a:sym typeface="Symbol" pitchFamily="18" charset="2"/>
              </a:rPr>
            </a:br>
            <a:r>
              <a:rPr lang="pl-PL" sz="1800" dirty="0" smtClean="0">
                <a:sym typeface="Symbol" pitchFamily="18" charset="2"/>
              </a:rPr>
              <a:t>(amerykańskie przyrządy są często wyskalowane w </a:t>
            </a:r>
            <a:r>
              <a:rPr lang="pl-PL" sz="1800" b="1" dirty="0" smtClean="0">
                <a:sym typeface="Symbol" pitchFamily="18" charset="2"/>
              </a:rPr>
              <a:t>psi</a:t>
            </a:r>
            <a:r>
              <a:rPr lang="pl-PL" sz="1800" dirty="0" smtClean="0">
                <a:sym typeface="Symbol" pitchFamily="18" charset="2"/>
              </a:rPr>
              <a:t>; 1 </a:t>
            </a:r>
            <a:r>
              <a:rPr lang="pl-PL" sz="1800" dirty="0" err="1" smtClean="0">
                <a:sym typeface="Symbol" pitchFamily="18" charset="2"/>
              </a:rPr>
              <a:t>atm</a:t>
            </a:r>
            <a:r>
              <a:rPr lang="pl-PL" sz="1800" dirty="0" smtClean="0">
                <a:sym typeface="Symbol" pitchFamily="18" charset="2"/>
              </a:rPr>
              <a:t> = 14,6959 psi)</a:t>
            </a:r>
            <a:r>
              <a:rPr lang="pl-PL" sz="1800" b="1" dirty="0" smtClean="0">
                <a:sym typeface="Symbol" pitchFamily="18" charset="2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086600" y="1219200"/>
          <a:ext cx="1327150" cy="1371600"/>
        </p:xfrm>
        <a:graphic>
          <a:graphicData uri="http://schemas.openxmlformats.org/presentationml/2006/ole">
            <p:oleObj spid="_x0000_s27650" name="Równanie" r:id="rId3" imgW="380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Przepływ gazu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FA75F99A-70A2-47CA-B228-249C96643E22}" type="slidenum">
              <a:rPr lang="pl-PL"/>
              <a:pPr/>
              <a:t>20</a:t>
            </a:fld>
            <a:r>
              <a:rPr lang="pl-PL"/>
              <a:t>/21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Stany gazu - przenoszenie energii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534400" cy="175260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pl-PL" dirty="0"/>
              <a:t>W obu stanach nośnikami energii cieplnej albo energii ruchu są </a:t>
            </a:r>
            <a:r>
              <a:rPr lang="pl-PL" b="1" dirty="0"/>
              <a:t>cząsteczki gazu</a:t>
            </a:r>
            <a:r>
              <a:rPr lang="pl-PL" dirty="0"/>
              <a:t>, które </a:t>
            </a:r>
            <a:r>
              <a:rPr lang="pl-PL" b="1" dirty="0"/>
              <a:t>zmieniają swe prędkości</a:t>
            </a:r>
            <a:r>
              <a:rPr lang="pl-PL" dirty="0"/>
              <a:t> przy </a:t>
            </a:r>
            <a:r>
              <a:rPr lang="pl-PL" b="1" dirty="0"/>
              <a:t>zetknięciu z innymi cząsteczkami o innej prędkości lub z powierzchnią o innej temperaturze.</a:t>
            </a:r>
          </a:p>
          <a:p>
            <a:r>
              <a:rPr lang="pl-PL" b="1" dirty="0"/>
              <a:t>W stanie lepkim </a:t>
            </a:r>
            <a:r>
              <a:rPr lang="pl-PL" dirty="0"/>
              <a:t>- cząsteczka przekazuje energię następnej cząsteczce itd.</a:t>
            </a:r>
          </a:p>
          <a:p>
            <a:r>
              <a:rPr lang="pl-PL" b="1" dirty="0"/>
              <a:t>W stanie molekularnym</a:t>
            </a:r>
            <a:r>
              <a:rPr lang="pl-PL" dirty="0"/>
              <a:t> - cząsteczka przekazuje energię bezpośrednio ścianie (przysłonie ...)</a:t>
            </a:r>
            <a:endParaRPr lang="pl-PL" b="1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447800" y="1143000"/>
          <a:ext cx="5943600" cy="3051175"/>
        </p:xfrm>
        <a:graphic>
          <a:graphicData uri="http://schemas.openxmlformats.org/presentationml/2006/ole">
            <p:oleObj spid="_x0000_s7170" name="CorelDRAW" r:id="rId3" imgW="4364280" imgH="2239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26627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55BE7F0E-A407-417F-AB05-099A6FA5D80B}" type="slidenum">
              <a:rPr lang="pl-PL"/>
              <a:pPr/>
              <a:t>21</a:t>
            </a:fld>
            <a:r>
              <a:rPr lang="pl-PL"/>
              <a:t>/28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Próżnia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8229600" cy="466883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Próżnia</a:t>
            </a:r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000" b="1" dirty="0" smtClean="0"/>
              <a:t>stan, jaki panuje w danej objętości, gdy ciśnienie gazów i par jest niższe od ciśnienia powietrza na poziomie morza.</a:t>
            </a:r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 flipV="1">
            <a:off x="762000" y="2209800"/>
            <a:ext cx="0" cy="2819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36000" tIns="36000" rIns="36000" bIns="36000"/>
          <a:lstStyle/>
          <a:p>
            <a:endParaRPr lang="pl-PL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 rot="-5359143">
            <a:off x="-159544" y="3283744"/>
            <a:ext cx="1366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b="1"/>
              <a:t>p </a:t>
            </a:r>
            <a:r>
              <a:rPr lang="pl-PL" sz="1400" b="1"/>
              <a:t>(</a:t>
            </a:r>
            <a:r>
              <a:rPr lang="pl-PL" sz="1400"/>
              <a:t>bezwzględne)</a:t>
            </a:r>
            <a:endParaRPr lang="pl-PL" sz="1400" b="1"/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496888" y="4775200"/>
            <a:ext cx="225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b="1"/>
              <a:t>0</a:t>
            </a:r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762000" y="5029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pl-PL"/>
          </a:p>
        </p:txBody>
      </p:sp>
      <p:sp>
        <p:nvSpPr>
          <p:cNvPr id="26634" name="Line 8"/>
          <p:cNvSpPr>
            <a:spLocks noChangeShapeType="1"/>
          </p:cNvSpPr>
          <p:nvPr/>
        </p:nvSpPr>
        <p:spPr bwMode="auto">
          <a:xfrm>
            <a:off x="762000" y="4419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pl-PL"/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762000" y="2819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pl-PL"/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762000" y="3505200"/>
            <a:ext cx="2286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pl-PL"/>
          </a:p>
        </p:txBody>
      </p:sp>
      <p:sp>
        <p:nvSpPr>
          <p:cNvPr id="26637" name="Text Box 11"/>
          <p:cNvSpPr txBox="1">
            <a:spLocks noChangeArrowheads="1"/>
          </p:cNvSpPr>
          <p:nvPr/>
        </p:nvSpPr>
        <p:spPr bwMode="auto">
          <a:xfrm>
            <a:off x="3124200" y="3276600"/>
            <a:ext cx="1169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400" b="1"/>
              <a:t>ciśnienie</a:t>
            </a:r>
          </a:p>
          <a:p>
            <a:r>
              <a:rPr lang="pl-PL" sz="1400" b="1"/>
              <a:t>atmosferyczne</a:t>
            </a:r>
          </a:p>
        </p:txBody>
      </p:sp>
      <p:sp>
        <p:nvSpPr>
          <p:cNvPr id="26638" name="Text Box 12"/>
          <p:cNvSpPr txBox="1">
            <a:spLocks noChangeArrowheads="1"/>
          </p:cNvSpPr>
          <p:nvPr/>
        </p:nvSpPr>
        <p:spPr bwMode="auto">
          <a:xfrm>
            <a:off x="3124200" y="4800600"/>
            <a:ext cx="1304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400" b="1"/>
              <a:t>zerowe ciśnienie</a:t>
            </a:r>
            <a:br>
              <a:rPr lang="pl-PL" sz="1400" b="1"/>
            </a:br>
            <a:r>
              <a:rPr lang="pl-PL" sz="1400" b="1"/>
              <a:t>bezwzględne</a:t>
            </a:r>
          </a:p>
        </p:txBody>
      </p:sp>
      <p:sp>
        <p:nvSpPr>
          <p:cNvPr id="26639" name="Text Box 13"/>
          <p:cNvSpPr txBox="1">
            <a:spLocks noChangeArrowheads="1"/>
          </p:cNvSpPr>
          <p:nvPr/>
        </p:nvSpPr>
        <p:spPr bwMode="auto">
          <a:xfrm>
            <a:off x="1981200" y="2971800"/>
            <a:ext cx="1011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400" b="1">
                <a:solidFill>
                  <a:srgbClr val="FF0000"/>
                </a:solidFill>
              </a:rPr>
              <a:t>nad</a:t>
            </a:r>
            <a:r>
              <a:rPr lang="pl-PL" sz="1400" b="1"/>
              <a:t>ciśnienie</a:t>
            </a:r>
          </a:p>
        </p:txBody>
      </p:sp>
      <p:sp>
        <p:nvSpPr>
          <p:cNvPr id="26640" name="Text Box 14"/>
          <p:cNvSpPr txBox="1">
            <a:spLocks noChangeArrowheads="1"/>
          </p:cNvSpPr>
          <p:nvPr/>
        </p:nvSpPr>
        <p:spPr bwMode="auto">
          <a:xfrm>
            <a:off x="1981200" y="3886200"/>
            <a:ext cx="19288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400" b="1">
                <a:solidFill>
                  <a:srgbClr val="FF0000"/>
                </a:solidFill>
              </a:rPr>
              <a:t>pod</a:t>
            </a:r>
            <a:r>
              <a:rPr lang="pl-PL" sz="1400" b="1"/>
              <a:t>ciśnienie lub próżnia</a:t>
            </a:r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 flipV="1">
            <a:off x="1676400" y="2819400"/>
            <a:ext cx="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36000" tIns="36000" rIns="36000" bIns="36000"/>
          <a:lstStyle/>
          <a:p>
            <a:endParaRPr lang="pl-PL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 flipV="1">
            <a:off x="1676400" y="35052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36000" tIns="36000" rIns="36000" bIns="36000"/>
          <a:lstStyle/>
          <a:p>
            <a:endParaRPr lang="pl-PL"/>
          </a:p>
        </p:txBody>
      </p:sp>
      <p:graphicFrame>
        <p:nvGraphicFramePr>
          <p:cNvPr id="27701" name="Group 53"/>
          <p:cNvGraphicFramePr>
            <a:graphicFrameLocks noGrp="1"/>
          </p:cNvGraphicFramePr>
          <p:nvPr/>
        </p:nvGraphicFramePr>
        <p:xfrm>
          <a:off x="4876800" y="2133600"/>
          <a:ext cx="3581400" cy="3505202"/>
        </p:xfrm>
        <a:graphic>
          <a:graphicData uri="http://schemas.openxmlformats.org/drawingml/2006/table">
            <a:tbl>
              <a:tblPr/>
              <a:tblGrid>
                <a:gridCol w="1790700"/>
                <a:gridCol w="17907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Ciśnienie [Pa]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Próżnia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... 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... 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... 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... 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bardzo wysoka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... 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niezmiernie wysoka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kosmiczna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27651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397EAD94-370D-4DA9-A0FB-37964D5E392E}" type="slidenum">
              <a:rPr lang="pl-PL"/>
              <a:pPr/>
              <a:t>22</a:t>
            </a:fld>
            <a:r>
              <a:rPr lang="pl-PL"/>
              <a:t>/28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4000" b="1" dirty="0" smtClean="0"/>
              <a:t>Próżnia i ciśnienie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pl-PL" sz="1600" dirty="0" smtClean="0"/>
              <a:t>	Do opisu stanu próżni używa się </a:t>
            </a:r>
            <a:r>
              <a:rPr lang="pl-PL" sz="1600" b="1" dirty="0" smtClean="0">
                <a:solidFill>
                  <a:srgbClr val="FF0000"/>
                </a:solidFill>
              </a:rPr>
              <a:t>ciśnienia</a:t>
            </a:r>
            <a:r>
              <a:rPr lang="pl-PL" sz="1600" dirty="0" smtClean="0"/>
              <a:t> wywieranego przez gazy, które znajdują się w rozpatrywanym obszarze. </a:t>
            </a:r>
            <a:r>
              <a:rPr lang="pl-PL" sz="1600" b="1" dirty="0" smtClean="0">
                <a:solidFill>
                  <a:srgbClr val="FF0000"/>
                </a:solidFill>
              </a:rPr>
              <a:t>Zwykle</a:t>
            </a:r>
            <a:r>
              <a:rPr lang="pl-PL" sz="1600" b="1" dirty="0" smtClean="0"/>
              <a:t> </a:t>
            </a:r>
            <a:r>
              <a:rPr lang="pl-PL" sz="1600" dirty="0" smtClean="0"/>
              <a:t>próżnia i niskie ciśnienie opisują ten sam stan.</a:t>
            </a: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1066800" y="2819400"/>
            <a:ext cx="1143000" cy="1104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pl-PL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000500" y="2057400"/>
            <a:ext cx="1143000" cy="1143000"/>
            <a:chOff x="2880" y="1488"/>
            <a:chExt cx="720" cy="720"/>
          </a:xfrm>
        </p:grpSpPr>
        <p:sp>
          <p:nvSpPr>
            <p:cNvPr id="27665" name="Rectangle 5"/>
            <p:cNvSpPr>
              <a:spLocks noChangeArrowheads="1"/>
            </p:cNvSpPr>
            <p:nvPr/>
          </p:nvSpPr>
          <p:spPr bwMode="auto">
            <a:xfrm>
              <a:off x="2880" y="1512"/>
              <a:ext cx="720" cy="6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endParaRPr lang="pl-PL"/>
            </a:p>
          </p:txBody>
        </p:sp>
        <p:sp>
          <p:nvSpPr>
            <p:cNvPr id="27666" name="Oval 8"/>
            <p:cNvSpPr>
              <a:spLocks noChangeArrowheads="1"/>
            </p:cNvSpPr>
            <p:nvPr/>
          </p:nvSpPr>
          <p:spPr bwMode="auto">
            <a:xfrm>
              <a:off x="3072" y="17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67" name="Oval 9"/>
            <p:cNvSpPr>
              <a:spLocks noChangeArrowheads="1"/>
            </p:cNvSpPr>
            <p:nvPr/>
          </p:nvSpPr>
          <p:spPr bwMode="auto">
            <a:xfrm>
              <a:off x="3360" y="17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68" name="Oval 10"/>
            <p:cNvSpPr>
              <a:spLocks noChangeArrowheads="1"/>
            </p:cNvSpPr>
            <p:nvPr/>
          </p:nvSpPr>
          <p:spPr bwMode="auto">
            <a:xfrm>
              <a:off x="3120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69" name="Oval 13"/>
            <p:cNvSpPr>
              <a:spLocks noChangeArrowheads="1"/>
            </p:cNvSpPr>
            <p:nvPr/>
          </p:nvSpPr>
          <p:spPr bwMode="auto">
            <a:xfrm>
              <a:off x="3408" y="15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70" name="Line 14"/>
            <p:cNvSpPr>
              <a:spLocks noChangeShapeType="1"/>
            </p:cNvSpPr>
            <p:nvPr/>
          </p:nvSpPr>
          <p:spPr bwMode="auto">
            <a:xfrm flipH="1">
              <a:off x="3264" y="182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6000" tIns="36000" rIns="36000" bIns="36000"/>
            <a:lstStyle/>
            <a:p>
              <a:endParaRPr lang="pl-PL"/>
            </a:p>
          </p:txBody>
        </p:sp>
        <p:sp>
          <p:nvSpPr>
            <p:cNvPr id="27671" name="Line 15"/>
            <p:cNvSpPr>
              <a:spLocks noChangeShapeType="1"/>
            </p:cNvSpPr>
            <p:nvPr/>
          </p:nvSpPr>
          <p:spPr bwMode="auto">
            <a:xfrm rot="13839265" flipH="1">
              <a:off x="3216" y="1488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6000" tIns="36000" rIns="36000" bIns="36000"/>
            <a:lstStyle/>
            <a:p>
              <a:endParaRPr lang="pl-PL"/>
            </a:p>
          </p:txBody>
        </p:sp>
        <p:sp>
          <p:nvSpPr>
            <p:cNvPr id="27672" name="Line 16"/>
            <p:cNvSpPr>
              <a:spLocks noChangeShapeType="1"/>
            </p:cNvSpPr>
            <p:nvPr/>
          </p:nvSpPr>
          <p:spPr bwMode="auto">
            <a:xfrm rot="18041338" flipH="1">
              <a:off x="3408" y="1680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6000" tIns="36000" rIns="36000" bIns="36000"/>
            <a:lstStyle/>
            <a:p>
              <a:endParaRPr lang="pl-PL"/>
            </a:p>
          </p:txBody>
        </p:sp>
        <p:sp>
          <p:nvSpPr>
            <p:cNvPr id="27673" name="Line 17"/>
            <p:cNvSpPr>
              <a:spLocks noChangeShapeType="1"/>
            </p:cNvSpPr>
            <p:nvPr/>
          </p:nvSpPr>
          <p:spPr bwMode="auto">
            <a:xfrm rot="5209211" flipH="1">
              <a:off x="2976" y="170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6000" tIns="36000" rIns="36000" bIns="36000"/>
            <a:lstStyle/>
            <a:p>
              <a:endParaRPr lang="pl-PL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96000" y="3429000"/>
            <a:ext cx="1371600" cy="1104900"/>
            <a:chOff x="4032" y="2496"/>
            <a:chExt cx="864" cy="696"/>
          </a:xfrm>
        </p:grpSpPr>
        <p:sp>
          <p:nvSpPr>
            <p:cNvPr id="27660" name="Rectangle 11"/>
            <p:cNvSpPr>
              <a:spLocks noChangeArrowheads="1"/>
            </p:cNvSpPr>
            <p:nvPr/>
          </p:nvSpPr>
          <p:spPr bwMode="auto">
            <a:xfrm>
              <a:off x="4032" y="2496"/>
              <a:ext cx="720" cy="6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endParaRPr lang="pl-PL"/>
            </a:p>
          </p:txBody>
        </p:sp>
        <p:sp>
          <p:nvSpPr>
            <p:cNvPr id="27661" name="Oval 18"/>
            <p:cNvSpPr>
              <a:spLocks noChangeArrowheads="1"/>
            </p:cNvSpPr>
            <p:nvPr/>
          </p:nvSpPr>
          <p:spPr bwMode="auto">
            <a:xfrm>
              <a:off x="4224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62" name="Oval 19"/>
            <p:cNvSpPr>
              <a:spLocks noChangeArrowheads="1"/>
            </p:cNvSpPr>
            <p:nvPr/>
          </p:nvSpPr>
          <p:spPr bwMode="auto">
            <a:xfrm>
              <a:off x="4080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63" name="Oval 20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  <p:sp>
          <p:nvSpPr>
            <p:cNvPr id="27664" name="Oval 21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pl-PL"/>
            </a:p>
          </p:txBody>
        </p:sp>
      </p:grpSp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762000" y="4114800"/>
            <a:ext cx="2584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600"/>
              <a:t>w naczyniu nie ma gazu,</a:t>
            </a:r>
          </a:p>
          <a:p>
            <a:r>
              <a:rPr lang="pl-PL" sz="1600"/>
              <a:t>więc ciśnienie jest </a:t>
            </a:r>
            <a:r>
              <a:rPr lang="pl-PL" sz="1600" b="1">
                <a:solidFill>
                  <a:srgbClr val="FF0000"/>
                </a:solidFill>
              </a:rPr>
              <a:t>równe zero</a:t>
            </a:r>
          </a:p>
          <a:p>
            <a:r>
              <a:rPr lang="pl-PL" sz="1600"/>
              <a:t>panuje </a:t>
            </a:r>
            <a:r>
              <a:rPr lang="pl-PL" sz="1600" b="1">
                <a:solidFill>
                  <a:srgbClr val="FF0000"/>
                </a:solidFill>
              </a:rPr>
              <a:t>idealna próżnia</a:t>
            </a:r>
            <a:endParaRPr lang="pl-PL" sz="1600">
              <a:solidFill>
                <a:srgbClr val="FF0000"/>
              </a:solidFill>
            </a:endParaRPr>
          </a:p>
        </p:txBody>
      </p:sp>
      <p:sp>
        <p:nvSpPr>
          <p:cNvPr id="27658" name="Text Box 23"/>
          <p:cNvSpPr txBox="1">
            <a:spLocks noChangeArrowheads="1"/>
          </p:cNvSpPr>
          <p:nvPr/>
        </p:nvSpPr>
        <p:spPr bwMode="auto">
          <a:xfrm>
            <a:off x="5638800" y="1981200"/>
            <a:ext cx="3014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600" b="1">
                <a:solidFill>
                  <a:srgbClr val="FF0000"/>
                </a:solidFill>
              </a:rPr>
              <a:t>T &gt; 0K</a:t>
            </a:r>
          </a:p>
          <a:p>
            <a:r>
              <a:rPr lang="pl-PL" sz="1600"/>
              <a:t>w naczyniu jest gaz, poruszające się</a:t>
            </a:r>
            <a:br>
              <a:rPr lang="pl-PL" sz="1600"/>
            </a:br>
            <a:r>
              <a:rPr lang="pl-PL" sz="1600"/>
              <a:t>cząsteczki wywierają ciśnienie </a:t>
            </a:r>
            <a:br>
              <a:rPr lang="pl-PL" sz="1600"/>
            </a:br>
            <a:r>
              <a:rPr lang="pl-PL" sz="1600"/>
              <a:t>na ścianki</a:t>
            </a:r>
          </a:p>
        </p:txBody>
      </p:sp>
      <p:sp>
        <p:nvSpPr>
          <p:cNvPr id="27659" name="Text Box 25"/>
          <p:cNvSpPr txBox="1">
            <a:spLocks noChangeArrowheads="1"/>
          </p:cNvSpPr>
          <p:nvPr/>
        </p:nvSpPr>
        <p:spPr bwMode="auto">
          <a:xfrm>
            <a:off x="4572000" y="4724400"/>
            <a:ext cx="3784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l-PL" sz="1600"/>
              <a:t>temperatura ścianek </a:t>
            </a:r>
            <a:r>
              <a:rPr lang="pl-PL" sz="1600" b="1">
                <a:solidFill>
                  <a:srgbClr val="FF0000"/>
                </a:solidFill>
              </a:rPr>
              <a:t>T = 0K</a:t>
            </a:r>
          </a:p>
          <a:p>
            <a:r>
              <a:rPr lang="pl-PL" sz="1600"/>
              <a:t>w naczyniu </a:t>
            </a:r>
            <a:r>
              <a:rPr lang="pl-PL" sz="1600" b="1">
                <a:solidFill>
                  <a:srgbClr val="FF0000"/>
                </a:solidFill>
              </a:rPr>
              <a:t>jest</a:t>
            </a:r>
            <a:r>
              <a:rPr lang="pl-PL" sz="1600"/>
              <a:t> gaz, cząsteczki się </a:t>
            </a:r>
            <a:br>
              <a:rPr lang="pl-PL" sz="1600"/>
            </a:br>
            <a:r>
              <a:rPr lang="pl-PL" sz="1600"/>
              <a:t>nie poruszają (po osadzeniu się na ściankach)</a:t>
            </a:r>
            <a:br>
              <a:rPr lang="pl-PL" sz="1600"/>
            </a:br>
            <a:r>
              <a:rPr lang="pl-PL" sz="1600" b="1">
                <a:solidFill>
                  <a:srgbClr val="FF0000"/>
                </a:solidFill>
              </a:rPr>
              <a:t>nie</a:t>
            </a:r>
            <a:r>
              <a:rPr lang="pl-PL" sz="1600" b="1"/>
              <a:t> </a:t>
            </a:r>
            <a:r>
              <a:rPr lang="pl-PL" sz="1600"/>
              <a:t>wywierają ciśnienia na ścianki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Pompy próżniowe</a:t>
            </a:r>
          </a:p>
        </p:txBody>
      </p:sp>
      <p:sp>
        <p:nvSpPr>
          <p:cNvPr id="2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A362C0AD-E17A-4B81-AD8C-43EC25AAF8EE}" type="slidenum">
              <a:rPr lang="pl-PL"/>
              <a:pPr/>
              <a:t>23</a:t>
            </a:fld>
            <a:r>
              <a:rPr lang="pl-PL"/>
              <a:t>/56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Typy </a:t>
            </a:r>
            <a:r>
              <a:rPr lang="pl-PL" dirty="0"/>
              <a:t>pomp próżniowych</a:t>
            </a:r>
            <a:br>
              <a:rPr lang="pl-PL" dirty="0"/>
            </a:br>
            <a:r>
              <a:rPr lang="pl-PL" sz="1400" dirty="0"/>
              <a:t>(ogólnie)</a:t>
            </a:r>
            <a:endParaRPr lang="pl-PL" dirty="0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352404" y="4186222"/>
            <a:ext cx="4191000" cy="2209800"/>
          </a:xfrm>
        </p:spPr>
        <p:txBody>
          <a:bodyPr/>
          <a:lstStyle/>
          <a:p>
            <a:pPr marL="190500" indent="-190500" algn="just"/>
            <a:r>
              <a:rPr lang="pl-PL" sz="1400" b="1" dirty="0"/>
              <a:t>Pompowany gaz jest</a:t>
            </a:r>
            <a:r>
              <a:rPr lang="pl-PL" sz="1400" dirty="0"/>
              <a:t> </a:t>
            </a:r>
            <a:r>
              <a:rPr lang="pl-PL" sz="1400" b="1" dirty="0"/>
              <a:t>sprężany od niskiego ciśnienia wlotowego do wyższego ciśnienia wylotowego i wydalany na zewnątrz.</a:t>
            </a:r>
          </a:p>
          <a:p>
            <a:pPr marL="190500" indent="-190500" algn="just"/>
            <a:r>
              <a:rPr lang="pl-PL" sz="1400" b="1" dirty="0"/>
              <a:t>Pompa ma wlot i wylot.</a:t>
            </a:r>
          </a:p>
          <a:p>
            <a:pPr marL="190500" indent="-190500" algn="just"/>
            <a:r>
              <a:rPr lang="pl-PL" sz="1400" b="1" dirty="0"/>
              <a:t>Pompa (zwykle) może pracować w sposób ciągły.</a:t>
            </a:r>
            <a:endParaRPr lang="pl-PL" sz="1400" dirty="0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695804" y="4186222"/>
            <a:ext cx="4191000" cy="2209800"/>
          </a:xfrm>
        </p:spPr>
        <p:txBody>
          <a:bodyPr/>
          <a:lstStyle/>
          <a:p>
            <a:pPr marL="190500" indent="-190500" algn="just"/>
            <a:r>
              <a:rPr lang="pl-PL" sz="1400" b="1" dirty="0"/>
              <a:t>Pompowany gaz nie jest wydalany na zewnątrz, lecz jedynie unieruchamiany wewnątrz pompy za pomocą mniej lub bardziej trwałych wiązań</a:t>
            </a:r>
          </a:p>
          <a:p>
            <a:pPr marL="190500" indent="-190500"/>
            <a:r>
              <a:rPr lang="pl-PL" sz="1400" b="1" dirty="0"/>
              <a:t>Pompa ma tylko wlot (podczas normalnej pracy).</a:t>
            </a:r>
          </a:p>
          <a:p>
            <a:pPr marL="190500" indent="-190500" algn="just"/>
            <a:r>
              <a:rPr lang="pl-PL" sz="1400" b="1" dirty="0"/>
              <a:t>Pompę trzeba regenerować okresowo i wtedy </a:t>
            </a:r>
            <a:r>
              <a:rPr lang="pl-PL" sz="1400" b="1" dirty="0" err="1"/>
              <a:t>zasorbowany</a:t>
            </a:r>
            <a:r>
              <a:rPr lang="pl-PL" sz="1400" b="1" dirty="0"/>
              <a:t> gaz jest wydalany przez otwór będący normalnie wlotem.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95404" y="1976422"/>
            <a:ext cx="1905000" cy="1828800"/>
            <a:chOff x="432" y="960"/>
            <a:chExt cx="1200" cy="1152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432" y="960"/>
              <a:ext cx="528" cy="1152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432" y="0"/>
                </a:cxn>
                <a:cxn ang="0">
                  <a:pos x="432" y="192"/>
                </a:cxn>
                <a:cxn ang="0">
                  <a:pos x="0" y="192"/>
                </a:cxn>
                <a:cxn ang="0">
                  <a:pos x="0" y="1008"/>
                </a:cxn>
                <a:cxn ang="0">
                  <a:pos x="528" y="1008"/>
                </a:cxn>
                <a:cxn ang="0">
                  <a:pos x="528" y="1152"/>
                </a:cxn>
                <a:cxn ang="0">
                  <a:pos x="384" y="1152"/>
                </a:cxn>
              </a:cxnLst>
              <a:rect l="0" t="0" r="r" b="b"/>
              <a:pathLst>
                <a:path w="528" h="1152">
                  <a:moveTo>
                    <a:pt x="288" y="0"/>
                  </a:moveTo>
                  <a:lnTo>
                    <a:pt x="432" y="0"/>
                  </a:lnTo>
                  <a:lnTo>
                    <a:pt x="432" y="192"/>
                  </a:lnTo>
                  <a:lnTo>
                    <a:pt x="0" y="192"/>
                  </a:lnTo>
                  <a:lnTo>
                    <a:pt x="0" y="1008"/>
                  </a:lnTo>
                  <a:lnTo>
                    <a:pt x="528" y="1008"/>
                  </a:lnTo>
                  <a:lnTo>
                    <a:pt x="528" y="1152"/>
                  </a:lnTo>
                  <a:lnTo>
                    <a:pt x="384" y="11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 flipH="1">
              <a:off x="1104" y="960"/>
              <a:ext cx="528" cy="1152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432" y="0"/>
                </a:cxn>
                <a:cxn ang="0">
                  <a:pos x="432" y="192"/>
                </a:cxn>
                <a:cxn ang="0">
                  <a:pos x="0" y="192"/>
                </a:cxn>
                <a:cxn ang="0">
                  <a:pos x="0" y="1008"/>
                </a:cxn>
                <a:cxn ang="0">
                  <a:pos x="528" y="1008"/>
                </a:cxn>
                <a:cxn ang="0">
                  <a:pos x="528" y="1152"/>
                </a:cxn>
                <a:cxn ang="0">
                  <a:pos x="384" y="1152"/>
                </a:cxn>
              </a:cxnLst>
              <a:rect l="0" t="0" r="r" b="b"/>
              <a:pathLst>
                <a:path w="528" h="1152">
                  <a:moveTo>
                    <a:pt x="288" y="0"/>
                  </a:moveTo>
                  <a:lnTo>
                    <a:pt x="432" y="0"/>
                  </a:lnTo>
                  <a:lnTo>
                    <a:pt x="432" y="192"/>
                  </a:lnTo>
                  <a:lnTo>
                    <a:pt x="0" y="192"/>
                  </a:lnTo>
                  <a:lnTo>
                    <a:pt x="0" y="1008"/>
                  </a:lnTo>
                  <a:lnTo>
                    <a:pt x="528" y="1008"/>
                  </a:lnTo>
                  <a:lnTo>
                    <a:pt x="528" y="1152"/>
                  </a:lnTo>
                  <a:lnTo>
                    <a:pt x="384" y="11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249" name="Freeform 9"/>
          <p:cNvSpPr>
            <a:spLocks/>
          </p:cNvSpPr>
          <p:nvPr/>
        </p:nvSpPr>
        <p:spPr bwMode="auto">
          <a:xfrm>
            <a:off x="5991204" y="1976422"/>
            <a:ext cx="1905000" cy="16002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432" y="0"/>
              </a:cxn>
              <a:cxn ang="0">
                <a:pos x="432" y="192"/>
              </a:cxn>
              <a:cxn ang="0">
                <a:pos x="0" y="192"/>
              </a:cxn>
              <a:cxn ang="0">
                <a:pos x="0" y="1008"/>
              </a:cxn>
              <a:cxn ang="0">
                <a:pos x="1200" y="1008"/>
              </a:cxn>
              <a:cxn ang="0">
                <a:pos x="1200" y="192"/>
              </a:cxn>
              <a:cxn ang="0">
                <a:pos x="768" y="192"/>
              </a:cxn>
              <a:cxn ang="0">
                <a:pos x="768" y="0"/>
              </a:cxn>
              <a:cxn ang="0">
                <a:pos x="912" y="0"/>
              </a:cxn>
            </a:cxnLst>
            <a:rect l="0" t="0" r="r" b="b"/>
            <a:pathLst>
              <a:path w="1200" h="1008">
                <a:moveTo>
                  <a:pt x="288" y="0"/>
                </a:moveTo>
                <a:lnTo>
                  <a:pt x="432" y="0"/>
                </a:lnTo>
                <a:lnTo>
                  <a:pt x="432" y="192"/>
                </a:lnTo>
                <a:lnTo>
                  <a:pt x="0" y="192"/>
                </a:lnTo>
                <a:lnTo>
                  <a:pt x="0" y="1008"/>
                </a:lnTo>
                <a:lnTo>
                  <a:pt x="1200" y="1008"/>
                </a:lnTo>
                <a:lnTo>
                  <a:pt x="1200" y="192"/>
                </a:lnTo>
                <a:lnTo>
                  <a:pt x="768" y="192"/>
                </a:lnTo>
                <a:lnTo>
                  <a:pt x="768" y="0"/>
                </a:lnTo>
                <a:lnTo>
                  <a:pt x="91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371704" y="1671622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371704" y="3424222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867504" y="1671622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7058004" y="1747822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6677004" y="1747822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00204" y="1519222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wlot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286604" y="1519222"/>
            <a:ext cx="108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wlot (wylot)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638404" y="3881422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wylot</a:t>
            </a:r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5988029" y="2305035"/>
            <a:ext cx="1878013" cy="1236662"/>
          </a:xfrm>
          <a:custGeom>
            <a:avLst/>
            <a:gdLst/>
            <a:ahLst/>
            <a:cxnLst>
              <a:cxn ang="0">
                <a:pos x="395" y="39"/>
              </a:cxn>
              <a:cxn ang="0">
                <a:pos x="290" y="16"/>
              </a:cxn>
              <a:cxn ang="0">
                <a:pos x="200" y="16"/>
              </a:cxn>
              <a:cxn ang="0">
                <a:pos x="43" y="61"/>
              </a:cxn>
              <a:cxn ang="0">
                <a:pos x="43" y="263"/>
              </a:cxn>
              <a:cxn ang="0">
                <a:pos x="43" y="465"/>
              </a:cxn>
              <a:cxn ang="0">
                <a:pos x="170" y="757"/>
              </a:cxn>
              <a:cxn ang="0">
                <a:pos x="395" y="749"/>
              </a:cxn>
              <a:cxn ang="0">
                <a:pos x="470" y="734"/>
              </a:cxn>
              <a:cxn ang="0">
                <a:pos x="649" y="749"/>
              </a:cxn>
              <a:cxn ang="0">
                <a:pos x="739" y="757"/>
              </a:cxn>
              <a:cxn ang="0">
                <a:pos x="933" y="779"/>
              </a:cxn>
              <a:cxn ang="0">
                <a:pos x="1031" y="734"/>
              </a:cxn>
              <a:cxn ang="0">
                <a:pos x="1158" y="749"/>
              </a:cxn>
              <a:cxn ang="0">
                <a:pos x="1143" y="622"/>
              </a:cxn>
              <a:cxn ang="0">
                <a:pos x="1158" y="353"/>
              </a:cxn>
              <a:cxn ang="0">
                <a:pos x="1143" y="263"/>
              </a:cxn>
              <a:cxn ang="0">
                <a:pos x="1143" y="83"/>
              </a:cxn>
              <a:cxn ang="0">
                <a:pos x="1135" y="54"/>
              </a:cxn>
              <a:cxn ang="0">
                <a:pos x="1075" y="39"/>
              </a:cxn>
              <a:cxn ang="0">
                <a:pos x="851" y="54"/>
              </a:cxn>
              <a:cxn ang="0">
                <a:pos x="784" y="39"/>
              </a:cxn>
            </a:cxnLst>
            <a:rect l="0" t="0" r="r" b="b"/>
            <a:pathLst>
              <a:path w="1183" h="779">
                <a:moveTo>
                  <a:pt x="395" y="39"/>
                </a:moveTo>
                <a:cubicBezTo>
                  <a:pt x="356" y="0"/>
                  <a:pt x="350" y="9"/>
                  <a:pt x="290" y="16"/>
                </a:cubicBezTo>
                <a:cubicBezTo>
                  <a:pt x="170" y="56"/>
                  <a:pt x="320" y="16"/>
                  <a:pt x="200" y="16"/>
                </a:cubicBezTo>
                <a:cubicBezTo>
                  <a:pt x="144" y="16"/>
                  <a:pt x="95" y="45"/>
                  <a:pt x="43" y="61"/>
                </a:cubicBezTo>
                <a:cubicBezTo>
                  <a:pt x="63" y="149"/>
                  <a:pt x="71" y="179"/>
                  <a:pt x="43" y="263"/>
                </a:cubicBezTo>
                <a:cubicBezTo>
                  <a:pt x="69" y="339"/>
                  <a:pt x="70" y="385"/>
                  <a:pt x="43" y="465"/>
                </a:cubicBezTo>
                <a:cubicBezTo>
                  <a:pt x="57" y="690"/>
                  <a:pt x="0" y="720"/>
                  <a:pt x="170" y="757"/>
                </a:cubicBezTo>
                <a:cubicBezTo>
                  <a:pt x="303" y="745"/>
                  <a:pt x="250" y="730"/>
                  <a:pt x="395" y="749"/>
                </a:cubicBezTo>
                <a:cubicBezTo>
                  <a:pt x="427" y="761"/>
                  <a:pt x="442" y="752"/>
                  <a:pt x="470" y="734"/>
                </a:cubicBezTo>
                <a:cubicBezTo>
                  <a:pt x="540" y="746"/>
                  <a:pt x="582" y="759"/>
                  <a:pt x="649" y="749"/>
                </a:cubicBezTo>
                <a:cubicBezTo>
                  <a:pt x="701" y="715"/>
                  <a:pt x="638" y="747"/>
                  <a:pt x="739" y="757"/>
                </a:cubicBezTo>
                <a:cubicBezTo>
                  <a:pt x="908" y="773"/>
                  <a:pt x="844" y="762"/>
                  <a:pt x="933" y="779"/>
                </a:cubicBezTo>
                <a:cubicBezTo>
                  <a:pt x="979" y="772"/>
                  <a:pt x="998" y="767"/>
                  <a:pt x="1031" y="734"/>
                </a:cubicBezTo>
                <a:cubicBezTo>
                  <a:pt x="1133" y="760"/>
                  <a:pt x="1090" y="763"/>
                  <a:pt x="1158" y="749"/>
                </a:cubicBezTo>
                <a:cubicBezTo>
                  <a:pt x="1172" y="704"/>
                  <a:pt x="1157" y="665"/>
                  <a:pt x="1143" y="622"/>
                </a:cubicBezTo>
                <a:cubicBezTo>
                  <a:pt x="1159" y="527"/>
                  <a:pt x="1142" y="448"/>
                  <a:pt x="1158" y="353"/>
                </a:cubicBezTo>
                <a:cubicBezTo>
                  <a:pt x="1153" y="323"/>
                  <a:pt x="1143" y="293"/>
                  <a:pt x="1143" y="263"/>
                </a:cubicBezTo>
                <a:cubicBezTo>
                  <a:pt x="1143" y="56"/>
                  <a:pt x="1183" y="290"/>
                  <a:pt x="1143" y="83"/>
                </a:cubicBezTo>
                <a:cubicBezTo>
                  <a:pt x="1141" y="73"/>
                  <a:pt x="1143" y="59"/>
                  <a:pt x="1135" y="54"/>
                </a:cubicBezTo>
                <a:cubicBezTo>
                  <a:pt x="1118" y="43"/>
                  <a:pt x="1095" y="44"/>
                  <a:pt x="1075" y="39"/>
                </a:cubicBezTo>
                <a:cubicBezTo>
                  <a:pt x="1050" y="41"/>
                  <a:pt x="904" y="71"/>
                  <a:pt x="851" y="54"/>
                </a:cubicBezTo>
                <a:cubicBezTo>
                  <a:pt x="837" y="8"/>
                  <a:pt x="824" y="39"/>
                  <a:pt x="784" y="39"/>
                </a:cubicBezTo>
              </a:path>
            </a:pathLst>
          </a:custGeom>
          <a:noFill/>
          <a:ln w="38100" cap="rnd" cmpd="sng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829404" y="3652822"/>
            <a:ext cx="148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solidFill>
                  <a:srgbClr val="FF3300"/>
                </a:solidFill>
              </a:rPr>
              <a:t>gaz zasorbowany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 flipV="1">
            <a:off x="6524604" y="3500422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571604" y="1214422"/>
            <a:ext cx="2119306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przepływowa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991204" y="1214422"/>
            <a:ext cx="2200300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</a:t>
            </a:r>
            <a:r>
              <a:rPr lang="pl-PL" dirty="0" err="1"/>
              <a:t>bezwylotowa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Pompy próżniowe</a:t>
            </a:r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6476DFF7-C4BA-4171-9CAB-008CC6D263F9}" type="slidenum">
              <a:rPr lang="pl-PL"/>
              <a:pPr/>
              <a:t>24</a:t>
            </a:fld>
            <a:r>
              <a:rPr lang="pl-PL"/>
              <a:t>/56</a:t>
            </a:r>
          </a:p>
        </p:txBody>
      </p:sp>
      <p:pic>
        <p:nvPicPr>
          <p:cNvPr id="23559" name="Picture 7" descr="p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3048000"/>
            <a:ext cx="2800350" cy="314325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Pompy obrotowe olejowe (rotacyjne) </a:t>
            </a:r>
            <a:r>
              <a:rPr lang="pl-PL" dirty="0"/>
              <a:t/>
            </a:r>
            <a:br>
              <a:rPr lang="pl-PL" dirty="0"/>
            </a:br>
            <a:r>
              <a:rPr lang="pl-PL" sz="1200" dirty="0"/>
              <a:t>(różne rozwiązania)</a:t>
            </a:r>
          </a:p>
        </p:txBody>
      </p:sp>
      <p:pic>
        <p:nvPicPr>
          <p:cNvPr id="23556" name="Picture 4" descr="p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3314700" cy="3463925"/>
          </a:xfrm>
          <a:prstGeom prst="rect">
            <a:avLst/>
          </a:prstGeom>
          <a:noFill/>
        </p:spPr>
      </p:pic>
      <p:pic>
        <p:nvPicPr>
          <p:cNvPr id="23558" name="Picture 6" descr="p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90600"/>
            <a:ext cx="3200400" cy="2835275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072198" y="5572140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z suwakiem przegubowym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000760" y="3857628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z suwakiem w statorze</a:t>
            </a:r>
          </a:p>
          <a:p>
            <a:r>
              <a:rPr lang="pl-PL" dirty="0"/>
              <a:t>i wirnikiem mimośrodowym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7200" y="4572000"/>
            <a:ext cx="2566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z ruchomymi suwakami</a:t>
            </a:r>
          </a:p>
          <a:p>
            <a:r>
              <a:rPr lang="pl-PL" dirty="0"/>
              <a:t>i wirnikiem osadzonym </a:t>
            </a:r>
          </a:p>
          <a:p>
            <a:r>
              <a:rPr lang="pl-PL" dirty="0"/>
              <a:t>mimośrodowo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kri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6000750" cy="4422775"/>
          </a:xfrm>
          <a:prstGeom prst="rect">
            <a:avLst/>
          </a:prstGeom>
          <a:noFill/>
        </p:spPr>
      </p:pic>
      <p:sp>
        <p:nvSpPr>
          <p:cNvPr id="7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Pompy próżniowe</a:t>
            </a:r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8DD85E4F-22A8-42ED-A95C-62535B73B350}" type="slidenum">
              <a:rPr lang="pl-PL"/>
              <a:pPr/>
              <a:t>25</a:t>
            </a:fld>
            <a:r>
              <a:rPr lang="pl-PL"/>
              <a:t>/56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Budowa pomp kriogenicznych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172200" y="1066800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1 stopień typowo 50-80K np. ciekły azot</a:t>
            </a:r>
          </a:p>
          <a:p>
            <a:r>
              <a:rPr lang="pl-PL" dirty="0"/>
              <a:t>osadza się </a:t>
            </a:r>
            <a:r>
              <a:rPr lang="pl-PL" dirty="0">
                <a:solidFill>
                  <a:srgbClr val="FF3300"/>
                </a:solidFill>
              </a:rPr>
              <a:t>para wodna i CO</a:t>
            </a:r>
            <a:r>
              <a:rPr lang="pl-PL" baseline="-25000" dirty="0">
                <a:solidFill>
                  <a:srgbClr val="FF3300"/>
                </a:solidFill>
              </a:rPr>
              <a:t>2</a:t>
            </a:r>
            <a:endParaRPr lang="pl-PL" dirty="0">
              <a:solidFill>
                <a:srgbClr val="FF33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248400" y="2209800"/>
            <a:ext cx="2606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2 stopień typowo około 10K </a:t>
            </a:r>
            <a:br>
              <a:rPr lang="pl-PL" dirty="0"/>
            </a:br>
            <a:r>
              <a:rPr lang="pl-PL" dirty="0"/>
              <a:t>np. ciekły hel</a:t>
            </a:r>
          </a:p>
          <a:p>
            <a:r>
              <a:rPr lang="pl-PL" dirty="0"/>
              <a:t>osadzają się </a:t>
            </a:r>
            <a:r>
              <a:rPr lang="pl-PL" dirty="0">
                <a:solidFill>
                  <a:srgbClr val="FF3300"/>
                </a:solidFill>
              </a:rPr>
              <a:t>pozostałe gazy i pary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62000" y="54864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FF3300"/>
                </a:solidFill>
              </a:rPr>
              <a:t>hel jest bardzo drogi i chłodzenie zachodzi przy obiegu zamkniętym</a:t>
            </a:r>
          </a:p>
          <a:p>
            <a:pPr algn="ctr"/>
            <a:r>
              <a:rPr lang="pl-PL" sz="2000" dirty="0">
                <a:solidFill>
                  <a:srgbClr val="FF3300"/>
                </a:solidFill>
              </a:rPr>
              <a:t>(jak w lodówce)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Pompy próżniowe</a:t>
            </a:r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00FADC1F-835B-47FC-9CF5-1D28E758623D}" type="slidenum">
              <a:rPr lang="pl-PL"/>
              <a:pPr/>
              <a:t>26</a:t>
            </a:fld>
            <a:r>
              <a:rPr lang="pl-PL"/>
              <a:t>/56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/>
              <a:t>„Helowa lodówka”</a:t>
            </a:r>
          </a:p>
        </p:txBody>
      </p:sp>
      <p:pic>
        <p:nvPicPr>
          <p:cNvPr id="66563" name="Picture 3" descr="kri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07250" cy="5099050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00760" y="3000372"/>
            <a:ext cx="2143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rotacyjna</a:t>
            </a:r>
          </a:p>
          <a:p>
            <a:r>
              <a:rPr lang="pl-PL" dirty="0"/>
              <a:t>(próżnia wstępna</a:t>
            </a:r>
            <a:r>
              <a:rPr lang="pl-PL" dirty="0" smtClean="0"/>
              <a:t>)</a:t>
            </a:r>
          </a:p>
          <a:p>
            <a:r>
              <a:rPr lang="pl-PL" dirty="0" smtClean="0"/>
              <a:t>w</a:t>
            </a:r>
            <a:r>
              <a:rPr lang="pl-PL" dirty="0" smtClean="0"/>
              <a:t>ytworzenie stanu molekularnego</a:t>
            </a:r>
            <a:endParaRPr lang="pl-PL" dirty="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000364" y="471488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pompa </a:t>
            </a:r>
          </a:p>
          <a:p>
            <a:r>
              <a:rPr lang="pl-PL" dirty="0"/>
              <a:t>kriogeniczna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928662" y="3714752"/>
            <a:ext cx="2327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układ kompresora helowego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714744" y="2428868"/>
            <a:ext cx="15557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dirty="0"/>
              <a:t>komora</a:t>
            </a:r>
          </a:p>
          <a:p>
            <a:pPr algn="ctr"/>
            <a:r>
              <a:rPr lang="pl-PL" dirty="0"/>
              <a:t>próżniowa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„zmierzyć próżnię”?</a:t>
            </a:r>
            <a:endParaRPr lang="pl-PL" dirty="0"/>
          </a:p>
        </p:txBody>
      </p:sp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428596" y="1785926"/>
            <a:ext cx="2714644" cy="4214842"/>
            <a:chOff x="1417" y="6624"/>
            <a:chExt cx="2680" cy="4770"/>
          </a:xfrm>
        </p:grpSpPr>
        <p:pic>
          <p:nvPicPr>
            <p:cNvPr id="53251" name="Obraz 2" descr="piran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7" y="6624"/>
              <a:ext cx="2665" cy="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2" name="Text Box 4"/>
            <p:cNvSpPr txBox="1">
              <a:spLocks noChangeArrowheads="1"/>
            </p:cNvSpPr>
            <p:nvPr/>
          </p:nvSpPr>
          <p:spPr bwMode="auto">
            <a:xfrm>
              <a:off x="2776" y="6780"/>
              <a:ext cx="1321" cy="9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obudowa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ze stali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nierdzewnej</a:t>
              </a:r>
              <a:endPara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3195" y="8835"/>
              <a:ext cx="887" cy="9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grzałki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oporowe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(wolfram)</a:t>
              </a:r>
              <a:endPara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Prostokąt 13"/>
          <p:cNvSpPr/>
          <p:nvPr/>
        </p:nvSpPr>
        <p:spPr>
          <a:xfrm>
            <a:off x="3214678" y="1285860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Próżniomierz typu </a:t>
            </a:r>
            <a:r>
              <a:rPr lang="pl-PL" b="1" dirty="0" err="1" smtClean="0"/>
              <a:t>Pirani</a:t>
            </a:r>
            <a:r>
              <a:rPr lang="pl-PL" dirty="0" smtClean="0"/>
              <a:t> (rysunek obok) wykorzystuje zależność przewodnictwa cieplnego gazu od jego ciśnienia w zakresie od około </a:t>
            </a:r>
            <a:r>
              <a:rPr lang="pl-PL" dirty="0" smtClean="0"/>
              <a:t>10</a:t>
            </a:r>
            <a:r>
              <a:rPr lang="pl-PL" baseline="30000" dirty="0" smtClean="0"/>
              <a:t>-4</a:t>
            </a:r>
            <a:r>
              <a:rPr lang="pl-PL" dirty="0" smtClean="0"/>
              <a:t> </a:t>
            </a:r>
            <a:r>
              <a:rPr lang="pl-PL" dirty="0" smtClean="0"/>
              <a:t>Pa do 100 </a:t>
            </a:r>
            <a:r>
              <a:rPr lang="pl-PL" dirty="0" err="1" smtClean="0"/>
              <a:t>hPa</a:t>
            </a:r>
            <a:r>
              <a:rPr lang="pl-PL" dirty="0" smtClean="0"/>
              <a:t>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Rezystancja drutu zależy od temperatury – grzejemy drut, a otaczający gaz go chłodzi.</a:t>
            </a:r>
          </a:p>
          <a:p>
            <a:endParaRPr lang="pl-PL" dirty="0" smtClean="0"/>
          </a:p>
          <a:p>
            <a:r>
              <a:rPr lang="pl-PL" dirty="0" smtClean="0"/>
              <a:t>Wykorzystujemy prawo Ohma – mierzymy prąd i na jego podstawie wyznaczamy ciśnienie.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Stałość </a:t>
            </a:r>
            <a:r>
              <a:rPr lang="pl-PL" dirty="0" smtClean="0"/>
              <a:t>temperatury drutu można zapewnić sterując prądem zasilania przy wykorzystaniu znajomości prawa Ohma i temperaturowej zależności rezystancji drutu wolframowego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Gdy próżna jest „poważna”</a:t>
            </a:r>
            <a:br>
              <a:rPr lang="pl-PL" sz="3600" b="1" dirty="0" smtClean="0"/>
            </a:br>
            <a:r>
              <a:rPr lang="pl-PL" sz="3600" b="1" dirty="0" smtClean="0"/>
              <a:t> (bardzo niskie ciśnienie)</a:t>
            </a:r>
            <a:endParaRPr lang="pl-PL" sz="3600" b="1" dirty="0"/>
          </a:p>
        </p:txBody>
      </p:sp>
      <p:pic>
        <p:nvPicPr>
          <p:cNvPr id="61442" name="Picture 2" descr="cold_cathode_gauge_pl"/>
          <p:cNvPicPr>
            <a:picLocks noChangeAspect="1" noChangeArrowheads="1"/>
          </p:cNvPicPr>
          <p:nvPr/>
        </p:nvPicPr>
        <p:blipFill>
          <a:blip r:embed="rId2"/>
          <a:srcRect r="-4420" b="-4688"/>
          <a:stretch>
            <a:fillRect/>
          </a:stretch>
        </p:blipFill>
        <p:spPr bwMode="auto">
          <a:xfrm>
            <a:off x="214282" y="1428736"/>
            <a:ext cx="3571900" cy="33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643306" y="3214686"/>
            <a:ext cx="5143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Próżniomierz jarzeniowy z zimną katodą</a:t>
            </a:r>
            <a:r>
              <a:rPr lang="pl-PL" dirty="0" smtClean="0"/>
              <a:t> składa się z dwóch elektrod (anody i katody) do których przyłożone jest wysokie napięcie poprzez szeregowy rezystor roboczy. Na skutek wysokiego pola elektrycznego obdarzone ładunkiem ujemnym elektrony wylatują z katody w kierunku anody. Po drodze zderzają się z cząsteczkami gazu powodując ich jonizację i inicjując wyładowanie jarzeniowe. </a:t>
            </a:r>
            <a:r>
              <a:rPr lang="pl-PL" dirty="0" smtClean="0"/>
              <a:t>Ostatecznie </a:t>
            </a:r>
            <a:r>
              <a:rPr lang="pl-PL" dirty="0" smtClean="0"/>
              <a:t>mierzony jest prąd jonowy, który jest proporcjonalny do ciśnienia gazu.</a:t>
            </a:r>
            <a:endParaRPr lang="pl-PL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2357454" cy="17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3501079" cy="1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Aparatura próżniowa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EE8A03D9-2D6E-44DE-AEAF-521E778703C0}" type="slidenum">
              <a:rPr lang="pl-PL"/>
              <a:pPr/>
              <a:t>29</a:t>
            </a:fld>
            <a:r>
              <a:rPr lang="pl-PL"/>
              <a:t>/15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Aparatura próżniowa - uwagi wstępne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>
              <a:buFontTx/>
              <a:buNone/>
            </a:pPr>
            <a:r>
              <a:rPr lang="pl-PL" sz="1800" b="1" i="1" dirty="0">
                <a:solidFill>
                  <a:srgbClr val="FF0000"/>
                </a:solidFill>
              </a:rPr>
              <a:t>Przy próżni 10</a:t>
            </a:r>
            <a:r>
              <a:rPr lang="pl-PL" sz="1800" b="1" i="1" baseline="30000" dirty="0">
                <a:solidFill>
                  <a:srgbClr val="FF0000"/>
                </a:solidFill>
              </a:rPr>
              <a:t>-6</a:t>
            </a:r>
            <a:r>
              <a:rPr lang="pl-PL" sz="1800" b="1" i="1" dirty="0">
                <a:solidFill>
                  <a:srgbClr val="FF0000"/>
                </a:solidFill>
              </a:rPr>
              <a:t> </a:t>
            </a:r>
            <a:r>
              <a:rPr lang="pl-PL" sz="1800" b="1" i="1" dirty="0" err="1">
                <a:solidFill>
                  <a:srgbClr val="FF0000"/>
                </a:solidFill>
              </a:rPr>
              <a:t>Tr</a:t>
            </a:r>
            <a:r>
              <a:rPr lang="pl-PL" sz="1800" b="1" i="1" dirty="0">
                <a:solidFill>
                  <a:srgbClr val="FF0000"/>
                </a:solidFill>
              </a:rPr>
              <a:t>:</a:t>
            </a:r>
          </a:p>
          <a:p>
            <a:pPr marL="762000" lvl="1"/>
            <a:r>
              <a:rPr lang="pl-PL" sz="1800" dirty="0"/>
              <a:t>4 x 10</a:t>
            </a:r>
            <a:r>
              <a:rPr lang="pl-PL" sz="1800" baseline="30000" dirty="0"/>
              <a:t>4 </a:t>
            </a:r>
            <a:r>
              <a:rPr lang="pl-PL" sz="1800" dirty="0"/>
              <a:t>cząsteczek w cm</a:t>
            </a:r>
            <a:r>
              <a:rPr lang="pl-PL" sz="1800" baseline="30000" dirty="0"/>
              <a:t>3</a:t>
            </a:r>
            <a:r>
              <a:rPr lang="pl-PL" sz="1800" dirty="0"/>
              <a:t> </a:t>
            </a:r>
            <a:r>
              <a:rPr lang="pl-PL" sz="1800" dirty="0">
                <a:solidFill>
                  <a:srgbClr val="FF0000"/>
                </a:solidFill>
              </a:rPr>
              <a:t>(40 tys./cm</a:t>
            </a:r>
            <a:r>
              <a:rPr lang="pl-PL" sz="1800" baseline="30000" dirty="0">
                <a:solidFill>
                  <a:srgbClr val="FF0000"/>
                </a:solidFill>
              </a:rPr>
              <a:t>3</a:t>
            </a:r>
            <a:r>
              <a:rPr lang="pl-PL" sz="1800" dirty="0">
                <a:solidFill>
                  <a:srgbClr val="FF0000"/>
                </a:solidFill>
              </a:rPr>
              <a:t>)</a:t>
            </a:r>
          </a:p>
          <a:p>
            <a:pPr marL="762000" lvl="1"/>
            <a:r>
              <a:rPr lang="pl-PL" sz="1800" dirty="0"/>
              <a:t>średnia droga swobodna cząsteczki to około 5 x 10</a:t>
            </a:r>
            <a:r>
              <a:rPr lang="pl-PL" sz="1800" baseline="30000" dirty="0"/>
              <a:t>3</a:t>
            </a:r>
            <a:r>
              <a:rPr lang="pl-PL" sz="1800" dirty="0"/>
              <a:t> cm </a:t>
            </a:r>
            <a:r>
              <a:rPr lang="pl-PL" sz="1800" dirty="0">
                <a:solidFill>
                  <a:srgbClr val="FF0000"/>
                </a:solidFill>
              </a:rPr>
              <a:t>(50 metrów)</a:t>
            </a:r>
          </a:p>
          <a:p>
            <a:pPr marL="762000" lvl="1"/>
            <a:r>
              <a:rPr lang="pl-PL" sz="1800" dirty="0"/>
              <a:t>szybkość z którą cząsteczki osiadają na powierzchni wynosi do </a:t>
            </a:r>
            <a:br>
              <a:rPr lang="pl-PL" sz="1800" dirty="0"/>
            </a:br>
            <a:r>
              <a:rPr lang="pl-PL" sz="1800" dirty="0">
                <a:solidFill>
                  <a:srgbClr val="FF0000"/>
                </a:solidFill>
              </a:rPr>
              <a:t>10</a:t>
            </a:r>
            <a:r>
              <a:rPr lang="pl-PL" sz="1800" baseline="30000" dirty="0">
                <a:solidFill>
                  <a:srgbClr val="FF0000"/>
                </a:solidFill>
              </a:rPr>
              <a:t>15</a:t>
            </a:r>
            <a:r>
              <a:rPr lang="pl-PL" sz="1800" dirty="0">
                <a:solidFill>
                  <a:srgbClr val="FF0000"/>
                </a:solidFill>
              </a:rPr>
              <a:t> cząsteczek na cm</a:t>
            </a:r>
            <a:r>
              <a:rPr lang="pl-PL" sz="1800" baseline="30000" dirty="0">
                <a:solidFill>
                  <a:srgbClr val="FF0000"/>
                </a:solidFill>
              </a:rPr>
              <a:t>2</a:t>
            </a:r>
            <a:r>
              <a:rPr lang="pl-PL" sz="1800" dirty="0">
                <a:solidFill>
                  <a:srgbClr val="FF0000"/>
                </a:solidFill>
              </a:rPr>
              <a:t> na sekundę</a:t>
            </a:r>
          </a:p>
          <a:p>
            <a:pPr marL="762000" lvl="1"/>
            <a:r>
              <a:rPr lang="pl-PL" sz="1800" dirty="0" err="1"/>
              <a:t>monowarstwa</a:t>
            </a:r>
            <a:r>
              <a:rPr lang="pl-PL" sz="1800" dirty="0"/>
              <a:t> cząsteczek powstanie na (w zasadzie) </a:t>
            </a:r>
            <a:r>
              <a:rPr lang="pl-PL" sz="1800" dirty="0">
                <a:solidFill>
                  <a:srgbClr val="FF0000"/>
                </a:solidFill>
              </a:rPr>
              <a:t>każde</a:t>
            </a:r>
            <a:r>
              <a:rPr lang="pl-PL" sz="1800" dirty="0"/>
              <a:t>j powierzchni w ciągu około </a:t>
            </a:r>
            <a:r>
              <a:rPr lang="pl-PL" sz="1800" dirty="0">
                <a:solidFill>
                  <a:srgbClr val="FF0000"/>
                </a:solidFill>
              </a:rPr>
              <a:t>1 </a:t>
            </a:r>
            <a:r>
              <a:rPr lang="pl-PL" sz="1800" dirty="0" err="1">
                <a:solidFill>
                  <a:srgbClr val="FF0000"/>
                </a:solidFill>
              </a:rPr>
              <a:t>sek</a:t>
            </a:r>
            <a:endParaRPr lang="pl-PL" sz="1800" dirty="0">
              <a:solidFill>
                <a:srgbClr val="FF0000"/>
              </a:solidFill>
            </a:endParaRPr>
          </a:p>
          <a:p>
            <a:pPr marL="762000" lvl="1"/>
            <a:r>
              <a:rPr lang="pl-PL" sz="1800" dirty="0"/>
              <a:t>10</a:t>
            </a:r>
            <a:r>
              <a:rPr lang="pl-PL" sz="1800" baseline="30000" dirty="0"/>
              <a:t>-6</a:t>
            </a:r>
            <a:r>
              <a:rPr lang="pl-PL" sz="1800" dirty="0"/>
              <a:t> odpowiada „czystości” 1 na miliard w stosunku do ciśnienia atmosferycznego</a:t>
            </a:r>
            <a:br>
              <a:rPr lang="pl-PL" sz="1800" dirty="0"/>
            </a:br>
            <a:endParaRPr lang="pl-PL" sz="1800" dirty="0"/>
          </a:p>
          <a:p>
            <a:pPr marL="190500" indent="-190500">
              <a:buFontTx/>
              <a:buNone/>
            </a:pPr>
            <a:r>
              <a:rPr lang="pl-PL" sz="2000" b="1" i="1" dirty="0">
                <a:solidFill>
                  <a:srgbClr val="FF0000"/>
                </a:solidFill>
              </a:rPr>
              <a:t>Odcisk palca - zakładamy 1 cm x 1 cm x 20</a:t>
            </a:r>
            <a:r>
              <a:rPr lang="pl-PL" sz="2000" b="1" i="1" dirty="0">
                <a:solidFill>
                  <a:srgbClr val="FF0000"/>
                </a:solidFill>
                <a:sym typeface="Symbol" pitchFamily="18" charset="2"/>
              </a:rPr>
              <a:t>m</a:t>
            </a:r>
            <a:endParaRPr lang="pl-PL" sz="2000" dirty="0">
              <a:solidFill>
                <a:srgbClr val="FF0000"/>
              </a:solidFill>
              <a:sym typeface="Symbol" pitchFamily="18" charset="2"/>
            </a:endParaRPr>
          </a:p>
          <a:p>
            <a:pPr marL="762000" lvl="1"/>
            <a:r>
              <a:rPr lang="pl-PL" sz="1800" dirty="0"/>
              <a:t>jeśli odparuje w całości, to przy próżni 10</a:t>
            </a:r>
            <a:r>
              <a:rPr lang="pl-PL" sz="1800" baseline="30000" dirty="0"/>
              <a:t>-6</a:t>
            </a:r>
            <a:r>
              <a:rPr lang="pl-PL" sz="1800" dirty="0"/>
              <a:t> </a:t>
            </a:r>
            <a:r>
              <a:rPr lang="pl-PL" sz="1800" dirty="0" err="1"/>
              <a:t>Tr</a:t>
            </a:r>
            <a:r>
              <a:rPr lang="pl-PL" sz="1800" dirty="0"/>
              <a:t> przy objętości mniejszej, niż 1/2 m</a:t>
            </a:r>
            <a:r>
              <a:rPr lang="pl-PL" sz="1800" baseline="30000" dirty="0"/>
              <a:t>3</a:t>
            </a:r>
            <a:r>
              <a:rPr lang="pl-PL" sz="1800" dirty="0"/>
              <a:t> próżnia może </a:t>
            </a:r>
            <a:r>
              <a:rPr lang="pl-PL" sz="1800" dirty="0">
                <a:solidFill>
                  <a:srgbClr val="FF0000"/>
                </a:solidFill>
              </a:rPr>
              <a:t>„spaść” do 10</a:t>
            </a:r>
            <a:r>
              <a:rPr lang="pl-PL" sz="1800" baseline="30000" dirty="0">
                <a:solidFill>
                  <a:srgbClr val="FF0000"/>
                </a:solidFill>
              </a:rPr>
              <a:t>-4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 err="1">
                <a:solidFill>
                  <a:srgbClr val="FF0000"/>
                </a:solidFill>
              </a:rPr>
              <a:t>Tr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b="1" u="sng" dirty="0"/>
              <a:t>RĘKAWICZKI!!!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Skąd się „bierze” ciśnienie</a:t>
            </a:r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4060827" cy="28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285720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Równoważnie:</a:t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ciśnienie</a:t>
            </a:r>
            <a:r>
              <a:rPr lang="pl-PL" b="1" dirty="0" smtClean="0"/>
              <a:t> </a:t>
            </a:r>
            <a:r>
              <a:rPr lang="pl-PL" dirty="0" smtClean="0"/>
              <a:t>gazu stanowi średni pęd przekazywany w jednostce czasu na jednostkę powierzchni ze strony gazu na ściankę.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1331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2D5FDC69-C04B-476C-9804-DE1E8789665A}" type="slidenum">
              <a:rPr lang="pl-PL"/>
              <a:pPr/>
              <a:t>30</a:t>
            </a:fld>
            <a:r>
              <a:rPr lang="pl-PL"/>
              <a:t>/28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4000" b="1" dirty="0" smtClean="0"/>
              <a:t>Kto i po co zajmuje się próżnią?</a:t>
            </a:r>
            <a:endParaRPr lang="pl-PL" sz="4000" b="1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l-PL" sz="1600" b="1" dirty="0" smtClean="0"/>
              <a:t>Badania nad próżnią podejmowano od czasów, w których ludzie zaczęli wydobywać </a:t>
            </a:r>
            <a:br>
              <a:rPr lang="pl-PL" sz="1600" b="1" dirty="0" smtClean="0"/>
            </a:br>
            <a:r>
              <a:rPr lang="pl-PL" sz="1600" b="1" dirty="0" smtClean="0"/>
              <a:t>surowce spod powierzchni ziemi i pojawiły się problemy</a:t>
            </a:r>
            <a:br>
              <a:rPr lang="pl-PL" sz="1600" b="1" dirty="0" smtClean="0"/>
            </a:br>
            <a:r>
              <a:rPr lang="pl-PL" sz="1600" b="1" dirty="0" smtClean="0">
                <a:solidFill>
                  <a:srgbClr val="FF0000"/>
                </a:solidFill>
              </a:rPr>
              <a:t>pompowania powietrza do kopalni i usuwania z nich </a:t>
            </a:r>
            <a:r>
              <a:rPr lang="pl-PL" sz="1600" b="1" dirty="0" smtClean="0">
                <a:solidFill>
                  <a:srgbClr val="FF0000"/>
                </a:solidFill>
              </a:rPr>
              <a:t>wody</a:t>
            </a: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600" b="1" dirty="0" smtClean="0"/>
              <a:t>Najsłynniejszy historyczny eksperyment to </a:t>
            </a:r>
            <a:r>
              <a:rPr lang="pl-PL" sz="1600" b="1" dirty="0" smtClean="0"/>
              <a:t>półkule magdeburskie</a:t>
            </a:r>
            <a:br>
              <a:rPr lang="pl-PL" sz="1600" b="1" dirty="0" smtClean="0"/>
            </a:br>
            <a:r>
              <a:rPr lang="pl-PL" sz="1600" b="1" dirty="0" smtClean="0"/>
              <a:t> 1654 r. Otto von Guericke</a:t>
            </a:r>
            <a:r>
              <a:rPr lang="pl-PL" sz="1600" b="1" dirty="0" smtClean="0">
                <a:solidFill>
                  <a:srgbClr val="FF0000"/>
                </a:solidFill>
              </a:rPr>
              <a:t/>
            </a:r>
            <a:br>
              <a:rPr lang="pl-PL" sz="1600" b="1" dirty="0" smtClean="0">
                <a:solidFill>
                  <a:srgbClr val="FF0000"/>
                </a:solidFill>
              </a:rPr>
            </a:br>
            <a:endParaRPr lang="pl-PL" sz="1600" b="1" dirty="0" smtClean="0">
              <a:solidFill>
                <a:srgbClr val="FF0000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285720" y="1500174"/>
            <a:ext cx="8534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endParaRPr lang="pl-PL" dirty="0"/>
          </a:p>
        </p:txBody>
      </p:sp>
      <p:pic>
        <p:nvPicPr>
          <p:cNvPr id="62466" name="Picture 2" descr="http://www.fizyka.umk.pl/%7Emarta_985/Klopoty_z_powietrzem/zdjecia/7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38100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2048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63A6CC7F-A2E8-40F2-9F5A-C9C497D15715}" type="slidenum">
              <a:rPr lang="pl-PL"/>
              <a:pPr/>
              <a:t>31</a:t>
            </a:fld>
            <a:r>
              <a:rPr lang="pl-PL"/>
              <a:t>/28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 t="2634" r="4161"/>
          <a:stretch>
            <a:fillRect/>
          </a:stretch>
        </p:blipFill>
        <p:spPr bwMode="auto">
          <a:xfrm>
            <a:off x="228600" y="3500438"/>
            <a:ext cx="331628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 l="1189" b="5022"/>
          <a:stretch>
            <a:fillRect/>
          </a:stretch>
        </p:blipFill>
        <p:spPr bwMode="auto">
          <a:xfrm>
            <a:off x="5929322" y="857232"/>
            <a:ext cx="299243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2400" b="1" dirty="0" smtClean="0"/>
              <a:t>Aparatura próżniowa w nauce/laboratorium/</a:t>
            </a:r>
            <a:r>
              <a:rPr lang="pl-PL" sz="2400" b="1" dirty="0" err="1" smtClean="0"/>
              <a:t>hi-tech</a:t>
            </a:r>
            <a:endParaRPr lang="pl-PL" sz="2400" b="1" dirty="0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Akceleratory cząstek</a:t>
            </a:r>
            <a:r>
              <a:rPr lang="pl-PL" sz="1400" dirty="0" smtClean="0"/>
              <a:t> - kanały akceleratorów, średnica kilka metrów,</a:t>
            </a:r>
            <a:br>
              <a:rPr lang="pl-PL" sz="1400" dirty="0" smtClean="0"/>
            </a:br>
            <a:r>
              <a:rPr lang="pl-PL" sz="1400" dirty="0" smtClean="0"/>
              <a:t>długość klika metrów do kilkunastu (może więcej) kilometrów, </a:t>
            </a:r>
            <a:br>
              <a:rPr lang="pl-PL" sz="1400" dirty="0" smtClean="0"/>
            </a:br>
            <a:r>
              <a:rPr lang="pl-PL" sz="1400" dirty="0" smtClean="0"/>
              <a:t>pompy bardzo wysokiej wydajności</a:t>
            </a:r>
          </a:p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Wielkie komory próżniowe</a:t>
            </a:r>
            <a:r>
              <a:rPr lang="pl-PL" sz="1400" dirty="0" smtClean="0"/>
              <a:t> - np. do testowania pojazdów kosmicznych</a:t>
            </a:r>
          </a:p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Pomiary w niskich temperaturach</a:t>
            </a:r>
            <a:r>
              <a:rPr lang="pl-PL" sz="1400" dirty="0" smtClean="0"/>
              <a:t> - odpompowywanie kriostatów</a:t>
            </a:r>
            <a:br>
              <a:rPr lang="pl-PL" sz="1400" dirty="0" smtClean="0"/>
            </a:br>
            <a:r>
              <a:rPr lang="pl-PL" sz="1400" dirty="0" smtClean="0"/>
              <a:t>- izolacja cieplna, stabilizacja temperatury</a:t>
            </a:r>
          </a:p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Pomiary w atmosferze o określonym składzie </a:t>
            </a:r>
            <a:br>
              <a:rPr lang="pl-PL" sz="1400" b="1" dirty="0" smtClean="0"/>
            </a:br>
            <a:r>
              <a:rPr lang="pl-PL" sz="1400" b="1" dirty="0" smtClean="0"/>
              <a:t>(lub przy braku atmosfery)</a:t>
            </a:r>
            <a:r>
              <a:rPr lang="pl-PL" sz="1400" dirty="0" smtClean="0"/>
              <a:t> - dozowniki gazów, komory próżniowe,</a:t>
            </a:r>
            <a:br>
              <a:rPr lang="pl-PL" sz="1400" dirty="0" smtClean="0"/>
            </a:br>
            <a:r>
              <a:rPr lang="pl-PL" sz="1400" dirty="0" smtClean="0"/>
              <a:t>izolacja od czynników zewnętrznych, kalibracja czujników gazów</a:t>
            </a:r>
          </a:p>
          <a:p>
            <a:pPr marL="190500" indent="-190500" eaLnBrk="1" hangingPunct="1">
              <a:buFontTx/>
              <a:buNone/>
            </a:pPr>
            <a:endParaRPr lang="pl-PL" sz="1400" b="1" dirty="0" smtClean="0"/>
          </a:p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					Wykonywanie próbek</a:t>
            </a:r>
            <a:r>
              <a:rPr lang="pl-PL" sz="1400" dirty="0" smtClean="0"/>
              <a:t> - technologia cienkich warstw,</a:t>
            </a:r>
            <a:br>
              <a:rPr lang="pl-PL" sz="1400" dirty="0" smtClean="0"/>
            </a:br>
            <a:r>
              <a:rPr lang="pl-PL" sz="1400" dirty="0" smtClean="0"/>
              <a:t>				systemy </a:t>
            </a:r>
            <a:r>
              <a:rPr lang="pl-PL" sz="1400" b="1" dirty="0" err="1" smtClean="0"/>
              <a:t>M</a:t>
            </a:r>
            <a:r>
              <a:rPr lang="pl-PL" sz="1400" dirty="0" err="1" smtClean="0"/>
              <a:t>olecular</a:t>
            </a:r>
            <a:r>
              <a:rPr lang="pl-PL" sz="1400" dirty="0" smtClean="0"/>
              <a:t> </a:t>
            </a:r>
            <a:r>
              <a:rPr lang="pl-PL" sz="1400" b="1" dirty="0" err="1" smtClean="0"/>
              <a:t>B</a:t>
            </a:r>
            <a:r>
              <a:rPr lang="pl-PL" sz="1400" dirty="0" err="1" smtClean="0"/>
              <a:t>eam</a:t>
            </a:r>
            <a:r>
              <a:rPr lang="pl-PL" sz="1400" dirty="0" smtClean="0"/>
              <a:t> </a:t>
            </a:r>
            <a:r>
              <a:rPr lang="pl-PL" sz="1400" b="1" dirty="0" err="1" smtClean="0"/>
              <a:t>E</a:t>
            </a:r>
            <a:r>
              <a:rPr lang="pl-PL" sz="1400" dirty="0" err="1" smtClean="0"/>
              <a:t>pitaxy</a:t>
            </a:r>
            <a:r>
              <a:rPr lang="pl-PL" sz="1400" dirty="0" smtClean="0"/>
              <a:t>, </a:t>
            </a:r>
            <a:r>
              <a:rPr lang="pl-PL" sz="1400" b="1" dirty="0" smtClean="0"/>
              <a:t>C</a:t>
            </a:r>
            <a:r>
              <a:rPr lang="pl-PL" sz="1400" dirty="0" smtClean="0"/>
              <a:t>hemical </a:t>
            </a:r>
            <a:r>
              <a:rPr lang="pl-PL" sz="1400" b="1" dirty="0" err="1" smtClean="0"/>
              <a:t>V</a:t>
            </a:r>
            <a:r>
              <a:rPr lang="pl-PL" sz="1400" dirty="0" err="1" smtClean="0"/>
              <a:t>apour</a:t>
            </a:r>
            <a:r>
              <a:rPr lang="pl-PL" sz="1400" dirty="0" smtClean="0"/>
              <a:t> </a:t>
            </a:r>
            <a:r>
              <a:rPr lang="pl-PL" sz="1400" b="1" dirty="0" err="1" smtClean="0"/>
              <a:t>E</a:t>
            </a:r>
            <a:r>
              <a:rPr lang="pl-PL" sz="1400" dirty="0" err="1" smtClean="0"/>
              <a:t>pitaxy</a:t>
            </a:r>
            <a:r>
              <a:rPr lang="pl-PL" sz="1400" dirty="0" smtClean="0"/>
              <a:t> </a:t>
            </a:r>
            <a:br>
              <a:rPr lang="pl-PL" sz="1400" dirty="0" smtClean="0"/>
            </a:br>
            <a:r>
              <a:rPr lang="pl-PL" sz="1400" dirty="0" smtClean="0"/>
              <a:t>				i inne metody epitaksji, wykonywanie kontaktów elektrycznych</a:t>
            </a:r>
            <a:br>
              <a:rPr lang="pl-PL" sz="1400" dirty="0" smtClean="0"/>
            </a:br>
            <a:r>
              <a:rPr lang="pl-PL" sz="1400" dirty="0" smtClean="0"/>
              <a:t>				(naparowywanie metali)</a:t>
            </a:r>
          </a:p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					Spektroskopia masowa - </a:t>
            </a:r>
            <a:r>
              <a:rPr lang="pl-PL" sz="1400" dirty="0" smtClean="0"/>
              <a:t>systemy „typowe” w układzie</a:t>
            </a:r>
            <a:br>
              <a:rPr lang="pl-PL" sz="1400" dirty="0" smtClean="0"/>
            </a:br>
            <a:r>
              <a:rPr lang="pl-PL" sz="1400" dirty="0" smtClean="0"/>
              <a:t>				 „</a:t>
            </a:r>
            <a:r>
              <a:rPr lang="pl-PL" sz="1400" dirty="0" err="1" smtClean="0"/>
              <a:t>cyklotronowym”i</a:t>
            </a:r>
            <a:r>
              <a:rPr lang="pl-PL" sz="1400" dirty="0" smtClean="0"/>
              <a:t> </a:t>
            </a:r>
            <a:r>
              <a:rPr lang="pl-PL" sz="1400" b="1" dirty="0" smtClean="0"/>
              <a:t>T</a:t>
            </a:r>
            <a:r>
              <a:rPr lang="pl-PL" sz="1400" dirty="0" smtClean="0"/>
              <a:t>ime </a:t>
            </a:r>
            <a:r>
              <a:rPr lang="pl-PL" sz="1400" b="1" dirty="0" smtClean="0"/>
              <a:t>O</a:t>
            </a:r>
            <a:r>
              <a:rPr lang="pl-PL" sz="1400" dirty="0" smtClean="0"/>
              <a:t>f </a:t>
            </a:r>
            <a:r>
              <a:rPr lang="pl-PL" sz="1400" b="1" dirty="0" err="1" smtClean="0"/>
              <a:t>F</a:t>
            </a:r>
            <a:r>
              <a:rPr lang="pl-PL" sz="1400" dirty="0" err="1" smtClean="0"/>
              <a:t>light</a:t>
            </a:r>
            <a:r>
              <a:rPr lang="pl-PL" sz="1400" dirty="0" smtClean="0"/>
              <a:t> (pomiar czasu przelotu)</a:t>
            </a:r>
          </a:p>
          <a:p>
            <a:pPr marL="190500" indent="-190500" eaLnBrk="1" hangingPunct="1">
              <a:buFontTx/>
              <a:buNone/>
            </a:pPr>
            <a:r>
              <a:rPr lang="pl-PL" sz="1400" b="1" dirty="0" smtClean="0"/>
              <a:t>					Konserwacja dzieł sztuki</a:t>
            </a:r>
            <a:r>
              <a:rPr lang="pl-PL" sz="1400" dirty="0" smtClean="0"/>
              <a:t> - przechowywanie, ale także np.</a:t>
            </a:r>
            <a:br>
              <a:rPr lang="pl-PL" sz="1400" dirty="0" smtClean="0"/>
            </a:br>
            <a:r>
              <a:rPr lang="pl-PL" sz="1400" dirty="0" smtClean="0"/>
              <a:t>				stoły równomiernie „przysysające” rozłożone obrazy</a:t>
            </a:r>
          </a:p>
          <a:p>
            <a:pPr marL="190500" indent="-190500" eaLnBrk="1" hangingPunct="1">
              <a:buFontTx/>
              <a:buNone/>
            </a:pPr>
            <a:endParaRPr lang="pl-PL" sz="1400" dirty="0" smtClean="0"/>
          </a:p>
          <a:p>
            <a:pPr marL="190500" indent="-190500" eaLnBrk="1" hangingPunct="1">
              <a:buFontTx/>
              <a:buNone/>
            </a:pPr>
            <a:r>
              <a:rPr lang="pl-PL" sz="1400" dirty="0" smtClean="0"/>
              <a:t>					</a:t>
            </a:r>
            <a:r>
              <a:rPr lang="pl-PL" sz="1400" i="1" dirty="0" smtClean="0"/>
              <a:t>ilustracje z </a:t>
            </a:r>
            <a:r>
              <a:rPr lang="pl-PL" sz="1400" i="1" dirty="0" err="1" smtClean="0"/>
              <a:t>www.prevac.pl</a:t>
            </a:r>
            <a:endParaRPr lang="pl-PL" sz="1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Wykład: Fizyka i technologia próżni - dr Zbigniew Łukasiak</a:t>
            </a:r>
          </a:p>
          <a:p>
            <a:r>
              <a:rPr lang="pl-PL" dirty="0"/>
              <a:t>Wiadomości wstępne / podstawowe pojęcia</a:t>
            </a:r>
          </a:p>
        </p:txBody>
      </p:sp>
      <p:sp>
        <p:nvSpPr>
          <p:cNvPr id="17411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926ECCB8-C625-4570-8334-6CE9FDB402FD}" type="slidenum">
              <a:rPr lang="pl-PL"/>
              <a:pPr/>
              <a:t>32</a:t>
            </a:fld>
            <a:r>
              <a:rPr lang="pl-PL"/>
              <a:t>/28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412875"/>
            <a:ext cx="21367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066800"/>
          </a:xfrm>
        </p:spPr>
        <p:txBody>
          <a:bodyPr/>
          <a:lstStyle/>
          <a:p>
            <a:pPr eaLnBrk="1" hangingPunct="1"/>
            <a:r>
              <a:rPr lang="pl-PL" sz="2000" b="1" dirty="0" smtClean="0"/>
              <a:t>Współczesne komercyjne/masowe obszary zastosowań urządzeń </a:t>
            </a:r>
            <a:br>
              <a:rPr lang="pl-PL" sz="2000" b="1" dirty="0" smtClean="0"/>
            </a:br>
            <a:r>
              <a:rPr lang="pl-PL" sz="2000" b="1" dirty="0" smtClean="0"/>
              <a:t>wykorzystujących technikę próżni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1400" dirty="0" smtClean="0"/>
              <a:t>wyciąg z materiałów reklamowych firmy PREVAC (</a:t>
            </a:r>
            <a:r>
              <a:rPr lang="pl-PL" sz="1400" dirty="0" err="1" smtClean="0"/>
              <a:t>www.prevac.pl</a:t>
            </a:r>
            <a:r>
              <a:rPr lang="pl-PL" sz="1400" dirty="0" smtClean="0"/>
              <a:t>)</a:t>
            </a:r>
            <a:endParaRPr lang="pl-PL" sz="2400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6499225" cy="50530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pl-PL" b="1" dirty="0" smtClean="0"/>
              <a:t>Piece </a:t>
            </a:r>
            <a:r>
              <a:rPr lang="pl-PL" b="1" dirty="0" smtClean="0"/>
              <a:t>próżniowe - </a:t>
            </a:r>
            <a:r>
              <a:rPr lang="pl-PL" sz="1400" dirty="0" smtClean="0"/>
              <a:t>wśród obszarów naszej aktywnej obecności przemysłowej znajduje się piece próżniowe, do których oferujemy kompleksowe systemy próżniowe (w tym pompy próżniowe, zawory, układy kontrolno pomiarowe, itp.) o niezawodnej jakości i wydajności dostosowanej indywidualnie do każdej aplikacji.</a:t>
            </a:r>
          </a:p>
          <a:p>
            <a:pPr eaLnBrk="1" hangingPunct="1">
              <a:buFontTx/>
              <a:buNone/>
            </a:pPr>
            <a:r>
              <a:rPr lang="pl-PL" b="1" dirty="0" smtClean="0"/>
              <a:t>Pakowanie próżniowe </a:t>
            </a:r>
            <a:r>
              <a:rPr lang="pl-PL" dirty="0" smtClean="0"/>
              <a:t>- </a:t>
            </a:r>
            <a:r>
              <a:rPr lang="pl-PL" sz="1400" dirty="0" smtClean="0"/>
              <a:t>[..] dla przemysłu spożywczego jak i dla drobnych wytwórców, służące np. do pakowania próżniowego produktów jadalnych i przemysłowych.</a:t>
            </a:r>
          </a:p>
          <a:p>
            <a:pPr eaLnBrk="1" hangingPunct="1">
              <a:buFontTx/>
              <a:buNone/>
            </a:pPr>
            <a:r>
              <a:rPr lang="pl-PL" b="1" dirty="0" smtClean="0"/>
              <a:t>Energetyka</a:t>
            </a:r>
            <a:r>
              <a:rPr lang="pl-PL" dirty="0" smtClean="0"/>
              <a:t> - </a:t>
            </a:r>
            <a:r>
              <a:rPr lang="pl-PL" sz="1400" dirty="0" smtClean="0"/>
              <a:t>[..] pompy do procesów odgazowania wodoru z oleju transformatorowego (olej wraca do obiegu) oraz kompletne systemy do filtrowania, suszenia i odgazowywania oleju izolacyjnego.</a:t>
            </a:r>
          </a:p>
          <a:p>
            <a:pPr eaLnBrk="1" hangingPunct="1">
              <a:buFontTx/>
              <a:buNone/>
            </a:pPr>
            <a:r>
              <a:rPr lang="pl-PL" b="1" dirty="0" smtClean="0"/>
              <a:t>Przemysł samochodowy</a:t>
            </a:r>
            <a:r>
              <a:rPr lang="pl-PL" sz="1400" b="1" dirty="0" smtClean="0"/>
              <a:t> - </a:t>
            </a:r>
            <a:r>
              <a:rPr lang="pl-PL" sz="1400" dirty="0" smtClean="0"/>
              <a:t>[..] elementy systemów do napełniania układów hamulcowych (pompy, mierniki [..]), stacje do napełniania czynnikami chłodniczymi układów klimatyzacyjnych. </a:t>
            </a:r>
          </a:p>
          <a:p>
            <a:pPr eaLnBrk="1" hangingPunct="1">
              <a:buFontTx/>
              <a:buNone/>
            </a:pPr>
            <a:r>
              <a:rPr lang="pl-PL" b="1" dirty="0" smtClean="0"/>
              <a:t>Przemysł spożywczy - </a:t>
            </a:r>
            <a:r>
              <a:rPr lang="pl-PL" sz="1400" dirty="0" smtClean="0"/>
              <a:t>[..] aparatura używana jest np. do pakowania próżniowego żywności, suszenia próżniowego, liofilizacji, fumigacji, itp.; używane do tych celów są pompy próżniowe o wysokiej tolerancji pary wodnej [..]. Przy kontroli szczelności opakowań próżniowych (np. kawy, innych produktów spożywczych)[..].</a:t>
            </a:r>
          </a:p>
          <a:p>
            <a:pPr eaLnBrk="1" hangingPunct="1">
              <a:buFontTx/>
              <a:buNone/>
            </a:pPr>
            <a:endParaRPr lang="pl-PL" sz="1400" dirty="0" smtClean="0"/>
          </a:p>
          <a:p>
            <a:pPr eaLnBrk="1" hangingPunct="1">
              <a:buFontTx/>
              <a:buNone/>
            </a:pPr>
            <a:endParaRPr lang="pl-PL" dirty="0" smtClean="0"/>
          </a:p>
        </p:txBody>
      </p:sp>
      <p:pic>
        <p:nvPicPr>
          <p:cNvPr id="17415" name="Picture 9" descr="samoch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05263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Układy MEMS - dr Zbigniew Łukasiak</a:t>
            </a:r>
          </a:p>
          <a:p>
            <a:r>
              <a:rPr lang="pl-PL"/>
              <a:t>W1 - Wiadomości wstępne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C5EDD338-841C-4D11-91D0-808913C9E66B}" type="slidenum">
              <a:rPr lang="pl-PL"/>
              <a:pPr/>
              <a:t>33</a:t>
            </a:fld>
            <a:r>
              <a:rPr lang="pl-PL"/>
              <a:t>/29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7538" y="304800"/>
            <a:ext cx="4411662" cy="1266812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Zaawansowane zastosowania próżni</a:t>
            </a:r>
            <a:endParaRPr lang="pl-PL" sz="3600" b="1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3429000"/>
            <a:ext cx="6337300" cy="2690813"/>
          </a:xfrm>
          <a:noFill/>
          <a:ln/>
        </p:spPr>
      </p:pic>
      <p:pic>
        <p:nvPicPr>
          <p:cNvPr id="6451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3921125" cy="2919412"/>
          </a:xfrm>
          <a:noFill/>
          <a:ln/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427538" y="1643049"/>
            <a:ext cx="4029075" cy="9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pl-PL" dirty="0"/>
              <a:t>Manipulacja atomami</a:t>
            </a:r>
          </a:p>
          <a:p>
            <a:pPr algn="ctr"/>
            <a:r>
              <a:rPr lang="pl-PL" dirty="0"/>
              <a:t>STM - </a:t>
            </a:r>
            <a:r>
              <a:rPr lang="pl-PL" dirty="0" err="1"/>
              <a:t>Scanning</a:t>
            </a:r>
            <a:r>
              <a:rPr lang="pl-PL" dirty="0"/>
              <a:t> </a:t>
            </a:r>
            <a:r>
              <a:rPr lang="pl-PL" dirty="0" err="1"/>
              <a:t>Tunneling</a:t>
            </a:r>
            <a:r>
              <a:rPr lang="pl-PL" dirty="0"/>
              <a:t> </a:t>
            </a:r>
            <a:r>
              <a:rPr lang="pl-PL" dirty="0" err="1"/>
              <a:t>Microscope</a:t>
            </a:r>
            <a:endParaRPr lang="pl-PL" dirty="0"/>
          </a:p>
          <a:p>
            <a:pPr algn="ctr"/>
            <a:r>
              <a:rPr lang="pl-PL" dirty="0"/>
              <a:t>AFM - </a:t>
            </a:r>
            <a:r>
              <a:rPr lang="pl-PL" dirty="0" err="1"/>
              <a:t>Atomic</a:t>
            </a:r>
            <a:r>
              <a:rPr lang="pl-PL" dirty="0"/>
              <a:t> </a:t>
            </a:r>
            <a:r>
              <a:rPr lang="pl-PL" dirty="0" err="1"/>
              <a:t>Force</a:t>
            </a:r>
            <a:r>
              <a:rPr lang="pl-PL" dirty="0"/>
              <a:t> </a:t>
            </a:r>
            <a:r>
              <a:rPr lang="pl-PL" dirty="0" err="1"/>
              <a:t>Microscope</a:t>
            </a:r>
            <a:endParaRPr lang="pl-PL" dirty="0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74675" y="4467225"/>
            <a:ext cx="1638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pl-PL"/>
              <a:t>Źródło: 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Układy MEMS - dr Zbigniew Łukasiak</a:t>
            </a:r>
          </a:p>
          <a:p>
            <a:r>
              <a:rPr lang="pl-PL"/>
              <a:t>W1 - Wiadomości wstępne</a:t>
            </a:r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437B0843-E2FF-415E-AF62-CF01D2819E48}" type="slidenum">
              <a:rPr lang="pl-PL"/>
              <a:pPr/>
              <a:t>34</a:t>
            </a:fld>
            <a:r>
              <a:rPr lang="pl-PL"/>
              <a:t>/29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313" y="304800"/>
            <a:ext cx="3744912" cy="762000"/>
          </a:xfrm>
        </p:spPr>
        <p:txBody>
          <a:bodyPr>
            <a:normAutofit/>
          </a:bodyPr>
          <a:lstStyle/>
          <a:p>
            <a:r>
              <a:rPr lang="pl-PL" sz="3200" b="1" dirty="0"/>
              <a:t>Mikromaszyny</a:t>
            </a:r>
          </a:p>
        </p:txBody>
      </p:sp>
      <p:pic>
        <p:nvPicPr>
          <p:cNvPr id="112645" name="Picture 5" descr="maszyn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562225" cy="2914650"/>
          </a:xfrm>
          <a:prstGeom prst="rect">
            <a:avLst/>
          </a:prstGeom>
          <a:noFill/>
        </p:spPr>
      </p:pic>
      <p:pic>
        <p:nvPicPr>
          <p:cNvPr id="112646" name="Picture 6" descr="maszyn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95425"/>
            <a:ext cx="2363788" cy="2714625"/>
          </a:xfrm>
          <a:prstGeom prst="rect">
            <a:avLst/>
          </a:prstGeom>
          <a:noFill/>
        </p:spPr>
      </p:pic>
      <p:pic>
        <p:nvPicPr>
          <p:cNvPr id="112647" name="Picture 7" descr="maszyn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652963"/>
            <a:ext cx="2951163" cy="2017712"/>
          </a:xfrm>
          <a:prstGeom prst="rect">
            <a:avLst/>
          </a:prstGeom>
          <a:noFill/>
        </p:spPr>
      </p:pic>
      <p:pic>
        <p:nvPicPr>
          <p:cNvPr id="112648" name="Picture 8" descr="maszyny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89363"/>
            <a:ext cx="2951162" cy="2273300"/>
          </a:xfrm>
          <a:prstGeom prst="rect">
            <a:avLst/>
          </a:prstGeom>
          <a:noFill/>
        </p:spPr>
      </p:pic>
      <p:pic>
        <p:nvPicPr>
          <p:cNvPr id="112649" name="Picture 9" descr="maszyny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9450" y="188913"/>
            <a:ext cx="3276600" cy="4410075"/>
          </a:xfrm>
          <a:prstGeom prst="rect">
            <a:avLst/>
          </a:prstGeom>
          <a:noFill/>
        </p:spPr>
      </p:pic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203575" y="4868863"/>
            <a:ext cx="1630363" cy="84137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pl-PL" b="1">
                <a:solidFill>
                  <a:srgbClr val="FF0000"/>
                </a:solidFill>
              </a:rPr>
              <a:t>ludzki włos</a:t>
            </a:r>
          </a:p>
          <a:p>
            <a:r>
              <a:rPr lang="pl-PL" b="1">
                <a:solidFill>
                  <a:srgbClr val="FF0000"/>
                </a:solidFill>
              </a:rPr>
              <a:t>około 60</a:t>
            </a:r>
            <a:r>
              <a:rPr lang="el-GR" b="1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pl-PL" b="1">
                <a:solidFill>
                  <a:srgbClr val="FF0000"/>
                </a:solidFill>
                <a:cs typeface="Times New Roman" pitchFamily="18" charset="0"/>
              </a:rPr>
              <a:t>m</a:t>
            </a:r>
            <a:endParaRPr lang="el-GR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stopki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2B93DC88-7AB1-4013-88B6-C854D6CC2435}" type="slidenum">
              <a:rPr lang="pl-PL"/>
              <a:pPr/>
              <a:t>35</a:t>
            </a:fld>
            <a:r>
              <a:rPr lang="pl-PL"/>
              <a:t>/28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304800"/>
            <a:ext cx="6211887" cy="1052498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100" b="1" dirty="0" smtClean="0"/>
              <a:t>Czy „ssak” przeżyje w próżni?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400" dirty="0" smtClean="0"/>
              <a:t>„Odyseja kosmiczna 2001” </a:t>
            </a:r>
            <a:r>
              <a:rPr lang="pl-PL" sz="1400" dirty="0" err="1" smtClean="0"/>
              <a:t>vs</a:t>
            </a:r>
            <a:r>
              <a:rPr lang="pl-PL" sz="1400" dirty="0" smtClean="0"/>
              <a:t>. „Saturn 3”</a:t>
            </a:r>
            <a:br>
              <a:rPr lang="pl-PL" sz="1400" dirty="0" smtClean="0"/>
            </a:br>
            <a:r>
              <a:rPr lang="pl-PL" sz="1400" dirty="0" smtClean="0"/>
              <a:t>źródło: http://www.batnet.com/mfwright/2001exp.html</a:t>
            </a:r>
          </a:p>
        </p:txBody>
      </p:sp>
      <p:pic>
        <p:nvPicPr>
          <p:cNvPr id="28677" name="Picture 4" descr="2001exp1"/>
          <p:cNvPicPr>
            <a:picLocks noChangeAspect="1" noChangeArrowheads="1"/>
          </p:cNvPicPr>
          <p:nvPr/>
        </p:nvPicPr>
        <p:blipFill>
          <a:blip r:embed="rId2"/>
          <a:srcRect t="20998"/>
          <a:stretch>
            <a:fillRect/>
          </a:stretch>
        </p:blipFill>
        <p:spPr bwMode="auto">
          <a:xfrm>
            <a:off x="323850" y="260350"/>
            <a:ext cx="2743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2001ex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2001exp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2877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2001exp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005263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 descr="2001exp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0767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3132138" y="2852738"/>
            <a:ext cx="2808287" cy="305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pl-PL" sz="1400" i="1"/>
              <a:t>Odyseja kosmiczna 2001:</a:t>
            </a:r>
          </a:p>
          <a:p>
            <a:r>
              <a:rPr lang="pl-PL" sz="1400"/>
              <a:t>HAL 9000 odmawia wpuszczenia kosmonauty Bowmana do Discovery i rozszczelnia statek.</a:t>
            </a:r>
          </a:p>
          <a:p>
            <a:endParaRPr lang="pl-PL" sz="1400"/>
          </a:p>
          <a:p>
            <a:r>
              <a:rPr lang="pl-PL" sz="1400"/>
              <a:t>Bowman wysadza drzwi, wskakuje do środka bez hełmu (bo go nie ma), zamyka właz bezpieczeństwa, dopiero tam zakłada hełm i rękawice.</a:t>
            </a:r>
          </a:p>
          <a:p>
            <a:endParaRPr lang="pl-PL" sz="1400"/>
          </a:p>
          <a:p>
            <a:r>
              <a:rPr lang="pl-PL" sz="1400" i="1"/>
              <a:t>Saturn 3</a:t>
            </a:r>
            <a:endParaRPr lang="pl-PL" sz="1400"/>
          </a:p>
          <a:p>
            <a:r>
              <a:rPr lang="pl-PL" sz="1400"/>
              <a:t>Człowiek </a:t>
            </a:r>
            <a:r>
              <a:rPr lang="pl-PL" sz="1400" b="1"/>
              <a:t>wybucha!</a:t>
            </a:r>
            <a:r>
              <a:rPr lang="pl-PL" sz="1400"/>
              <a:t> w próżni.</a:t>
            </a:r>
          </a:p>
          <a:p>
            <a:endParaRPr lang="pl-PL" sz="1400"/>
          </a:p>
          <a:p>
            <a:pPr algn="ctr"/>
            <a:r>
              <a:rPr lang="pl-PL" sz="1400"/>
              <a:t>Science czy fiction?</a:t>
            </a:r>
            <a:endParaRPr lang="pl-PL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Wiadomości wstępne / podstawowe pojęcia</a:t>
            </a:r>
          </a:p>
        </p:txBody>
      </p:sp>
      <p:sp>
        <p:nvSpPr>
          <p:cNvPr id="2969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/>
          </a:p>
          <a:p>
            <a:fld id="{D660ADB1-03F7-451C-9863-B5DC9E52190C}" type="slidenum">
              <a:rPr lang="pl-PL"/>
              <a:pPr/>
              <a:t>36</a:t>
            </a:fld>
            <a:r>
              <a:rPr lang="pl-PL"/>
              <a:t>/28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600" b="1" dirty="0" smtClean="0"/>
              <a:t>A co na to nauka?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34400" cy="544832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pl-PL" sz="3100" b="1" i="1" dirty="0" smtClean="0">
                <a:solidFill>
                  <a:srgbClr val="FF0000"/>
                </a:solidFill>
              </a:rPr>
              <a:t>Czy można przetrwać?</a:t>
            </a:r>
            <a:r>
              <a:rPr lang="pl-PL" sz="3100" dirty="0" smtClean="0">
                <a:solidFill>
                  <a:srgbClr val="FF0000"/>
                </a:solidFill>
              </a:rPr>
              <a:t> - </a:t>
            </a:r>
            <a:r>
              <a:rPr lang="pl-PL" sz="3100" b="1" dirty="0" smtClean="0">
                <a:solidFill>
                  <a:srgbClr val="FF0000"/>
                </a:solidFill>
              </a:rPr>
              <a:t>TAK </a:t>
            </a:r>
            <a:r>
              <a:rPr lang="pl-PL" sz="3100" b="1" dirty="0" smtClean="0"/>
              <a:t>- </a:t>
            </a:r>
            <a:r>
              <a:rPr lang="pl-PL" sz="3100" dirty="0" smtClean="0"/>
              <a:t>kilkanaście sekund przed utratą przytomności, śmierć po kilku minutach </a:t>
            </a:r>
            <a:r>
              <a:rPr lang="pl-PL" sz="3100" b="1" dirty="0" smtClean="0"/>
              <a:t>- jest na to dowód</a:t>
            </a:r>
          </a:p>
          <a:p>
            <a:pPr eaLnBrk="1" hangingPunct="1">
              <a:buFontTx/>
              <a:buNone/>
            </a:pPr>
            <a:r>
              <a:rPr lang="pl-PL" sz="1400" dirty="0" smtClean="0"/>
              <a:t>	</a:t>
            </a:r>
            <a:r>
              <a:rPr lang="en-US" sz="1400" dirty="0" smtClean="0"/>
              <a:t>"At NASA's Manned Spacecraft Center (now renamed Johnson Space Center) we had a test subject accidentally exposed to a near vacuum (less than 1 psi) in an incident involving a leaking space suit in a vacuum chamber back in '65. </a:t>
            </a:r>
            <a:r>
              <a:rPr lang="en-US" sz="1400" b="1" dirty="0" smtClean="0"/>
              <a:t>He remained </a:t>
            </a:r>
            <a:r>
              <a:rPr lang="en-US" sz="1400" b="1" dirty="0" err="1" smtClean="0"/>
              <a:t>concious</a:t>
            </a:r>
            <a:r>
              <a:rPr lang="en-US" sz="1400" b="1" dirty="0" smtClean="0"/>
              <a:t> for about 14 seconds</a:t>
            </a:r>
            <a:r>
              <a:rPr lang="en-US" sz="1400" dirty="0" smtClean="0"/>
              <a:t>, which is about the time it takes for O2 deprived blood to go from the lungs to the brain. The suit probably did not reach a hard vacuum, and we began </a:t>
            </a:r>
            <a:r>
              <a:rPr lang="en-US" sz="1400" dirty="0" err="1" smtClean="0"/>
              <a:t>repressurizing</a:t>
            </a:r>
            <a:r>
              <a:rPr lang="en-US" sz="1400" dirty="0" smtClean="0"/>
              <a:t> the chamber within 15 seconds. The subject regained </a:t>
            </a:r>
            <a:r>
              <a:rPr lang="en-US" sz="1400" dirty="0" err="1" smtClean="0"/>
              <a:t>conciousness</a:t>
            </a:r>
            <a:r>
              <a:rPr lang="en-US" sz="1400" dirty="0" smtClean="0"/>
              <a:t> at around 15,000 feet equivalent altitude. The subject later reported that he could feel and hear the air leaking out, and his </a:t>
            </a:r>
            <a:r>
              <a:rPr lang="en-US" sz="1400" b="1" dirty="0" smtClean="0"/>
              <a:t>last conscious memory was of the water on his tongue beginning to boil.</a:t>
            </a:r>
            <a:r>
              <a:rPr lang="en-US" sz="1400" dirty="0" smtClean="0"/>
              <a:t>„</a:t>
            </a:r>
            <a:endParaRPr lang="pl-PL" sz="1400" dirty="0" smtClean="0"/>
          </a:p>
          <a:p>
            <a:pPr eaLnBrk="1" hangingPunct="1"/>
            <a:r>
              <a:rPr lang="pl-PL" sz="3100" b="1" i="1" dirty="0" smtClean="0">
                <a:solidFill>
                  <a:srgbClr val="FF0000"/>
                </a:solidFill>
              </a:rPr>
              <a:t>Czy krew się zagotuje?</a:t>
            </a:r>
            <a:r>
              <a:rPr lang="pl-PL" sz="3100" b="1" dirty="0" smtClean="0">
                <a:solidFill>
                  <a:srgbClr val="FF0000"/>
                </a:solidFill>
              </a:rPr>
              <a:t> - NIE </a:t>
            </a:r>
            <a:r>
              <a:rPr lang="pl-PL" sz="3100" dirty="0" smtClean="0"/>
              <a:t>- przy temperaturze ciała ciśnienie musiałoby spaść do około 75 mm </a:t>
            </a:r>
            <a:r>
              <a:rPr lang="pl-PL" sz="3100" dirty="0" err="1" smtClean="0"/>
              <a:t>Hg</a:t>
            </a:r>
            <a:r>
              <a:rPr lang="pl-PL" sz="3100" dirty="0" smtClean="0"/>
              <a:t>, ciało nie pozwoli na nagły spadek ciśnienia.</a:t>
            </a:r>
          </a:p>
          <a:p>
            <a:pPr eaLnBrk="1" hangingPunct="1"/>
            <a:r>
              <a:rPr lang="pl-PL" sz="3100" b="1" i="1" dirty="0" smtClean="0"/>
              <a:t>Główne zagrożenia </a:t>
            </a:r>
            <a:r>
              <a:rPr lang="pl-PL" sz="3100" b="1" dirty="0" smtClean="0"/>
              <a:t>;-)</a:t>
            </a:r>
            <a:r>
              <a:rPr lang="pl-PL" sz="3100" i="1" dirty="0" smtClean="0"/>
              <a:t> </a:t>
            </a:r>
            <a:br>
              <a:rPr lang="pl-PL" sz="3100" i="1" dirty="0" smtClean="0"/>
            </a:br>
            <a:r>
              <a:rPr lang="pl-PL" sz="3100" i="1" dirty="0" smtClean="0"/>
              <a:t>- </a:t>
            </a:r>
            <a:r>
              <a:rPr lang="pl-PL" sz="3100" dirty="0" smtClean="0"/>
              <a:t>próba wstrzymania oddechu (rozerwanie pęcherzyków płucnych)</a:t>
            </a:r>
            <a:br>
              <a:rPr lang="pl-PL" sz="3100" dirty="0" smtClean="0"/>
            </a:br>
            <a:r>
              <a:rPr lang="pl-PL" sz="3100" dirty="0" smtClean="0"/>
              <a:t>- tętno rośnie aby wyrównać ciśnienie i następuje utrata przytomności</a:t>
            </a:r>
          </a:p>
          <a:p>
            <a:pPr eaLnBrk="1" hangingPunct="1"/>
            <a:r>
              <a:rPr lang="pl-PL" sz="3100" b="1" i="1" dirty="0" smtClean="0"/>
              <a:t>Dziura </a:t>
            </a:r>
            <a:r>
              <a:rPr lang="pl-PL" sz="3100" b="1" i="1" dirty="0" smtClean="0"/>
              <a:t>w kadłubie!</a:t>
            </a:r>
            <a:r>
              <a:rPr lang="pl-PL" sz="3100" dirty="0" smtClean="0"/>
              <a:t>  w przybliżeniu P = </a:t>
            </a:r>
            <a:r>
              <a:rPr lang="pl-PL" sz="3100" dirty="0" err="1" smtClean="0"/>
              <a:t>Pinitial</a:t>
            </a:r>
            <a:r>
              <a:rPr lang="pl-PL" sz="3100" dirty="0" smtClean="0"/>
              <a:t> </a:t>
            </a:r>
            <a:r>
              <a:rPr lang="pl-PL" sz="3100" dirty="0" err="1" smtClean="0"/>
              <a:t>exp</a:t>
            </a:r>
            <a:r>
              <a:rPr lang="pl-PL" sz="3100" dirty="0" smtClean="0"/>
              <a:t> (-0.02 </a:t>
            </a:r>
            <a:r>
              <a:rPr lang="pl-PL" sz="3100" dirty="0" err="1" smtClean="0"/>
              <a:t>tA</a:t>
            </a:r>
            <a:r>
              <a:rPr lang="pl-PL" sz="3100" dirty="0" smtClean="0"/>
              <a:t>/V), t - czas [s], A - powierzchnia otworu w cm</a:t>
            </a:r>
            <a:r>
              <a:rPr lang="pl-PL" sz="3100" baseline="30000" dirty="0" smtClean="0"/>
              <a:t>2</a:t>
            </a:r>
            <a:r>
              <a:rPr lang="pl-PL" sz="3100" dirty="0" smtClean="0"/>
              <a:t>, V - objętość kabiny w m</a:t>
            </a:r>
            <a:r>
              <a:rPr lang="pl-PL" sz="3100" baseline="30000" dirty="0" smtClean="0"/>
              <a:t>3</a:t>
            </a:r>
            <a:r>
              <a:rPr lang="pl-PL" sz="3100" dirty="0" smtClean="0"/>
              <a:t>, np. 300 m</a:t>
            </a:r>
            <a:r>
              <a:rPr lang="pl-PL" sz="3100" baseline="30000" dirty="0" smtClean="0"/>
              <a:t>3</a:t>
            </a:r>
            <a:r>
              <a:rPr lang="pl-PL" sz="3100" dirty="0" smtClean="0"/>
              <a:t>, otwór 1 cm</a:t>
            </a:r>
            <a:r>
              <a:rPr lang="pl-PL" sz="3100" baseline="30000" dirty="0" smtClean="0"/>
              <a:t>2</a:t>
            </a:r>
            <a:r>
              <a:rPr lang="pl-PL" sz="3100" dirty="0" smtClean="0"/>
              <a:t>, spadek do 1% ciśnienia </a:t>
            </a:r>
            <a:r>
              <a:rPr lang="pl-PL" sz="3100" dirty="0" smtClean="0"/>
              <a:t>atmosferycznego </a:t>
            </a:r>
            <a:r>
              <a:rPr lang="pl-PL" sz="3100" dirty="0" smtClean="0"/>
              <a:t>w 17 godzin.</a:t>
            </a:r>
            <a:endParaRPr lang="pl-PL" sz="3100" b="1" i="1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1F02C28A-62D2-4AA7-8611-656F1101A714}" type="slidenum">
              <a:rPr lang="pl-PL"/>
              <a:pPr/>
              <a:t>38</a:t>
            </a:fld>
            <a:r>
              <a:rPr lang="pl-PL"/>
              <a:t>/28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Powietrze jako mieszanina gazów</a:t>
            </a:r>
          </a:p>
        </p:txBody>
      </p:sp>
      <p:pic>
        <p:nvPicPr>
          <p:cNvPr id="38916" name="Picture 4" descr="cisnienia_czastkowe"/>
          <p:cNvPicPr>
            <a:picLocks noChangeAspect="1" noChangeArrowheads="1"/>
          </p:cNvPicPr>
          <p:nvPr/>
        </p:nvPicPr>
        <p:blipFill>
          <a:blip r:embed="rId2"/>
          <a:srcRect t="22841"/>
          <a:stretch>
            <a:fillRect/>
          </a:stretch>
        </p:blipFill>
        <p:spPr bwMode="auto">
          <a:xfrm>
            <a:off x="500034" y="1785926"/>
            <a:ext cx="7886700" cy="3466403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17513" y="5564188"/>
            <a:ext cx="8364537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200"/>
              <a:t>źródło: R. B. Darling - </a:t>
            </a:r>
            <a:r>
              <a:rPr lang="pl-PL" sz="1200" i="1"/>
              <a:t>EE-527: MicroFabrication  - Vacuum Systems </a:t>
            </a:r>
            <a:r>
              <a:rPr lang="pl-PL" sz="1200"/>
              <a:t>- (prezentacja własna udostępniona poprzez internet)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Pascala</a:t>
            </a:r>
            <a:endParaRPr lang="pl-PL" dirty="0"/>
          </a:p>
        </p:txBody>
      </p:sp>
      <p:pic>
        <p:nvPicPr>
          <p:cNvPr id="28674" name="Picture 2" descr="http://fizyka.org/teoria/14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381250" cy="2419351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7/71/Prasa_hydrauliczna.svg/350px-Prasa_hydrauliczn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3116"/>
            <a:ext cx="5270963" cy="278608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8596" y="135729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Jeżeli na ciecz lub gaz zamknięte w naczyniu wywierane jest zewnętrzne ciśnienie, to ciśnienie wewnątrz tego naczynia ma jednakową wartość w każdym jego miejscu </a:t>
            </a:r>
            <a:br>
              <a:rPr lang="pl-PL" b="1" dirty="0" smtClean="0"/>
            </a:br>
            <a:r>
              <a:rPr lang="pl-PL" b="1" dirty="0" smtClean="0"/>
              <a:t>i jest równe temu ciśnieniu zewnętrznemu.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596" y="5357826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Sformułowanie to zakłada, że można pominąć ciśnienie hydrostatyczne, które jest zwykle małe w praktycznych zastosowaniach (prasy hydrauliczne, podnośniki, pompka rowerowa …)</a:t>
            </a:r>
            <a:endParaRPr lang="pl-PL" sz="1400" dirty="0"/>
          </a:p>
        </p:txBody>
      </p:sp>
      <p:pic>
        <p:nvPicPr>
          <p:cNvPr id="28678" name="Picture 6" descr="http://www.womkat.edu.pl/files/standaryzacja/grupa20/Beata_Tyszka_Skorek/www/Cisnieniehydrostatyczneiatmosferyczne/540px-Butelk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57760"/>
            <a:ext cx="1571636" cy="1745890"/>
          </a:xfrm>
          <a:prstGeom prst="rect">
            <a:avLst/>
          </a:prstGeom>
          <a:noFill/>
        </p:spPr>
      </p:pic>
      <p:cxnSp>
        <p:nvCxnSpPr>
          <p:cNvPr id="9" name="Łącznik prosty 8"/>
          <p:cNvCxnSpPr/>
          <p:nvPr/>
        </p:nvCxnSpPr>
        <p:spPr>
          <a:xfrm flipV="1">
            <a:off x="6215074" y="5072074"/>
            <a:ext cx="2357454" cy="142876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>
            <a:off x="6215074" y="5072074"/>
            <a:ext cx="2500330" cy="164307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trzałka w prawo z wcięciem 12"/>
          <p:cNvSpPr/>
          <p:nvPr/>
        </p:nvSpPr>
        <p:spPr>
          <a:xfrm>
            <a:off x="5143504" y="5643578"/>
            <a:ext cx="1285884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738C522F-3BD4-4E22-87B4-E997EA033B9D}" type="slidenum">
              <a:rPr lang="pl-PL"/>
              <a:pPr/>
              <a:t>5</a:t>
            </a:fld>
            <a:r>
              <a:rPr lang="pl-PL"/>
              <a:t>/28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Gazy </a:t>
            </a:r>
            <a:r>
              <a:rPr lang="pl-PL" dirty="0" smtClean="0"/>
              <a:t>wokół nas</a:t>
            </a:r>
            <a:endParaRPr lang="pl-PL" sz="2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i="1"/>
              <a:t>opony wybuchają, gdy są gorące</a:t>
            </a:r>
          </a:p>
          <a:p>
            <a:r>
              <a:rPr lang="pl-PL" i="1"/>
              <a:t>pompka się grzeje podczas pompowania kół roweru</a:t>
            </a:r>
          </a:p>
          <a:p>
            <a:r>
              <a:rPr lang="pl-PL" i="1"/>
              <a:t>lód uderzony młotkiem topnieje w miejscu uderzenia (choć jest zimno)</a:t>
            </a:r>
          </a:p>
          <a:p>
            <a:r>
              <a:rPr lang="pl-PL" i="1"/>
              <a:t>na słońcu benzyna ma intensywniejszy zapach</a:t>
            </a:r>
          </a:p>
          <a:p>
            <a:r>
              <a:rPr lang="pl-PL" i="1"/>
              <a:t>w układach hamulcowych autobusu skrapla się woda</a:t>
            </a:r>
          </a:p>
          <a:p>
            <a:r>
              <a:rPr lang="pl-PL" i="1"/>
              <a:t>ciśnienie powietrza zależy od pory dnia</a:t>
            </a:r>
          </a:p>
          <a:p>
            <a:r>
              <a:rPr lang="pl-PL" i="1"/>
              <a:t>w silniku wysokoprężnym nie ma świec</a:t>
            </a:r>
          </a:p>
          <a:p>
            <a:r>
              <a:rPr lang="pl-PL" i="1"/>
              <a:t>czajnik gwiżdże, gdy zagotuje się woda</a:t>
            </a:r>
          </a:p>
          <a:p>
            <a:r>
              <a:rPr lang="pl-PL" i="1"/>
              <a:t>...</a:t>
            </a:r>
          </a:p>
          <a:p>
            <a:pPr>
              <a:buFontTx/>
              <a:buNone/>
            </a:pPr>
            <a:endParaRPr lang="pl-PL"/>
          </a:p>
          <a:p>
            <a:pPr>
              <a:buFontTx/>
              <a:buNone/>
            </a:pPr>
            <a:r>
              <a:rPr lang="pl-PL"/>
              <a:t>Dawniej również zadawano sobie pytania </a:t>
            </a:r>
            <a:r>
              <a:rPr lang="pl-PL" b="1"/>
              <a:t>dlaczego? i jak?</a:t>
            </a:r>
            <a:r>
              <a:rPr lang="pl-PL"/>
              <a:t>, a problemy rozwiązywano przy użyciu ówczesnych środków technicznych:</a:t>
            </a:r>
          </a:p>
          <a:p>
            <a:pPr>
              <a:buFontTx/>
              <a:buNone/>
            </a:pPr>
            <a:r>
              <a:rPr lang="pl-PL"/>
              <a:t>-) wody w naczyniu			-) palnika gazowego</a:t>
            </a:r>
          </a:p>
          <a:p>
            <a:pPr>
              <a:buFontTx/>
              <a:buNone/>
            </a:pPr>
            <a:r>
              <a:rPr lang="pl-PL"/>
              <a:t>-) termometru			-) rurki z naniesioną skalą</a:t>
            </a:r>
          </a:p>
          <a:p>
            <a:pPr>
              <a:buFontTx/>
              <a:buNone/>
            </a:pPr>
            <a:r>
              <a:rPr lang="pl-PL"/>
              <a:t>-) tłoka (z drewna) o średnicy dobranej do średnicy rurki</a:t>
            </a:r>
          </a:p>
          <a:p>
            <a:pPr>
              <a:buFontTx/>
              <a:buNone/>
            </a:pPr>
            <a:r>
              <a:rPr lang="pl-PL"/>
              <a:t>-) korków, sznurków, odważników, ołówka, papieru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E494CFC8-E58B-48B0-B472-D42BBFEDC9C2}" type="slidenum">
              <a:rPr lang="pl-PL"/>
              <a:pPr/>
              <a:t>6</a:t>
            </a:fld>
            <a:r>
              <a:rPr lang="pl-PL"/>
              <a:t>/28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„Odkrywamy” prawa rządzące zachowaniem się gazu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4775" y="1143000"/>
            <a:ext cx="3654425" cy="49530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pl-PL" dirty="0"/>
              <a:t>Dawno zauważono, że:</a:t>
            </a:r>
          </a:p>
          <a:p>
            <a:pPr>
              <a:buFontTx/>
              <a:buAutoNum type="arabicPeriod"/>
            </a:pPr>
            <a:r>
              <a:rPr lang="pl-PL" dirty="0"/>
              <a:t>gazy łatwo sprężyć w stosunku do cieczy i ciał stałych</a:t>
            </a:r>
          </a:p>
          <a:p>
            <a:pPr>
              <a:buFontTx/>
              <a:buAutoNum type="arabicPeriod"/>
            </a:pPr>
            <a:r>
              <a:rPr lang="pl-PL" dirty="0"/>
              <a:t>podgrzanie gazu zwiększa jego objętość przy stałym ciśnieniu lub zwiększa ciśnienie przy stałej objętości</a:t>
            </a:r>
          </a:p>
          <a:p>
            <a:pPr>
              <a:buFontTx/>
              <a:buNone/>
            </a:pPr>
            <a:r>
              <a:rPr lang="pl-PL" dirty="0"/>
              <a:t>W przedstawionej „aparaturze”:</a:t>
            </a:r>
          </a:p>
          <a:p>
            <a:r>
              <a:rPr lang="pl-PL" dirty="0"/>
              <a:t>ciśnienie regulujemy poprzez ciężarki ustawione na tłoku (powierzchnia tłoka jest stała)</a:t>
            </a:r>
          </a:p>
          <a:p>
            <a:r>
              <a:rPr lang="pl-PL" dirty="0"/>
              <a:t>zakładamy, że temperatura gazu jest równa temperaturze wody (pomiar termometrem)</a:t>
            </a:r>
          </a:p>
          <a:p>
            <a:r>
              <a:rPr lang="pl-PL" dirty="0"/>
              <a:t>temperaturę zmieniamy grzejąc lub oziębiając wodę</a:t>
            </a:r>
          </a:p>
          <a:p>
            <a:r>
              <a:rPr lang="pl-PL" dirty="0"/>
              <a:t>objętość ustalamy na podstawie podziałki na probówce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14282" y="1071546"/>
          <a:ext cx="4764088" cy="5354638"/>
        </p:xfrm>
        <a:graphic>
          <a:graphicData uri="http://schemas.openxmlformats.org/presentationml/2006/ole">
            <p:oleObj spid="_x0000_s1026" name="CorelDRAW" r:id="rId3" imgW="5936040" imgH="6672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108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41951E1A-30D7-4CE9-9F2C-9C4DAEC3CDB5}" type="slidenum">
              <a:rPr lang="pl-PL"/>
              <a:pPr/>
              <a:t>7</a:t>
            </a:fld>
            <a:r>
              <a:rPr lang="pl-PL"/>
              <a:t>/28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Zmieniamy temperaturę, </a:t>
            </a:r>
            <a:br>
              <a:rPr lang="pl-PL" sz="2800" b="1" dirty="0"/>
            </a:br>
            <a:r>
              <a:rPr lang="pl-PL" sz="2800" b="1" dirty="0"/>
              <a:t>mierzymy objętość przy stałym ciśnieniu</a:t>
            </a:r>
          </a:p>
        </p:txBody>
      </p:sp>
      <p:graphicFrame>
        <p:nvGraphicFramePr>
          <p:cNvPr id="14564" name="Group 1252"/>
          <p:cNvGraphicFramePr>
            <a:graphicFrameLocks noGrp="1"/>
          </p:cNvGraphicFramePr>
          <p:nvPr/>
        </p:nvGraphicFramePr>
        <p:xfrm>
          <a:off x="384175" y="1397000"/>
          <a:ext cx="3424238" cy="4566924"/>
        </p:xfrm>
        <a:graphic>
          <a:graphicData uri="http://schemas.openxmlformats.org/drawingml/2006/table">
            <a:tbl>
              <a:tblPr/>
              <a:tblGrid>
                <a:gridCol w="571500"/>
                <a:gridCol w="569913"/>
                <a:gridCol w="571500"/>
                <a:gridCol w="569912"/>
                <a:gridCol w="571500"/>
                <a:gridCol w="569913"/>
              </a:tblGrid>
              <a:tr h="338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powietrze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propan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pl-PL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[°C]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[cm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[°C]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[cm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[°C]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[cm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27,4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30,3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32,7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35,3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37,9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66,6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40,2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42,9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52,3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54,9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54,8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57,6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70,7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60,2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59,9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62,3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64,5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67,1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72,5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74,2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65" name="Object 1253"/>
          <p:cNvGraphicFramePr>
            <a:graphicFrameLocks noChangeAspect="1"/>
          </p:cNvGraphicFramePr>
          <p:nvPr/>
        </p:nvGraphicFramePr>
        <p:xfrm>
          <a:off x="3960813" y="1260475"/>
          <a:ext cx="4897437" cy="4908550"/>
        </p:xfrm>
        <a:graphic>
          <a:graphicData uri="http://schemas.openxmlformats.org/presentationml/2006/ole">
            <p:oleObj spid="_x0000_s2050" name="Graph" r:id="rId3" imgW="3812400" imgH="3821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8A26FD6D-8E70-4E86-9C77-A3941DE5103C}" type="slidenum">
              <a:rPr lang="pl-PL"/>
              <a:pPr/>
              <a:t>8</a:t>
            </a:fld>
            <a:r>
              <a:rPr lang="pl-PL"/>
              <a:t>/28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Przedłużamy skalę - wyciągamy wnioski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09638" y="1193800"/>
          <a:ext cx="4832350" cy="3475038"/>
        </p:xfrm>
        <a:graphic>
          <a:graphicData uri="http://schemas.openxmlformats.org/presentationml/2006/ole">
            <p:oleObj spid="_x0000_s3074" name="Graph" r:id="rId3" imgW="3094560" imgH="2306880" progId="">
              <p:embed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70488" y="1954213"/>
            <a:ext cx="2763837" cy="10699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l-PL"/>
              <a:t>Oczywiście w praktyce nie uzyskamy takiego wyniku, bo przy obniżaniu temperatury gazy zaczną się skraplać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949325" y="5006975"/>
          <a:ext cx="2041525" cy="1065213"/>
        </p:xfrm>
        <a:graphic>
          <a:graphicData uri="http://schemas.openxmlformats.org/presentationml/2006/ole">
            <p:oleObj spid="_x0000_s3075" name="Równanie" r:id="rId4" imgW="558720" imgH="291960" progId="Equation.3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76638" y="5027613"/>
            <a:ext cx="4853014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przy </a:t>
            </a:r>
            <a:r>
              <a:rPr lang="pl-PL" dirty="0" smtClean="0"/>
              <a:t>stałym ciśnieniu (p </a:t>
            </a:r>
            <a:r>
              <a:rPr lang="pl-PL" dirty="0"/>
              <a:t>= </a:t>
            </a:r>
            <a:r>
              <a:rPr lang="pl-PL" dirty="0" err="1"/>
              <a:t>const</a:t>
            </a:r>
            <a:r>
              <a:rPr lang="pl-PL" dirty="0" smtClean="0"/>
              <a:t>.)</a:t>
            </a:r>
            <a:endParaRPr lang="pl-PL" dirty="0"/>
          </a:p>
          <a:p>
            <a:pPr algn="just"/>
            <a:r>
              <a:rPr lang="pl-PL" dirty="0"/>
              <a:t>dla bezwzględnej skali temperatury</a:t>
            </a:r>
          </a:p>
          <a:p>
            <a:pPr algn="just"/>
            <a:r>
              <a:rPr lang="pl-PL" dirty="0"/>
              <a:t>tzn. gdy T wyrazimy w [K</a:t>
            </a:r>
            <a:r>
              <a:rPr lang="pl-PL" dirty="0" smtClean="0"/>
              <a:t>] - kelwinach</a:t>
            </a:r>
            <a:endParaRPr lang="pl-PL" dirty="0"/>
          </a:p>
          <a:p>
            <a:pPr algn="just"/>
            <a:r>
              <a:rPr lang="pl-PL" dirty="0"/>
              <a:t>c - stała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Wykład: Fizyka i technologia próżni - dr Zbigniew Łukasiak</a:t>
            </a:r>
          </a:p>
          <a:p>
            <a:r>
              <a:rPr lang="pl-PL"/>
              <a:t>Gazy swobodne</a:t>
            </a:r>
          </a:p>
        </p:txBody>
      </p:sp>
      <p:sp>
        <p:nvSpPr>
          <p:cNvPr id="140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pl-PL"/>
          </a:p>
          <a:p>
            <a:fld id="{D07C8138-E949-4B60-88AB-78F134A24B34}" type="slidenum">
              <a:rPr lang="pl-PL"/>
              <a:pPr/>
              <a:t>9</a:t>
            </a:fld>
            <a:r>
              <a:rPr lang="pl-PL"/>
              <a:t>/28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Zmieniamy ciśnienie, </a:t>
            </a:r>
            <a:br>
              <a:rPr lang="pl-PL" sz="2800" b="1" dirty="0"/>
            </a:br>
            <a:r>
              <a:rPr lang="pl-PL" sz="2800" b="1" dirty="0"/>
              <a:t>mierzymy objętość przy stałej temperaturze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52450" y="1409700"/>
          <a:ext cx="1617663" cy="817563"/>
        </p:xfrm>
        <a:graphic>
          <a:graphicData uri="http://schemas.openxmlformats.org/presentationml/2006/ole">
            <p:oleObj spid="_x0000_s4098" name="Równanie" r:id="rId3" imgW="1079280" imgH="545760" progId="Equation.3">
              <p:embed/>
            </p:oleObj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57422" y="1347788"/>
            <a:ext cx="6643734" cy="9233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/>
              <a:t>zakładamy: 	powierzchnia tłoka S = 4,39x10</a:t>
            </a:r>
            <a:r>
              <a:rPr lang="pl-PL" baseline="30000" dirty="0"/>
              <a:t>-4</a:t>
            </a:r>
            <a:r>
              <a:rPr lang="pl-PL" dirty="0"/>
              <a:t> m</a:t>
            </a:r>
            <a:r>
              <a:rPr lang="pl-PL" baseline="30000" dirty="0"/>
              <a:t>2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		przyśpieszenie ziemskie g = 9,8 m*s</a:t>
            </a:r>
            <a:r>
              <a:rPr lang="pl-PL" baseline="30000" dirty="0"/>
              <a:t>-1</a:t>
            </a:r>
            <a:endParaRPr lang="pl-PL" dirty="0"/>
          </a:p>
          <a:p>
            <a:r>
              <a:rPr lang="pl-PL" dirty="0"/>
              <a:t>więc, gdy dołożymy ciężarek 2 kg, to zmiana ciśnienia </a:t>
            </a:r>
            <a:r>
              <a:rPr lang="pl-PL" dirty="0" err="1">
                <a:sym typeface="Symbol" pitchFamily="18" charset="2"/>
              </a:rPr>
              <a:t>p</a:t>
            </a:r>
            <a:r>
              <a:rPr lang="pl-PL" dirty="0">
                <a:sym typeface="Symbol" pitchFamily="18" charset="2"/>
              </a:rPr>
              <a:t> wyniesie</a:t>
            </a:r>
            <a:endParaRPr lang="pl-PL" dirty="0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87375" y="2333625"/>
          <a:ext cx="4760913" cy="1095375"/>
        </p:xfrm>
        <a:graphic>
          <a:graphicData uri="http://schemas.openxmlformats.org/presentationml/2006/ole">
            <p:oleObj spid="_x0000_s4099" name="Równanie" r:id="rId4" imgW="2374560" imgH="545760" progId="Equation.3">
              <p:embed/>
            </p:oleObj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0075" y="3429000"/>
            <a:ext cx="602932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(w oryginalnym doświadczeniu użyto cegieł o wadze około 2 kg każda)</a:t>
            </a:r>
          </a:p>
        </p:txBody>
      </p:sp>
      <p:graphicFrame>
        <p:nvGraphicFramePr>
          <p:cNvPr id="16539" name="Group 155"/>
          <p:cNvGraphicFramePr>
            <a:graphicFrameLocks noGrp="1"/>
          </p:cNvGraphicFramePr>
          <p:nvPr/>
        </p:nvGraphicFramePr>
        <p:xfrm>
          <a:off x="344488" y="3890963"/>
          <a:ext cx="2763837" cy="2225040"/>
        </p:xfrm>
        <a:graphic>
          <a:graphicData uri="http://schemas.openxmlformats.org/drawingml/2006/table">
            <a:tbl>
              <a:tblPr/>
              <a:tblGrid>
                <a:gridCol w="606425"/>
                <a:gridCol w="719137"/>
                <a:gridCol w="719138"/>
                <a:gridCol w="719137"/>
              </a:tblGrid>
              <a:tr h="1968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powietrze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masa [kg]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 [Pa]x10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[m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1/V </a:t>
                      </a:r>
                      <a:b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4,22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4,64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6,26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8,36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10,4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12,47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45" name="Group 161"/>
          <p:cNvGraphicFramePr>
            <a:graphicFrameLocks noGrp="1"/>
          </p:cNvGraphicFramePr>
          <p:nvPr/>
        </p:nvGraphicFramePr>
        <p:xfrm>
          <a:off x="3184525" y="3900488"/>
          <a:ext cx="2774950" cy="2225040"/>
        </p:xfrm>
        <a:graphic>
          <a:graphicData uri="http://schemas.openxmlformats.org/drawingml/2006/table">
            <a:tbl>
              <a:tblPr/>
              <a:tblGrid>
                <a:gridCol w="617538"/>
                <a:gridCol w="719137"/>
                <a:gridCol w="719138"/>
                <a:gridCol w="719137"/>
              </a:tblGrid>
              <a:tr h="1968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propan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masa [kg]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 [Pa]x10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[m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1/V </a:t>
                      </a:r>
                      <a:b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2,86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3,92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4,88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6,92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9,02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7,14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11,06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13,13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9,26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43" name="Group 159"/>
          <p:cNvGraphicFramePr>
            <a:graphicFrameLocks noGrp="1"/>
          </p:cNvGraphicFramePr>
          <p:nvPr/>
        </p:nvGraphicFramePr>
        <p:xfrm>
          <a:off x="6032500" y="3898900"/>
          <a:ext cx="2754313" cy="2438400"/>
        </p:xfrm>
        <a:graphic>
          <a:graphicData uri="http://schemas.openxmlformats.org/drawingml/2006/table">
            <a:tbl>
              <a:tblPr/>
              <a:tblGrid>
                <a:gridCol w="606425"/>
                <a:gridCol w="714375"/>
                <a:gridCol w="717550"/>
                <a:gridCol w="715963"/>
              </a:tblGrid>
              <a:tr h="1968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pl-PL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masa [kg]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 [Pa]x10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[m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1/V </a:t>
                      </a:r>
                      <a:b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]x10</a:t>
                      </a:r>
                      <a:r>
                        <a:rPr kumimoji="0" 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3,52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5,54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5,41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7,58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16,95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9,68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11,72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26,15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13,79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30,75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9,71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2005</Words>
  <Application>Microsoft Office PowerPoint</Application>
  <PresentationFormat>Pokaz na ekranie (4:3)</PresentationFormat>
  <Paragraphs>509</Paragraphs>
  <Slides>38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5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Motyw pakietu Office</vt:lpstr>
      <vt:lpstr>Równanie</vt:lpstr>
      <vt:lpstr>CorelDRAW</vt:lpstr>
      <vt:lpstr>Graph</vt:lpstr>
      <vt:lpstr>Microsoft Equation 3.0</vt:lpstr>
      <vt:lpstr>Rysunek CorelDRAW 7.0</vt:lpstr>
      <vt:lpstr>Prawo Pascala a próżnia</vt:lpstr>
      <vt:lpstr>Ciśnienie</vt:lpstr>
      <vt:lpstr>Skąd się „bierze” ciśnienie</vt:lpstr>
      <vt:lpstr>Prawo Pascala</vt:lpstr>
      <vt:lpstr>Gazy wokół nas</vt:lpstr>
      <vt:lpstr>„Odkrywamy” prawa rządzące zachowaniem się gazu</vt:lpstr>
      <vt:lpstr>Zmieniamy temperaturę,  mierzymy objętość przy stałym ciśnieniu</vt:lpstr>
      <vt:lpstr>Przedłużamy skalę - wyciągamy wnioski</vt:lpstr>
      <vt:lpstr>Zmieniamy ciśnienie,  mierzymy objętość przy stałej temperaturze</vt:lpstr>
      <vt:lpstr>Wyniki V = f(p) dla T = const.</vt:lpstr>
      <vt:lpstr>Wniosek</vt:lpstr>
      <vt:lpstr>Wniosek (c.d.)</vt:lpstr>
      <vt:lpstr>Gaz doskonały działa prawie zawsze … ale …</vt:lpstr>
      <vt:lpstr>Gazy – kształt i wymiary cząsteczki</vt:lpstr>
      <vt:lpstr>Równanie Van der Waalsa</vt:lpstr>
      <vt:lpstr>Równanie „nie działa” gdy jest wilgotno</vt:lpstr>
      <vt:lpstr>Można to wykorzystać  w praktyce: suszenie zabytków</vt:lpstr>
      <vt:lpstr>Stany gazu</vt:lpstr>
      <vt:lpstr>Stany gazu</vt:lpstr>
      <vt:lpstr>Stany gazu - przenoszenie energii</vt:lpstr>
      <vt:lpstr>Próżnia</vt:lpstr>
      <vt:lpstr>Próżnia i ciśnienie</vt:lpstr>
      <vt:lpstr>Typy pomp próżniowych (ogólnie)</vt:lpstr>
      <vt:lpstr>Pompy obrotowe olejowe (rotacyjne)  (różne rozwiązania)</vt:lpstr>
      <vt:lpstr>Budowa pomp kriogenicznych</vt:lpstr>
      <vt:lpstr>„Helowa lodówka”</vt:lpstr>
      <vt:lpstr>Jak „zmierzyć próżnię”?</vt:lpstr>
      <vt:lpstr>Gdy próżna jest „poważna”  (bardzo niskie ciśnienie)</vt:lpstr>
      <vt:lpstr>Aparatura próżniowa - uwagi wstępne</vt:lpstr>
      <vt:lpstr>Kto i po co zajmuje się próżnią?</vt:lpstr>
      <vt:lpstr>Aparatura próżniowa w nauce/laboratorium/hi-tech</vt:lpstr>
      <vt:lpstr>Współczesne komercyjne/masowe obszary zastosowań urządzeń  wykorzystujących technikę próżni wyciąg z materiałów reklamowych firmy PREVAC (www.prevac.pl)</vt:lpstr>
      <vt:lpstr>Zaawansowane zastosowania próżni</vt:lpstr>
      <vt:lpstr>Mikromaszyny</vt:lpstr>
      <vt:lpstr>Czy „ssak” przeżyje w próżni? „Odyseja kosmiczna 2001” vs. „Saturn 3” źródło: http://www.batnet.com/mfwright/2001exp.html</vt:lpstr>
      <vt:lpstr>A co na to nauka?</vt:lpstr>
      <vt:lpstr>Dziękuję za uwagę!</vt:lpstr>
      <vt:lpstr>Powietrze jako mieszanina gazów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zl</dc:creator>
  <cp:lastModifiedBy>zl</cp:lastModifiedBy>
  <cp:revision>59</cp:revision>
  <dcterms:created xsi:type="dcterms:W3CDTF">2014-10-09T17:29:45Z</dcterms:created>
  <dcterms:modified xsi:type="dcterms:W3CDTF">2014-10-10T18:54:20Z</dcterms:modified>
</cp:coreProperties>
</file>