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361" r:id="rId3"/>
    <p:sldId id="362" r:id="rId4"/>
    <p:sldId id="363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52" r:id="rId13"/>
    <p:sldId id="354" r:id="rId14"/>
    <p:sldId id="355" r:id="rId15"/>
    <p:sldId id="330" r:id="rId16"/>
    <p:sldId id="329" r:id="rId17"/>
    <p:sldId id="351" r:id="rId18"/>
    <p:sldId id="350" r:id="rId19"/>
    <p:sldId id="307" r:id="rId20"/>
    <p:sldId id="308" r:id="rId21"/>
    <p:sldId id="310" r:id="rId22"/>
    <p:sldId id="311" r:id="rId23"/>
    <p:sldId id="312" r:id="rId24"/>
    <p:sldId id="313" r:id="rId25"/>
    <p:sldId id="316" r:id="rId26"/>
    <p:sldId id="317" r:id="rId27"/>
    <p:sldId id="318" r:id="rId28"/>
    <p:sldId id="319" r:id="rId29"/>
    <p:sldId id="322" r:id="rId30"/>
    <p:sldId id="327" r:id="rId31"/>
    <p:sldId id="324" r:id="rId32"/>
    <p:sldId id="320" r:id="rId33"/>
    <p:sldId id="321" r:id="rId34"/>
    <p:sldId id="323" r:id="rId35"/>
    <p:sldId id="325" r:id="rId36"/>
    <p:sldId id="326" r:id="rId37"/>
    <p:sldId id="331" r:id="rId38"/>
    <p:sldId id="332" r:id="rId39"/>
    <p:sldId id="339" r:id="rId40"/>
    <p:sldId id="336" r:id="rId41"/>
    <p:sldId id="337" r:id="rId42"/>
    <p:sldId id="338" r:id="rId43"/>
    <p:sldId id="340" r:id="rId44"/>
    <p:sldId id="335" r:id="rId45"/>
    <p:sldId id="334" r:id="rId46"/>
    <p:sldId id="374" r:id="rId47"/>
    <p:sldId id="375" r:id="rId48"/>
    <p:sldId id="376" r:id="rId49"/>
    <p:sldId id="377" r:id="rId50"/>
    <p:sldId id="371" r:id="rId51"/>
    <p:sldId id="372" r:id="rId52"/>
    <p:sldId id="373" r:id="rId5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941" y="-40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F2D14-D39B-45F0-9D08-33D678C876E7}" type="datetimeFigureOut">
              <a:rPr lang="pl-PL" smtClean="0"/>
              <a:t>21.08.2018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3D362-E65E-4140-86DB-24B6A03657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151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21.08.2018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8130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21.08.2018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2926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21.08.2018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0509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21.08.2018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3393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21.08.2018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2786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21.08.2018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634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21.08.2018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157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21.08.2018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2052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21.08.2018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4877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21.08.2018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573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21.08.2018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129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C814D-817C-465B-928F-32CC4A9958F8}" type="datetimeFigureOut">
              <a:rPr lang="pl-PL" smtClean="0"/>
              <a:t>21.08.2018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400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izyka.umk.pl/~jacek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www.umk.pl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25511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2060"/>
                </a:solidFill>
              </a:rPr>
              <a:t>Visual </a:t>
            </a:r>
            <a:r>
              <a:rPr lang="pl-PL" b="1" dirty="0" err="1" smtClean="0">
                <a:solidFill>
                  <a:srgbClr val="002060"/>
                </a:solidFill>
              </a:rPr>
              <a:t>Perception</a:t>
            </a:r>
            <a:r>
              <a:rPr lang="pl-PL" b="1" dirty="0" smtClean="0">
                <a:solidFill>
                  <a:srgbClr val="002060"/>
                </a:solidFill>
              </a:rPr>
              <a:t> and </a:t>
            </a:r>
            <a:r>
              <a:rPr lang="pl-PL" b="1" dirty="0" err="1" smtClean="0">
                <a:solidFill>
                  <a:srgbClr val="002060"/>
                </a:solidFill>
              </a:rPr>
              <a:t>Eyetracking</a:t>
            </a:r>
            <a:r>
              <a:rPr lang="pl-PL" b="1" dirty="0" smtClean="0">
                <a:solidFill>
                  <a:srgbClr val="002060"/>
                </a:solidFill>
              </a:rPr>
              <a:t>:</a:t>
            </a:r>
            <a:br>
              <a:rPr lang="pl-PL" b="1" dirty="0" smtClean="0">
                <a:solidFill>
                  <a:srgbClr val="002060"/>
                </a:solidFill>
              </a:rPr>
            </a:br>
            <a:r>
              <a:rPr lang="pl-PL" b="1" dirty="0" err="1" smtClean="0">
                <a:solidFill>
                  <a:srgbClr val="002060"/>
                </a:solidFill>
              </a:rPr>
              <a:t>Eye</a:t>
            </a:r>
            <a:r>
              <a:rPr lang="pl-PL" b="1" dirty="0" smtClean="0">
                <a:solidFill>
                  <a:srgbClr val="002060"/>
                </a:solidFill>
              </a:rPr>
              <a:t> </a:t>
            </a:r>
            <a:r>
              <a:rPr lang="pl-PL" b="1" dirty="0" err="1" smtClean="0">
                <a:solidFill>
                  <a:srgbClr val="002060"/>
                </a:solidFill>
              </a:rPr>
              <a:t>Movement</a:t>
            </a:r>
            <a:r>
              <a:rPr lang="pl-PL" b="1" dirty="0" smtClean="0">
                <a:solidFill>
                  <a:srgbClr val="002060"/>
                </a:solidFill>
              </a:rPr>
              <a:t> and </a:t>
            </a:r>
            <a:r>
              <a:rPr lang="pl-PL" b="1" dirty="0" err="1" smtClean="0">
                <a:solidFill>
                  <a:srgbClr val="002060"/>
                </a:solidFill>
              </a:rPr>
              <a:t>its</a:t>
            </a:r>
            <a:r>
              <a:rPr lang="pl-PL" b="1" dirty="0" smtClean="0">
                <a:solidFill>
                  <a:srgbClr val="002060"/>
                </a:solidFill>
              </a:rPr>
              <a:t> Analysis</a:t>
            </a:r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050145" y="692696"/>
            <a:ext cx="3088538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Jacek Matulewski</a:t>
            </a:r>
          </a:p>
          <a:p>
            <a:pPr algn="ctr"/>
            <a:r>
              <a:rPr lang="pl-P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</a:t>
            </a:r>
            <a:r>
              <a:rPr lang="pl-P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</a:t>
            </a:r>
            <a:r>
              <a:rPr lang="pl-P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NCU</a:t>
            </a:r>
          </a:p>
          <a:p>
            <a:pPr algn="ctr"/>
            <a:r>
              <a:rPr lang="pl-P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ICNT, UMK</a:t>
            </a:r>
          </a:p>
          <a:p>
            <a:pPr algn="ctr"/>
            <a:endParaRPr lang="pl-PL" sz="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WWW: </a:t>
            </a:r>
            <a:r>
              <a:rPr lang="pl-PL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http://www.fizyka.umk.pl/~jacek</a:t>
            </a:r>
          </a:p>
          <a:p>
            <a:pPr algn="ctr"/>
            <a:r>
              <a:rPr lang="pl-PL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pl-PL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jacek@phys.uni.torun.pl</a:t>
            </a:r>
            <a:endParaRPr lang="pl-PL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Kod Q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792" y="707495"/>
            <a:ext cx="1110863" cy="111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biol.umk.pl/ochr_srod_zam-2/grafika/UMK%20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345" y="588493"/>
            <a:ext cx="1242843" cy="128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4"/>
          <p:cNvSpPr txBox="1"/>
          <p:nvPr/>
        </p:nvSpPr>
        <p:spPr>
          <a:xfrm>
            <a:off x="3717077" y="5949280"/>
            <a:ext cx="1923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TAPS, 22-08-2018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62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Eyetracker</a:t>
            </a:r>
            <a:r>
              <a:rPr lang="pl-PL" dirty="0" smtClean="0"/>
              <a:t> – software</a:t>
            </a:r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827756" y="5229200"/>
            <a:ext cx="70566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The use of P1 (glint) makes the gaze position detection 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independent o</a:t>
            </a:r>
            <a:r>
              <a:rPr lang="pl-PL" sz="2400" dirty="0" smtClean="0">
                <a:solidFill>
                  <a:srgbClr val="0070C0"/>
                </a:solidFill>
              </a:rPr>
              <a:t>n</a:t>
            </a:r>
            <a:r>
              <a:rPr lang="en-US" sz="2400" dirty="0" smtClean="0">
                <a:solidFill>
                  <a:srgbClr val="0070C0"/>
                </a:solidFill>
              </a:rPr>
              <a:t> the movement of the head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69" y="1272353"/>
            <a:ext cx="6580151" cy="3835598"/>
          </a:xfrm>
          <a:prstGeom prst="rect">
            <a:avLst/>
          </a:prstGeo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290884" y="6300033"/>
            <a:ext cx="56816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Source: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Holmqvist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i in.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Eye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Tracking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. A Comprehensive Guide to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Methods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and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Measures</a:t>
            </a:r>
            <a:endParaRPr lang="pl-PL" altLang="pl-PL" sz="1200" i="1" dirty="0" smtClean="0">
              <a:solidFill>
                <a:srgbClr val="000000"/>
              </a:solidFill>
              <a:effectLst/>
              <a:cs typeface="+mn-cs"/>
            </a:endParaRPr>
          </a:p>
        </p:txBody>
      </p:sp>
      <p:cxnSp>
        <p:nvCxnSpPr>
          <p:cNvPr id="6" name="Łącznik prosty ze strzałką 5"/>
          <p:cNvCxnSpPr/>
          <p:nvPr/>
        </p:nvCxnSpPr>
        <p:spPr>
          <a:xfrm flipH="1" flipV="1">
            <a:off x="3444903" y="3154102"/>
            <a:ext cx="259831" cy="418657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51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Eyetracker</a:t>
            </a:r>
            <a:r>
              <a:rPr lang="pl-PL" dirty="0"/>
              <a:t> – software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1763688" y="5487615"/>
            <a:ext cx="535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 smtClean="0"/>
              <a:t>Glasses</a:t>
            </a:r>
            <a:r>
              <a:rPr lang="pl-PL" sz="2400" dirty="0" smtClean="0"/>
              <a:t> </a:t>
            </a:r>
            <a:r>
              <a:rPr lang="pl-PL" sz="2400" dirty="0" err="1" smtClean="0"/>
              <a:t>make</a:t>
            </a:r>
            <a:r>
              <a:rPr lang="pl-PL" sz="2400" dirty="0" smtClean="0"/>
              <a:t> the </a:t>
            </a:r>
            <a:r>
              <a:rPr lang="pl-PL" sz="2400" dirty="0" err="1" smtClean="0"/>
              <a:t>glint</a:t>
            </a:r>
            <a:r>
              <a:rPr lang="pl-PL" sz="2400" dirty="0" smtClean="0"/>
              <a:t> </a:t>
            </a:r>
            <a:r>
              <a:rPr lang="pl-PL" sz="2400" dirty="0" err="1" smtClean="0"/>
              <a:t>recognition</a:t>
            </a:r>
            <a:r>
              <a:rPr lang="pl-PL" sz="2400" dirty="0" smtClean="0"/>
              <a:t> </a:t>
            </a:r>
            <a:r>
              <a:rPr lang="pl-PL" sz="2400" dirty="0" err="1" smtClean="0"/>
              <a:t>harder</a:t>
            </a:r>
            <a:endParaRPr lang="pl-PL" sz="24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84784"/>
            <a:ext cx="5323067" cy="396044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43550" y="6300033"/>
            <a:ext cx="15728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Source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: Kamil Pleskot</a:t>
            </a:r>
            <a:endParaRPr lang="pl-PL" altLang="pl-PL" sz="1200" i="1" dirty="0" smtClean="0">
              <a:solidFill>
                <a:srgbClr val="000000"/>
              </a:solidFill>
              <a:effectLst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82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Eye movement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51520" y="1484784"/>
            <a:ext cx="885698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Eyes never stop moving.</a:t>
            </a:r>
          </a:p>
          <a:p>
            <a:r>
              <a:rPr lang="en-US" sz="2000" i="1" dirty="0" smtClean="0">
                <a:solidFill>
                  <a:srgbClr val="0070C0"/>
                </a:solidFill>
              </a:rPr>
              <a:t>La </a:t>
            </a:r>
            <a:r>
              <a:rPr lang="en-US" sz="2000" i="1" dirty="0" err="1" smtClean="0">
                <a:solidFill>
                  <a:srgbClr val="0070C0"/>
                </a:solidFill>
              </a:rPr>
              <a:t>saccadé</a:t>
            </a:r>
            <a:r>
              <a:rPr lang="en-US" sz="2000" dirty="0" smtClean="0"/>
              <a:t> (</a:t>
            </a:r>
            <a:r>
              <a:rPr lang="en-US" sz="2000" dirty="0" err="1" smtClean="0"/>
              <a:t>fr.</a:t>
            </a:r>
            <a:r>
              <a:rPr lang="en-US" sz="2000" dirty="0" smtClean="0"/>
              <a:t> jolt, jerk, rapid movement)</a:t>
            </a:r>
          </a:p>
          <a:p>
            <a:endParaRPr lang="en-US" sz="800" dirty="0" smtClean="0"/>
          </a:p>
          <a:p>
            <a:r>
              <a:rPr lang="en-US" sz="2000" dirty="0" smtClean="0"/>
              <a:t>During wake time – 200,000 </a:t>
            </a:r>
            <a:r>
              <a:rPr lang="en-US" sz="2000" dirty="0" smtClean="0">
                <a:solidFill>
                  <a:srgbClr val="0070C0"/>
                </a:solidFill>
              </a:rPr>
              <a:t>saccades</a:t>
            </a:r>
            <a:r>
              <a:rPr lang="en-US" sz="2000" dirty="0" smtClean="0"/>
              <a:t>. </a:t>
            </a:r>
            <a:br>
              <a:rPr lang="en-US" sz="2000" dirty="0" smtClean="0"/>
            </a:br>
            <a:r>
              <a:rPr lang="en-US" sz="2000" dirty="0" smtClean="0"/>
              <a:t>During sleep, the eye movement changes (</a:t>
            </a:r>
            <a:r>
              <a:rPr lang="en-US" sz="2000" dirty="0" smtClean="0">
                <a:solidFill>
                  <a:srgbClr val="0070C0"/>
                </a:solidFill>
              </a:rPr>
              <a:t>REM</a:t>
            </a:r>
            <a:r>
              <a:rPr lang="en-US" sz="2000" dirty="0" smtClean="0"/>
              <a:t> - rapid eye movements).</a:t>
            </a:r>
          </a:p>
          <a:p>
            <a:endParaRPr lang="en-US" sz="800" dirty="0" smtClean="0"/>
          </a:p>
          <a:p>
            <a:r>
              <a:rPr lang="en-US" sz="2000" dirty="0" smtClean="0"/>
              <a:t>The small part of the eye movements is controlled consciously (like breathing)</a:t>
            </a:r>
          </a:p>
          <a:p>
            <a:r>
              <a:rPr lang="en-US" sz="2000" dirty="0" smtClean="0"/>
              <a:t>Most of the movements (including the </a:t>
            </a:r>
            <a:r>
              <a:rPr lang="en-US" sz="2000" dirty="0" err="1" smtClean="0"/>
              <a:t>microsaccades</a:t>
            </a:r>
            <a:r>
              <a:rPr lang="en-US" sz="2000" dirty="0" smtClean="0"/>
              <a:t>) are not controlled </a:t>
            </a:r>
            <a:br>
              <a:rPr lang="en-US" sz="2000" dirty="0" smtClean="0"/>
            </a:b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0070C0"/>
                </a:solidFill>
              </a:rPr>
              <a:t>we are not aware of them</a:t>
            </a:r>
            <a:r>
              <a:rPr lang="en-US" sz="2000" dirty="0" smtClean="0"/>
              <a:t>. Otherwise the image would be constantly shaking.</a:t>
            </a:r>
          </a:p>
          <a:p>
            <a:endParaRPr lang="en-US" sz="800" dirty="0" smtClean="0"/>
          </a:p>
          <a:p>
            <a:r>
              <a:rPr lang="en-US" sz="2000" dirty="0" smtClean="0">
                <a:solidFill>
                  <a:srgbClr val="0070C0"/>
                </a:solidFill>
              </a:rPr>
              <a:t>Even during fixation on the subject the eye is not still!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>
                <a:solidFill>
                  <a:srgbClr val="0070C0"/>
                </a:solidFill>
              </a:rPr>
              <a:t>Microsaccades</a:t>
            </a:r>
            <a:r>
              <a:rPr lang="en-US" sz="2000" dirty="0" smtClean="0"/>
              <a:t> - movements of the eye with a smaller amplitude "within" the fixation object. The </a:t>
            </a:r>
            <a:r>
              <a:rPr lang="en-US" sz="2000" dirty="0" err="1" smtClean="0"/>
              <a:t>microsaccades</a:t>
            </a:r>
            <a:r>
              <a:rPr lang="en-US" sz="2000" dirty="0" smtClean="0"/>
              <a:t> are responsible for "refreshing" the image (stimulating the eye rods and cons).</a:t>
            </a:r>
          </a:p>
          <a:p>
            <a:r>
              <a:rPr lang="en-US" sz="2000" dirty="0" smtClean="0"/>
              <a:t>Without it we would see only moving objects (like some animals).</a:t>
            </a:r>
          </a:p>
          <a:p>
            <a:r>
              <a:rPr lang="en-US" sz="2000" dirty="0" smtClean="0"/>
              <a:t>Erasmus Darwin (Charles’ grandfather, 1794): staring at a very small piece of </a:t>
            </a:r>
            <a:br>
              <a:rPr lang="en-US" sz="2000" dirty="0" smtClean="0"/>
            </a:br>
            <a:r>
              <a:rPr lang="en-US" sz="2000" dirty="0" smtClean="0"/>
              <a:t>silk on paper - the color gradually fades and disappears!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47661" y="6392361"/>
            <a:ext cx="86409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r"/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Susanna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Martinez-Conde 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http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://static.trogu.com/documents/articles/palgrave/references/martinez-conde%20vision%20saccades.pdf</a:t>
            </a:r>
            <a:endParaRPr lang="pl-PL" altLang="pl-PL" sz="1200" i="1" dirty="0" smtClean="0">
              <a:solidFill>
                <a:srgbClr val="000000"/>
              </a:solidFill>
              <a:effectLst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85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Eye movement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51520" y="1484784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Experiments carried out in the 1950s:</a:t>
            </a:r>
          </a:p>
          <a:p>
            <a:r>
              <a:rPr lang="en-US" sz="2000" dirty="0" smtClean="0"/>
              <a:t>Freeze the image by placing the projector on the contact lens</a:t>
            </a:r>
          </a:p>
          <a:p>
            <a:r>
              <a:rPr lang="en-US" sz="2000" dirty="0" smtClean="0"/>
              <a:t>Effect: the image disappears (perceptually), no stimulation of eye photoreceptors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47661" y="6392361"/>
            <a:ext cx="86409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r"/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Roy M. </a:t>
            </a:r>
            <a:r>
              <a:rPr lang="pl-PL" altLang="pl-PL" sz="1200" dirty="0" err="1">
                <a:solidFill>
                  <a:srgbClr val="000000"/>
                </a:solidFill>
                <a:effectLst/>
                <a:cs typeface="+mn-cs"/>
              </a:rPr>
              <a:t>Pritchard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en-US" altLang="pl-PL" sz="1200" i="1" dirty="0">
                <a:solidFill>
                  <a:srgbClr val="000000"/>
                </a:solidFill>
                <a:effectLst/>
                <a:cs typeface="+mn-cs"/>
              </a:rPr>
              <a:t>Stabilized Images on the </a:t>
            </a:r>
            <a:r>
              <a:rPr lang="en-US" altLang="pl-PL" sz="1200" i="1" dirty="0" smtClean="0">
                <a:solidFill>
                  <a:srgbClr val="000000"/>
                </a:solidFill>
                <a:effectLst/>
                <a:cs typeface="+mn-cs"/>
              </a:rPr>
              <a:t>Retina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(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https://pdfs.semanticscholar.org/c97a/209e1a1caa088ae94987fe59317b5ef68838.pdf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)</a:t>
            </a:r>
            <a:endParaRPr lang="pl-PL" altLang="pl-PL" sz="1200" dirty="0" smtClean="0">
              <a:solidFill>
                <a:srgbClr val="000000"/>
              </a:solidFill>
              <a:effectLst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412438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84784"/>
            <a:ext cx="3911248" cy="354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7"/>
          <p:cNvSpPr txBox="1"/>
          <p:nvPr/>
        </p:nvSpPr>
        <p:spPr>
          <a:xfrm>
            <a:off x="251521" y="3356992"/>
            <a:ext cx="8712968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/>
              <a:t>An example of a woman (the only one) with complete paralysis of the eye's muscles (fibrosis): she learn that nerves’ stimulation and thus vision is possible thanks to the head movement. She is even possible to read.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1200" dirty="0" smtClean="0"/>
              <a:t>Gilchrist </a:t>
            </a:r>
            <a:r>
              <a:rPr lang="en-US" sz="1200" dirty="0" err="1" smtClean="0"/>
              <a:t>i</a:t>
            </a:r>
            <a:r>
              <a:rPr lang="en-US" sz="1200" dirty="0" smtClean="0"/>
              <a:t> in. </a:t>
            </a:r>
            <a:r>
              <a:rPr lang="en-US" sz="1200" i="1" dirty="0" smtClean="0"/>
              <a:t>Saccades without eye movements</a:t>
            </a:r>
            <a:r>
              <a:rPr lang="en-US" sz="1200" dirty="0" smtClean="0"/>
              <a:t> Nature 390 (1997) 130-131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4394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Eye</a:t>
            </a:r>
            <a:r>
              <a:rPr lang="pl-PL" dirty="0" smtClean="0"/>
              <a:t> </a:t>
            </a:r>
            <a:r>
              <a:rPr lang="pl-PL" dirty="0" err="1" smtClean="0"/>
              <a:t>movement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51520" y="1484784"/>
            <a:ext cx="88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Experiment of Johna K. Stevensa: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47661" y="6115362"/>
            <a:ext cx="86409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r"/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John K. Stevens i in. </a:t>
            </a:r>
            <a:r>
              <a:rPr lang="en-US" altLang="pl-PL" sz="1200" i="1" dirty="0" smtClean="0">
                <a:solidFill>
                  <a:srgbClr val="000000"/>
                </a:solidFill>
                <a:effectLst/>
                <a:cs typeface="+mn-cs"/>
              </a:rPr>
              <a:t>Paralysis Of The Awake Human: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en-US" altLang="pl-PL" sz="1200" i="1" dirty="0" smtClean="0">
                <a:solidFill>
                  <a:srgbClr val="000000"/>
                </a:solidFill>
                <a:effectLst/>
                <a:cs typeface="+mn-cs"/>
              </a:rPr>
              <a:t>Visual Perceptions</a:t>
            </a:r>
            <a:r>
              <a:rPr lang="en-US" altLang="pl-PL" sz="1200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Vision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Research 16 (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1976)</a:t>
            </a:r>
            <a:b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</a:b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https://pdfs.semanticscholar.org/8567/8b73e4f918f05244b66ca2a9f65ef89ed3d9.pdf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 </a:t>
            </a:r>
            <a:endParaRPr lang="pl-PL" altLang="pl-PL" sz="1200" dirty="0" smtClean="0">
              <a:solidFill>
                <a:srgbClr val="000000"/>
              </a:solidFill>
              <a:effectLst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50" y="1905744"/>
            <a:ext cx="4349703" cy="37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4767124" y="1772816"/>
            <a:ext cx="419403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JKS is object/observer.</a:t>
            </a:r>
          </a:p>
          <a:p>
            <a:endParaRPr lang="en-US" sz="800" dirty="0" smtClean="0"/>
          </a:p>
          <a:p>
            <a:r>
              <a:rPr lang="en-US" sz="2000" dirty="0" smtClean="0"/>
              <a:t>Injection of a neuromuscular-blocking </a:t>
            </a:r>
            <a:br>
              <a:rPr lang="en-US" sz="2000" dirty="0" smtClean="0"/>
            </a:br>
            <a:r>
              <a:rPr lang="en-US" sz="2000" dirty="0" smtClean="0"/>
              <a:t>drug (succinylcholine) and curare</a:t>
            </a:r>
          </a:p>
          <a:p>
            <a:r>
              <a:rPr lang="en-US" sz="2000" dirty="0" smtClean="0"/>
              <a:t>A tourniquet on the right hand</a:t>
            </a:r>
          </a:p>
          <a:p>
            <a:r>
              <a:rPr lang="en-US" sz="2000" dirty="0" smtClean="0"/>
              <a:t>prevents its paralysis (communication)</a:t>
            </a:r>
          </a:p>
          <a:p>
            <a:r>
              <a:rPr lang="en-US" sz="2000" dirty="0" smtClean="0"/>
              <a:t>Breathing support (respirator)</a:t>
            </a:r>
          </a:p>
          <a:p>
            <a:endParaRPr lang="en-US" sz="800" dirty="0" smtClean="0"/>
          </a:p>
          <a:p>
            <a:r>
              <a:rPr lang="en-US" sz="2000" dirty="0" smtClean="0"/>
              <a:t>Mirror and screen (stimulus)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The total immobilization of the eye</a:t>
            </a:r>
          </a:p>
          <a:p>
            <a:endParaRPr lang="en-US" sz="800" dirty="0" smtClean="0"/>
          </a:p>
          <a:p>
            <a:r>
              <a:rPr lang="en-US" sz="2000" dirty="0" smtClean="0"/>
              <a:t>Image fading becomes a problem</a:t>
            </a:r>
          </a:p>
          <a:p>
            <a:r>
              <a:rPr lang="en-US" sz="2000" dirty="0" smtClean="0"/>
              <a:t>Conscious attempts of </a:t>
            </a:r>
            <a:r>
              <a:rPr lang="en-US" sz="2000" dirty="0" err="1" smtClean="0"/>
              <a:t>sakad</a:t>
            </a:r>
            <a:r>
              <a:rPr lang="en-US" sz="2000" dirty="0" smtClean="0"/>
              <a:t> (effort)</a:t>
            </a:r>
          </a:p>
          <a:p>
            <a:r>
              <a:rPr lang="en-US" sz="2000" dirty="0" smtClean="0"/>
              <a:t>caused the world to move? (despite </a:t>
            </a:r>
            <a:br>
              <a:rPr lang="en-US" sz="2000" dirty="0" smtClean="0"/>
            </a:br>
            <a:r>
              <a:rPr lang="en-US" sz="2000" dirty="0" smtClean="0"/>
              <a:t>the lack of changes in the image!)</a:t>
            </a:r>
          </a:p>
        </p:txBody>
      </p:sp>
      <p:sp>
        <p:nvSpPr>
          <p:cNvPr id="7" name="pole tekstowe 7"/>
          <p:cNvSpPr txBox="1"/>
          <p:nvPr/>
        </p:nvSpPr>
        <p:spPr>
          <a:xfrm>
            <a:off x="3988567" y="4494650"/>
            <a:ext cx="4752527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/>
              <a:t>Conclusion: the perception of space is not</a:t>
            </a:r>
          </a:p>
          <a:p>
            <a:pPr algn="ctr"/>
            <a:r>
              <a:rPr lang="en-US" sz="2000" dirty="0" smtClean="0"/>
              <a:t>simple function of info. from senses,</a:t>
            </a:r>
          </a:p>
          <a:p>
            <a:pPr algn="ctr"/>
            <a:r>
              <a:rPr lang="en-US" sz="2000" dirty="0" smtClean="0"/>
              <a:t>but also of planned eye movements (sensory processing / integration)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97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Eye</a:t>
            </a:r>
            <a:r>
              <a:rPr lang="pl-PL" dirty="0" smtClean="0"/>
              <a:t> </a:t>
            </a:r>
            <a:r>
              <a:rPr lang="pl-PL" dirty="0" err="1" smtClean="0"/>
              <a:t>movement</a:t>
            </a:r>
            <a:r>
              <a:rPr lang="pl-PL" dirty="0" smtClean="0"/>
              <a:t> - </a:t>
            </a:r>
            <a:r>
              <a:rPr lang="pl-PL" dirty="0" err="1" smtClean="0"/>
              <a:t>Events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Elipsa 2"/>
          <p:cNvSpPr/>
          <p:nvPr/>
        </p:nvSpPr>
        <p:spPr>
          <a:xfrm>
            <a:off x="827584" y="5229200"/>
            <a:ext cx="86409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2" name="Grupa 11"/>
          <p:cNvGrpSpPr/>
          <p:nvPr/>
        </p:nvGrpSpPr>
        <p:grpSpPr>
          <a:xfrm>
            <a:off x="3851920" y="1635083"/>
            <a:ext cx="1296144" cy="1368152"/>
            <a:chOff x="2411760" y="1844824"/>
            <a:chExt cx="1296144" cy="1368152"/>
          </a:xfrm>
        </p:grpSpPr>
        <p:cxnSp>
          <p:nvCxnSpPr>
            <p:cNvPr id="9" name="Łącznik prostoliniowy 8"/>
            <p:cNvCxnSpPr/>
            <p:nvPr/>
          </p:nvCxnSpPr>
          <p:spPr>
            <a:xfrm>
              <a:off x="3023828" y="1844824"/>
              <a:ext cx="0" cy="13681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oliniowy 10"/>
            <p:cNvCxnSpPr/>
            <p:nvPr/>
          </p:nvCxnSpPr>
          <p:spPr>
            <a:xfrm>
              <a:off x="2411760" y="2528900"/>
              <a:ext cx="12961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Elipsa 6"/>
          <p:cNvSpPr/>
          <p:nvPr/>
        </p:nvSpPr>
        <p:spPr>
          <a:xfrm>
            <a:off x="4943164" y="251403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4" name="Łącznik prostoliniowy 13"/>
          <p:cNvCxnSpPr/>
          <p:nvPr/>
        </p:nvCxnSpPr>
        <p:spPr>
          <a:xfrm>
            <a:off x="4463988" y="2319159"/>
            <a:ext cx="540060" cy="24574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oliniowy 5"/>
          <p:cNvCxnSpPr/>
          <p:nvPr/>
        </p:nvCxnSpPr>
        <p:spPr>
          <a:xfrm flipV="1">
            <a:off x="1259632" y="2564904"/>
            <a:ext cx="3744416" cy="309634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 flipH="1" flipV="1">
            <a:off x="2987824" y="2006842"/>
            <a:ext cx="1476164" cy="312317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/>
          <p:cNvCxnSpPr/>
          <p:nvPr/>
        </p:nvCxnSpPr>
        <p:spPr>
          <a:xfrm>
            <a:off x="3023828" y="2036563"/>
            <a:ext cx="1440160" cy="28259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a 18"/>
          <p:cNvSpPr/>
          <p:nvPr/>
        </p:nvSpPr>
        <p:spPr>
          <a:xfrm>
            <a:off x="4031940" y="1887111"/>
            <a:ext cx="86409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ole tekstowe 32"/>
          <p:cNvSpPr txBox="1"/>
          <p:nvPr/>
        </p:nvSpPr>
        <p:spPr>
          <a:xfrm>
            <a:off x="3995936" y="5406315"/>
            <a:ext cx="42003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schema does not retain the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en-US" sz="2400" dirty="0" smtClean="0"/>
              <a:t>scale of </a:t>
            </a:r>
            <a:r>
              <a:rPr lang="en-US" sz="2400" dirty="0"/>
              <a:t>the real </a:t>
            </a:r>
            <a:r>
              <a:rPr lang="en-US" sz="2400" dirty="0" smtClean="0"/>
              <a:t>eye movement</a:t>
            </a:r>
            <a:endParaRPr lang="pl-PL" sz="2400" dirty="0"/>
          </a:p>
        </p:txBody>
      </p:sp>
      <p:sp>
        <p:nvSpPr>
          <p:cNvPr id="37" name="pole tekstowe 36"/>
          <p:cNvSpPr txBox="1"/>
          <p:nvPr/>
        </p:nvSpPr>
        <p:spPr>
          <a:xfrm>
            <a:off x="390862" y="4787860"/>
            <a:ext cx="885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fixation</a:t>
            </a:r>
            <a:endParaRPr lang="pl-PL" dirty="0"/>
          </a:p>
        </p:txBody>
      </p:sp>
      <p:sp>
        <p:nvSpPr>
          <p:cNvPr id="38" name="pole tekstowe 37"/>
          <p:cNvSpPr txBox="1"/>
          <p:nvPr/>
        </p:nvSpPr>
        <p:spPr>
          <a:xfrm>
            <a:off x="3275856" y="4005064"/>
            <a:ext cx="92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saccade</a:t>
            </a:r>
            <a:endParaRPr lang="pl-PL" dirty="0"/>
          </a:p>
        </p:txBody>
      </p:sp>
      <p:sp>
        <p:nvSpPr>
          <p:cNvPr id="39" name="pole tekstowe 38"/>
          <p:cNvSpPr txBox="1"/>
          <p:nvPr/>
        </p:nvSpPr>
        <p:spPr>
          <a:xfrm>
            <a:off x="4891849" y="1844824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glisade</a:t>
            </a:r>
            <a:endParaRPr lang="pl-PL" dirty="0"/>
          </a:p>
        </p:txBody>
      </p:sp>
      <p:sp>
        <p:nvSpPr>
          <p:cNvPr id="40" name="pole tekstowe 39"/>
          <p:cNvSpPr txBox="1"/>
          <p:nvPr/>
        </p:nvSpPr>
        <p:spPr>
          <a:xfrm>
            <a:off x="4019271" y="1265751"/>
            <a:ext cx="885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fixation</a:t>
            </a:r>
            <a:endParaRPr lang="pl-PL" dirty="0"/>
          </a:p>
        </p:txBody>
      </p:sp>
      <p:sp>
        <p:nvSpPr>
          <p:cNvPr id="41" name="pole tekstowe 40"/>
          <p:cNvSpPr txBox="1"/>
          <p:nvPr/>
        </p:nvSpPr>
        <p:spPr>
          <a:xfrm>
            <a:off x="3288240" y="2276872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drift</a:t>
            </a:r>
            <a:endParaRPr lang="pl-PL" dirty="0"/>
          </a:p>
        </p:txBody>
      </p:sp>
      <p:sp>
        <p:nvSpPr>
          <p:cNvPr id="42" name="pole tekstowe 41"/>
          <p:cNvSpPr txBox="1"/>
          <p:nvPr/>
        </p:nvSpPr>
        <p:spPr>
          <a:xfrm>
            <a:off x="2987824" y="1556792"/>
            <a:ext cx="1459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microsaccade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368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  <p:bldP spid="19" grpId="0" animBg="1"/>
      <p:bldP spid="19" grpId="1" animBg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Eye</a:t>
            </a:r>
            <a:r>
              <a:rPr lang="pl-PL" dirty="0" smtClean="0"/>
              <a:t> </a:t>
            </a:r>
            <a:r>
              <a:rPr lang="pl-PL" dirty="0" err="1" smtClean="0"/>
              <a:t>movement</a:t>
            </a:r>
            <a:r>
              <a:rPr lang="pl-PL" dirty="0" smtClean="0"/>
              <a:t> - </a:t>
            </a:r>
            <a:r>
              <a:rPr lang="pl-PL" dirty="0" err="1" smtClean="0"/>
              <a:t>Events</a:t>
            </a:r>
            <a:endParaRPr lang="pl-PL" dirty="0">
              <a:solidFill>
                <a:srgbClr val="0070C0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665817"/>
              </p:ext>
            </p:extLst>
          </p:nvPr>
        </p:nvGraphicFramePr>
        <p:xfrm>
          <a:off x="611560" y="1780808"/>
          <a:ext cx="7920880" cy="402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1728192"/>
                <a:gridCol w="1296144"/>
                <a:gridCol w="1368152"/>
              </a:tblGrid>
              <a:tr h="653185">
                <a:tc>
                  <a:txBody>
                    <a:bodyPr/>
                    <a:lstStyle/>
                    <a:p>
                      <a:r>
                        <a:rPr lang="en-US" noProof="0" dirty="0" err="1" smtClean="0"/>
                        <a:t>Zdarzenie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err="1" smtClean="0"/>
                        <a:t>Czas</a:t>
                      </a:r>
                      <a:r>
                        <a:rPr lang="en-US" noProof="0" dirty="0" smtClean="0"/>
                        <a:t> </a:t>
                      </a:r>
                      <a:r>
                        <a:rPr lang="en-US" noProof="0" dirty="0" err="1" smtClean="0"/>
                        <a:t>trwania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err="1" smtClean="0"/>
                        <a:t>Długość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err="1" smtClean="0"/>
                        <a:t>Prędkość</a:t>
                      </a:r>
                      <a:endParaRPr lang="en-US" noProof="0" dirty="0"/>
                    </a:p>
                  </a:txBody>
                  <a:tcPr/>
                </a:tc>
              </a:tr>
              <a:tr h="354927">
                <a:tc>
                  <a:txBody>
                    <a:bodyPr/>
                    <a:lstStyle/>
                    <a:p>
                      <a:r>
                        <a:rPr lang="en-US" i="0" u="none" noProof="0" dirty="0" smtClean="0"/>
                        <a:t>Fixation</a:t>
                      </a:r>
                      <a:endParaRPr lang="en-US" i="0" noProof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200-300 </a:t>
                      </a:r>
                      <a:r>
                        <a:rPr lang="en-US" noProof="0" dirty="0" err="1" smtClean="0"/>
                        <a:t>ms</a:t>
                      </a:r>
                      <a:endParaRPr lang="en-US" noProof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-</a:t>
                      </a:r>
                      <a:endParaRPr lang="en-US" noProof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-</a:t>
                      </a:r>
                      <a:endParaRPr lang="en-US" noProof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1215">
                <a:tc>
                  <a:txBody>
                    <a:bodyPr/>
                    <a:lstStyle/>
                    <a:p>
                      <a:r>
                        <a:rPr lang="en-US" i="0" noProof="0" dirty="0" smtClean="0"/>
                        <a:t>Saccade</a:t>
                      </a:r>
                      <a:endParaRPr lang="en-US" i="0" noProof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30-80 </a:t>
                      </a:r>
                      <a:r>
                        <a:rPr lang="en-US" noProof="0" dirty="0" err="1" smtClean="0"/>
                        <a:t>ms</a:t>
                      </a:r>
                      <a:endParaRPr lang="en-US" noProof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4-20°</a:t>
                      </a:r>
                      <a:endParaRPr lang="en-US" noProof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300-500°/s</a:t>
                      </a:r>
                      <a:endParaRPr lang="en-US" noProof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i="0" noProof="0" dirty="0" smtClean="0"/>
                        <a:t>Glissade</a:t>
                      </a:r>
                      <a:r>
                        <a:rPr lang="en-US" noProof="0" dirty="0" smtClean="0"/>
                        <a:t> (correction after saccade)</a:t>
                      </a:r>
                      <a:endParaRPr lang="en-US" noProof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10-40 </a:t>
                      </a:r>
                      <a:r>
                        <a:rPr lang="en-US" noProof="0" dirty="0" err="1" smtClean="0"/>
                        <a:t>ms</a:t>
                      </a:r>
                      <a:endParaRPr lang="en-US" noProof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0.5-2°</a:t>
                      </a:r>
                      <a:endParaRPr lang="en-US" noProof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20-140°/s</a:t>
                      </a:r>
                      <a:endParaRPr lang="en-US" noProof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i="0" noProof="0" dirty="0" smtClean="0"/>
                        <a:t>Smooth pursuit</a:t>
                      </a:r>
                      <a:endParaRPr lang="en-US" i="0" noProof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-</a:t>
                      </a:r>
                      <a:endParaRPr lang="en-US" noProof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-</a:t>
                      </a:r>
                      <a:endParaRPr lang="en-US" noProof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10-30°/s</a:t>
                      </a:r>
                      <a:endParaRPr lang="en-US" noProof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n-US" i="0" noProof="0" dirty="0" smtClean="0"/>
                        <a:t>Drift</a:t>
                      </a:r>
                      <a:r>
                        <a:rPr lang="en-US" baseline="0" noProof="0" dirty="0" smtClean="0"/>
                        <a:t> (</a:t>
                      </a:r>
                      <a:r>
                        <a:rPr lang="en-US" noProof="0" dirty="0" smtClean="0"/>
                        <a:t>slow move of the gaze position</a:t>
                      </a:r>
                      <a:r>
                        <a:rPr lang="en-US" baseline="0" noProof="0" dirty="0" smtClean="0"/>
                        <a:t> </a:t>
                      </a:r>
                      <a:r>
                        <a:rPr lang="en-US" noProof="0" dirty="0" smtClean="0"/>
                        <a:t>out of the fixation</a:t>
                      </a:r>
                      <a:r>
                        <a:rPr lang="en-US" baseline="0" noProof="0" dirty="0" smtClean="0"/>
                        <a:t> center)</a:t>
                      </a:r>
                      <a:endParaRPr lang="en-US" noProof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200-1000</a:t>
                      </a:r>
                      <a:r>
                        <a:rPr lang="en-US" baseline="0" noProof="0" dirty="0" smtClean="0"/>
                        <a:t> </a:t>
                      </a:r>
                      <a:r>
                        <a:rPr lang="en-US" baseline="0" noProof="0" dirty="0" err="1" smtClean="0"/>
                        <a:t>ms</a:t>
                      </a:r>
                      <a:endParaRPr lang="en-US" noProof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1-60’</a:t>
                      </a:r>
                      <a:endParaRPr lang="en-US" noProof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6-25’/s</a:t>
                      </a:r>
                      <a:endParaRPr lang="en-US" noProof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n-US" i="0" noProof="0" dirty="0" err="1" smtClean="0"/>
                        <a:t>Microsaccade</a:t>
                      </a:r>
                      <a:r>
                        <a:rPr lang="en-US" i="0" noProof="0" dirty="0" smtClean="0"/>
                        <a:t> </a:t>
                      </a:r>
                      <a:r>
                        <a:rPr lang="en-US" i="1" noProof="0" dirty="0" smtClean="0"/>
                        <a:t/>
                      </a:r>
                      <a:br>
                        <a:rPr lang="en-US" i="1" noProof="0" dirty="0" smtClean="0"/>
                      </a:br>
                      <a:r>
                        <a:rPr lang="en-US" i="0" noProof="0" dirty="0" smtClean="0"/>
                        <a:t>(</a:t>
                      </a:r>
                      <a:r>
                        <a:rPr lang="en-US" i="0" baseline="0" noProof="0" dirty="0" smtClean="0"/>
                        <a:t>correction after the drift)</a:t>
                      </a:r>
                      <a:endParaRPr lang="en-US" noProof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10</a:t>
                      </a:r>
                      <a:r>
                        <a:rPr lang="en-US" baseline="0" noProof="0" dirty="0" smtClean="0"/>
                        <a:t>-30 </a:t>
                      </a:r>
                      <a:r>
                        <a:rPr lang="en-US" baseline="0" noProof="0" dirty="0" err="1" smtClean="0"/>
                        <a:t>ms</a:t>
                      </a:r>
                      <a:endParaRPr lang="en-US" noProof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10-40’</a:t>
                      </a:r>
                      <a:endParaRPr lang="en-US" noProof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15-50°/s</a:t>
                      </a:r>
                      <a:endParaRPr lang="en-US" noProof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00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Tremor (of eye muscles)</a:t>
                      </a:r>
                      <a:endParaRPr lang="en-US" noProof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-</a:t>
                      </a:r>
                      <a:endParaRPr lang="en-US" noProof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&lt; 1’</a:t>
                      </a:r>
                      <a:endParaRPr lang="en-US" noProof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 &lt; 20’/s</a:t>
                      </a:r>
                      <a:endParaRPr lang="en-US" noProof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805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exploration to fixation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51520" y="1412776"/>
            <a:ext cx="86409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r"/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Źródła: in. i </a:t>
            </a:r>
            <a:r>
              <a:rPr lang="pl-PL" altLang="pl-PL" sz="12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+mn-cs"/>
              </a:rPr>
              <a:t>Susanna</a:t>
            </a:r>
            <a:r>
              <a:rPr lang="pl-PL" altLang="pl-PL" sz="1200" dirty="0" smtClean="0">
                <a:solidFill>
                  <a:srgbClr val="0070C0"/>
                </a:solidFill>
                <a:effectLst/>
                <a:latin typeface="Times New Roman" pitchFamily="18" charset="0"/>
                <a:cs typeface="+mn-cs"/>
              </a:rPr>
              <a:t> Martinez-Conde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en-US" altLang="pl-PL" sz="1200" i="1" dirty="0">
                <a:solidFill>
                  <a:srgbClr val="000000"/>
                </a:solidFill>
                <a:effectLst/>
                <a:cs typeface="+mn-cs"/>
              </a:rPr>
              <a:t>From Exploration to Fixation: An Integrative View of </a:t>
            </a:r>
            <a:r>
              <a:rPr lang="en-US" altLang="pl-PL" sz="1200" i="1" dirty="0" err="1">
                <a:solidFill>
                  <a:srgbClr val="000000"/>
                </a:solidFill>
                <a:effectLst/>
                <a:cs typeface="+mn-cs"/>
              </a:rPr>
              <a:t>Yarbus’s</a:t>
            </a:r>
            <a:r>
              <a:rPr lang="en-US" altLang="pl-PL" sz="1200" i="1" dirty="0">
                <a:solidFill>
                  <a:srgbClr val="000000"/>
                </a:solidFill>
                <a:effectLst/>
                <a:cs typeface="+mn-cs"/>
              </a:rPr>
              <a:t> Vision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b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</a:b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Perception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44 (2015) 884-899</a:t>
            </a:r>
          </a:p>
          <a:p>
            <a:pPr algn="r"/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Jorge 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Otero-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Millan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, 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Stephen L.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Macknik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, 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Rachel E.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Langston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and </a:t>
            </a:r>
            <a:r>
              <a:rPr lang="pl-PL" altLang="pl-PL" sz="1200" dirty="0" err="1">
                <a:solidFill>
                  <a:srgbClr val="000000"/>
                </a:solidFill>
                <a:effectLst/>
                <a:cs typeface="+mn-cs"/>
              </a:rPr>
              <a:t>Susana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Martinez-Conde </a:t>
            </a:r>
            <a:b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</a:br>
            <a:r>
              <a:rPr lang="en-US" altLang="pl-PL" sz="1200" i="1" dirty="0" smtClean="0">
                <a:solidFill>
                  <a:srgbClr val="000000"/>
                </a:solidFill>
                <a:effectLst/>
                <a:cs typeface="+mn-cs"/>
              </a:rPr>
              <a:t>An </a:t>
            </a:r>
            <a:r>
              <a:rPr lang="en-US" altLang="pl-PL" sz="1200" i="1" dirty="0">
                <a:solidFill>
                  <a:srgbClr val="000000"/>
                </a:solidFill>
                <a:effectLst/>
                <a:cs typeface="+mn-cs"/>
              </a:rPr>
              <a:t>oculomotor continuum from exploration to fixation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PNAS 110 (2013) 6175-6180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74" y="2543930"/>
            <a:ext cx="3630168" cy="390144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644008" y="2852936"/>
            <a:ext cx="40770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the size of the stimulus decreases</a:t>
            </a:r>
          </a:p>
          <a:p>
            <a:r>
              <a:rPr lang="en-US" dirty="0" smtClean="0"/>
              <a:t>the parameters of saccades tends to </a:t>
            </a:r>
            <a:br>
              <a:rPr lang="en-US" dirty="0" smtClean="0"/>
            </a:br>
            <a:r>
              <a:rPr lang="en-US" dirty="0" smtClean="0"/>
              <a:t>values typical for fixation (</a:t>
            </a:r>
            <a:r>
              <a:rPr lang="en-US" dirty="0" err="1" smtClean="0"/>
              <a:t>microsaccades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pole tekstowe 7"/>
          <p:cNvSpPr txBox="1"/>
          <p:nvPr/>
        </p:nvSpPr>
        <p:spPr>
          <a:xfrm>
            <a:off x="3779913" y="4494650"/>
            <a:ext cx="4961182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/>
              <a:t>Saccades and </a:t>
            </a:r>
            <a:r>
              <a:rPr lang="en-US" sz="2000" dirty="0" err="1" smtClean="0"/>
              <a:t>microsaccades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– the difference depends only on the stimulus</a:t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2000" b="1" dirty="0" smtClean="0"/>
              <a:t>maybe</a:t>
            </a:r>
            <a:r>
              <a:rPr lang="en-US" sz="2000" dirty="0" smtClean="0"/>
              <a:t> physiologically these are the same)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90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exploration to fixation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51520" y="1412776"/>
            <a:ext cx="86409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r"/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Źródła: in. i </a:t>
            </a:r>
            <a:r>
              <a:rPr lang="pl-PL" altLang="pl-PL" sz="12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+mn-cs"/>
              </a:rPr>
              <a:t>Susanna</a:t>
            </a:r>
            <a:r>
              <a:rPr lang="pl-PL" altLang="pl-PL" sz="1200" dirty="0" smtClean="0">
                <a:solidFill>
                  <a:srgbClr val="0070C0"/>
                </a:solidFill>
                <a:effectLst/>
                <a:latin typeface="Times New Roman" pitchFamily="18" charset="0"/>
                <a:cs typeface="+mn-cs"/>
              </a:rPr>
              <a:t> Martinez-Conde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en-US" altLang="pl-PL" sz="1200" i="1" dirty="0">
                <a:solidFill>
                  <a:srgbClr val="000000"/>
                </a:solidFill>
                <a:effectLst/>
                <a:cs typeface="+mn-cs"/>
              </a:rPr>
              <a:t>From Exploration to Fixation: An Integrative View of </a:t>
            </a:r>
            <a:r>
              <a:rPr lang="en-US" altLang="pl-PL" sz="1200" i="1" dirty="0" err="1">
                <a:solidFill>
                  <a:srgbClr val="000000"/>
                </a:solidFill>
                <a:effectLst/>
                <a:cs typeface="+mn-cs"/>
              </a:rPr>
              <a:t>Yarbus’s</a:t>
            </a:r>
            <a:r>
              <a:rPr lang="en-US" altLang="pl-PL" sz="1200" i="1" dirty="0">
                <a:solidFill>
                  <a:srgbClr val="000000"/>
                </a:solidFill>
                <a:effectLst/>
                <a:cs typeface="+mn-cs"/>
              </a:rPr>
              <a:t> Vision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b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</a:b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Perception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44 (2015) 884-899</a:t>
            </a:r>
          </a:p>
          <a:p>
            <a:pPr algn="r"/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Jorge 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Otero-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Millan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, 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Stephen L.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Macknik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, 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Rachel E.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Langston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and </a:t>
            </a:r>
            <a:r>
              <a:rPr lang="pl-PL" altLang="pl-PL" sz="1200" dirty="0" err="1">
                <a:solidFill>
                  <a:srgbClr val="000000"/>
                </a:solidFill>
                <a:effectLst/>
                <a:cs typeface="+mn-cs"/>
              </a:rPr>
              <a:t>Susana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Martinez-Conde </a:t>
            </a:r>
            <a:b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</a:br>
            <a:r>
              <a:rPr lang="en-US" altLang="pl-PL" sz="1200" i="1" dirty="0" smtClean="0">
                <a:solidFill>
                  <a:srgbClr val="000000"/>
                </a:solidFill>
                <a:effectLst/>
                <a:cs typeface="+mn-cs"/>
              </a:rPr>
              <a:t>An </a:t>
            </a:r>
            <a:r>
              <a:rPr lang="en-US" altLang="pl-PL" sz="1200" i="1" dirty="0">
                <a:solidFill>
                  <a:srgbClr val="000000"/>
                </a:solidFill>
                <a:effectLst/>
                <a:cs typeface="+mn-cs"/>
              </a:rPr>
              <a:t>oculomotor continuum from exploration to fixation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PNAS 110 (2013) 6175-6180</a:t>
            </a:r>
          </a:p>
        </p:txBody>
      </p:sp>
      <p:pic>
        <p:nvPicPr>
          <p:cNvPr id="1026" name="Picture 2" descr="http://www.pnas.org/content/pnas/110/15/6175/F2.large.jpg?width=800&amp;height=600&amp;carouse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89521"/>
            <a:ext cx="7776864" cy="367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82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Stimulus</a:t>
            </a:r>
            <a:endParaRPr lang="en-US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20417"/>
            <a:ext cx="6059720" cy="537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8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Senses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57199" y="1600201"/>
            <a:ext cx="8436271" cy="3917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Humans receptors</a:t>
            </a:r>
          </a:p>
          <a:p>
            <a:pPr marL="0" indent="0">
              <a:buNone/>
            </a:pPr>
            <a:r>
              <a:rPr lang="en-US" sz="2800" dirty="0" smtClean="0"/>
              <a:t>Vision			250 000 000 photoreceptor cells</a:t>
            </a:r>
          </a:p>
          <a:p>
            <a:pPr marL="0" indent="0">
              <a:buNone/>
            </a:pPr>
            <a:r>
              <a:rPr lang="en-US" sz="2800" dirty="0" smtClean="0"/>
              <a:t>Olfaction (smell)	  40 000 000 chemoreceptors</a:t>
            </a:r>
          </a:p>
          <a:p>
            <a:pPr marL="0" indent="0">
              <a:buNone/>
            </a:pPr>
            <a:r>
              <a:rPr lang="en-US" sz="2800" dirty="0" smtClean="0"/>
              <a:t>Haptics, pain	    2 500 000 mechanoreceptors</a:t>
            </a:r>
          </a:p>
          <a:p>
            <a:pPr marL="0" indent="0">
              <a:buNone/>
            </a:pPr>
            <a:r>
              <a:rPr lang="en-US" sz="2800" dirty="0" smtClean="0"/>
              <a:t>Taste			    1 000 000 chemoreceptors</a:t>
            </a:r>
          </a:p>
          <a:p>
            <a:pPr marL="0" indent="0">
              <a:buNone/>
            </a:pPr>
            <a:r>
              <a:rPr lang="en-US" sz="2800" dirty="0" smtClean="0"/>
              <a:t>Hearing		         </a:t>
            </a:r>
            <a:r>
              <a:rPr lang="en-US" sz="1600" dirty="0" smtClean="0"/>
              <a:t> </a:t>
            </a:r>
            <a:r>
              <a:rPr lang="en-US" sz="2800" dirty="0" smtClean="0"/>
              <a:t>25 000 mechanoreceptors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2800" dirty="0" smtClean="0"/>
              <a:t>Receptors are in whole body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818829" y="6309320"/>
            <a:ext cx="41211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r"/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Source: 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http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://www.if.pwr.wroc.pl/~wozniak/kolorymetria_pliki/</a:t>
            </a:r>
            <a:endParaRPr lang="pl-PL" altLang="pl-PL" sz="1200" i="1" dirty="0" smtClean="0">
              <a:solidFill>
                <a:srgbClr val="000000"/>
              </a:solidFill>
              <a:effectLst/>
              <a:cs typeface="+mn-cs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67544" y="5517232"/>
            <a:ext cx="8391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80% inform</a:t>
            </a:r>
            <a:r>
              <a:rPr lang="pl-PL" sz="2800" dirty="0" smtClean="0"/>
              <a:t>.</a:t>
            </a:r>
            <a:r>
              <a:rPr lang="en-US" sz="2800" dirty="0" smtClean="0"/>
              <a:t> about </a:t>
            </a:r>
            <a:r>
              <a:rPr lang="en-US" sz="2800" dirty="0" err="1" smtClean="0"/>
              <a:t>envir</a:t>
            </a:r>
            <a:r>
              <a:rPr lang="en-US" sz="2800" dirty="0" smtClean="0"/>
              <a:t>. – vision, 10% cerebral cortex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053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Gaze positions</a:t>
            </a:r>
            <a:endParaRPr lang="en-US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20417"/>
            <a:ext cx="6059720" cy="537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5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Fixations and saccades / gaze path</a:t>
            </a:r>
            <a:endParaRPr lang="en-US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20417"/>
            <a:ext cx="6059719" cy="537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Fixations and saccades / gaze path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20417"/>
            <a:ext cx="6059718" cy="537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2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Heat map</a:t>
            </a:r>
            <a:endParaRPr lang="en-US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20417"/>
            <a:ext cx="6059718" cy="537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6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Attention map</a:t>
            </a:r>
            <a:endParaRPr lang="en-US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1220417"/>
            <a:ext cx="6059716" cy="537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0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Gaze position x and y coordinates</a:t>
            </a:r>
            <a:endParaRPr lang="en-US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1196752"/>
            <a:ext cx="7380310" cy="3038614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3717032"/>
            <a:ext cx="7380311" cy="303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9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Speed of gaze</a:t>
            </a:r>
            <a:endParaRPr lang="en-US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00" y="1196753"/>
            <a:ext cx="7374302" cy="30361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pole tekstowe 1"/>
              <p:cNvSpPr txBox="1"/>
              <p:nvPr/>
            </p:nvSpPr>
            <p:spPr>
              <a:xfrm>
                <a:off x="827584" y="4437112"/>
                <a:ext cx="2775119" cy="676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pl-PL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pl-PL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pl-PL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l-PL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pl-PL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pl-PL" b="0" i="1" smtClean="0">
                              <a:latin typeface="Cambria Math"/>
                            </a:rPr>
                            <m:t>−</m:t>
                          </m:r>
                          <m:r>
                            <a:rPr lang="pl-PL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pl-PL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l-PL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l-PL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l-PL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l-PL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" name="pole tekstow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437112"/>
                <a:ext cx="2775119" cy="6766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/>
              <p:cNvSpPr txBox="1"/>
              <p:nvPr/>
            </p:nvSpPr>
            <p:spPr>
              <a:xfrm>
                <a:off x="827584" y="5200612"/>
                <a:ext cx="2775119" cy="676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pl-PL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pl-PL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pl-PL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l-PL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/>
                            </a:rPr>
                            <m:t>𝑦</m:t>
                          </m:r>
                          <m:d>
                            <m:dPr>
                              <m:ctrlPr>
                                <a:rPr lang="pl-PL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pl-PL" b="0" i="1" smtClean="0">
                              <a:latin typeface="Cambria Math"/>
                            </a:rPr>
                            <m:t>−</m:t>
                          </m:r>
                          <m:r>
                            <a:rPr lang="pl-PL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pl-PL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l-PL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l-PL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l-PL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l-PL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7" name="pole tekstow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200612"/>
                <a:ext cx="2775119" cy="6766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7"/>
              <p:cNvSpPr txBox="1"/>
              <p:nvPr/>
            </p:nvSpPr>
            <p:spPr>
              <a:xfrm>
                <a:off x="827584" y="5949280"/>
                <a:ext cx="4026359" cy="656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pl-PL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pl-PL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l-PL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l-PL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  <m:d>
                            <m:d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pl-PL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pl-PL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l-PL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pl-PL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pl-PL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pl-PL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pl-PL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pl-PL" b="0" i="1" smtClean="0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pl-P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pl-PL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pl-PL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ra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8" name="pole tekstow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949280"/>
                <a:ext cx="4026359" cy="65601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ole tekstowe 2"/>
          <p:cNvSpPr txBox="1"/>
          <p:nvPr/>
        </p:nvSpPr>
        <p:spPr>
          <a:xfrm>
            <a:off x="3923928" y="4797152"/>
            <a:ext cx="4166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Euler</a:t>
            </a:r>
            <a:r>
              <a:rPr lang="pl-PL" sz="2800" dirty="0" smtClean="0"/>
              <a:t>’s</a:t>
            </a:r>
            <a:r>
              <a:rPr lang="en-US" sz="2800" dirty="0" smtClean="0"/>
              <a:t> algorithm (simples</a:t>
            </a:r>
            <a:r>
              <a:rPr lang="pl-PL" sz="2800" dirty="0" smtClean="0"/>
              <a:t>t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569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Gaze acceleration</a:t>
            </a:r>
            <a:endParaRPr lang="en-US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00" y="1196753"/>
            <a:ext cx="7374301" cy="30361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/>
              <p:cNvSpPr txBox="1"/>
              <p:nvPr/>
            </p:nvSpPr>
            <p:spPr>
              <a:xfrm>
                <a:off x="827584" y="4437112"/>
                <a:ext cx="2980881" cy="676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pl-PL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pl-PL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pl-PL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l-PL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pl-PL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pl-PL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l-PL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l-PL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l-PL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l-PL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l-PL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5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437112"/>
                <a:ext cx="2980881" cy="6766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/>
              <p:cNvSpPr txBox="1"/>
              <p:nvPr/>
            </p:nvSpPr>
            <p:spPr>
              <a:xfrm>
                <a:off x="827584" y="5200612"/>
                <a:ext cx="3003771" cy="6842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pl-PL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pl-PL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pl-PL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l-PL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d>
                            <m:dPr>
                              <m:ctrlPr>
                                <a:rPr lang="pl-PL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pl-PL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l-PL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l-PL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l-PL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l-PL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l-PL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7" name="pole tekstow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200612"/>
                <a:ext cx="3003771" cy="6842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7"/>
              <p:cNvSpPr txBox="1"/>
              <p:nvPr/>
            </p:nvSpPr>
            <p:spPr>
              <a:xfrm>
                <a:off x="827584" y="5949280"/>
                <a:ext cx="4026359" cy="656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pl-PL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pl-PL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l-PL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l-PL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d>
                            <m:d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pl-PL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pl-PL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l-PL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pl-PL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pl-PL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pl-PL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pl-PL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pl-PL" b="0" i="1" smtClean="0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pl-P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pl-PL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pl-PL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ra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8" name="pole tekstow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949280"/>
                <a:ext cx="4026359" cy="65601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ole tekstowe 8"/>
          <p:cNvSpPr txBox="1"/>
          <p:nvPr/>
        </p:nvSpPr>
        <p:spPr>
          <a:xfrm>
            <a:off x="3923928" y="4797152"/>
            <a:ext cx="4166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Euler</a:t>
            </a:r>
            <a:r>
              <a:rPr lang="pl-PL" sz="2800" dirty="0"/>
              <a:t>’s</a:t>
            </a:r>
            <a:r>
              <a:rPr lang="en-US" sz="2800" dirty="0"/>
              <a:t> algorithm (</a:t>
            </a:r>
            <a:r>
              <a:rPr lang="en-US" sz="2800" dirty="0" smtClean="0"/>
              <a:t>simples</a:t>
            </a:r>
            <a:r>
              <a:rPr lang="pl-PL" sz="2800" dirty="0" smtClean="0"/>
              <a:t>t</a:t>
            </a:r>
            <a:r>
              <a:rPr lang="en-US" sz="2800" dirty="0" smtClean="0"/>
              <a:t>)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3596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Events detection</a:t>
            </a:r>
            <a:endParaRPr lang="en-US" dirty="0"/>
          </a:p>
        </p:txBody>
      </p:sp>
      <p:cxnSp>
        <p:nvCxnSpPr>
          <p:cNvPr id="3" name="Łącznik prostoliniowy 2"/>
          <p:cNvCxnSpPr/>
          <p:nvPr/>
        </p:nvCxnSpPr>
        <p:spPr>
          <a:xfrm>
            <a:off x="4427984" y="1556792"/>
            <a:ext cx="0" cy="4894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791827" y="1484784"/>
            <a:ext cx="3102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Position</a:t>
            </a:r>
            <a:r>
              <a:rPr lang="pl-PL" sz="2800" dirty="0" smtClean="0"/>
              <a:t>al</a:t>
            </a:r>
            <a:r>
              <a:rPr lang="en-US" sz="2800" dirty="0" smtClean="0"/>
              <a:t> algorithm</a:t>
            </a:r>
            <a:endParaRPr lang="en-US" sz="28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5314843" y="1484784"/>
            <a:ext cx="2828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Velocity algorithm</a:t>
            </a:r>
            <a:endParaRPr lang="en-US" sz="28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251520" y="2204864"/>
            <a:ext cx="415543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Fixation</a:t>
            </a:r>
            <a:r>
              <a:rPr lang="en-US" sz="2000" dirty="0" smtClean="0"/>
              <a:t> = group of samples for which </a:t>
            </a:r>
          </a:p>
          <a:p>
            <a:r>
              <a:rPr lang="en-US" sz="2000" dirty="0" smtClean="0"/>
              <a:t>the position distribution is smaller </a:t>
            </a:r>
          </a:p>
          <a:p>
            <a:r>
              <a:rPr lang="en-US" sz="2000" dirty="0" smtClean="0"/>
              <a:t>than the assumed threshold</a:t>
            </a:r>
          </a:p>
          <a:p>
            <a:endParaRPr lang="en-US" sz="1000" dirty="0" smtClean="0"/>
          </a:p>
          <a:p>
            <a:r>
              <a:rPr lang="en-US" sz="2000" b="1" dirty="0" smtClean="0"/>
              <a:t>Saccades</a:t>
            </a:r>
            <a:r>
              <a:rPr lang="en-US" sz="2000" dirty="0" smtClean="0"/>
              <a:t> = rest of samples</a:t>
            </a:r>
          </a:p>
          <a:p>
            <a:endParaRPr lang="en-US" sz="1000" dirty="0" smtClean="0"/>
          </a:p>
          <a:p>
            <a:r>
              <a:rPr lang="en-US" sz="2000" dirty="0" smtClean="0"/>
              <a:t>Fixation detection parameters:</a:t>
            </a:r>
          </a:p>
          <a:p>
            <a:r>
              <a:rPr lang="en-US" sz="2000" dirty="0" smtClean="0"/>
              <a:t>- maximum dispersion in X / Y</a:t>
            </a:r>
          </a:p>
          <a:p>
            <a:r>
              <a:rPr lang="en-US" sz="2000" dirty="0" smtClean="0"/>
              <a:t>- how to calculate the dispersion? </a:t>
            </a:r>
            <a:br>
              <a:rPr lang="en-US" sz="2000" dirty="0" smtClean="0"/>
            </a:br>
            <a:r>
              <a:rPr lang="en-US" sz="2000" dirty="0" smtClean="0"/>
              <a:t>  (variance, maximum distances)</a:t>
            </a:r>
          </a:p>
          <a:p>
            <a:r>
              <a:rPr lang="en-US" sz="2000" dirty="0" smtClean="0"/>
              <a:t>- minimum duration of fixation</a:t>
            </a:r>
          </a:p>
          <a:p>
            <a:r>
              <a:rPr lang="en-US" sz="2000" dirty="0" smtClean="0"/>
              <a:t>- minimum number of </a:t>
            </a:r>
            <a:br>
              <a:rPr lang="en-US" sz="2000" dirty="0" smtClean="0"/>
            </a:br>
            <a:r>
              <a:rPr lang="en-US" sz="2000" dirty="0" smtClean="0"/>
              <a:t>   samples during fixation</a:t>
            </a:r>
            <a:endParaRPr lang="en-US" sz="20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684914" y="2183373"/>
            <a:ext cx="405354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Saccade</a:t>
            </a:r>
            <a:r>
              <a:rPr lang="en-US" sz="2000" dirty="0" smtClean="0"/>
              <a:t> = a group of samples whose </a:t>
            </a:r>
          </a:p>
          <a:p>
            <a:r>
              <a:rPr lang="en-US" sz="2000" dirty="0" smtClean="0"/>
              <a:t>speed is greater than the assumed </a:t>
            </a:r>
          </a:p>
          <a:p>
            <a:r>
              <a:rPr lang="en-US" sz="2000" dirty="0" smtClean="0"/>
              <a:t>threshold</a:t>
            </a:r>
          </a:p>
          <a:p>
            <a:endParaRPr lang="en-US" sz="1000" dirty="0" smtClean="0"/>
          </a:p>
          <a:p>
            <a:r>
              <a:rPr lang="en-US" sz="2000" b="1" dirty="0" smtClean="0"/>
              <a:t>Fixations</a:t>
            </a:r>
            <a:r>
              <a:rPr lang="en-US" sz="2000" dirty="0" smtClean="0"/>
              <a:t> = rest of samples</a:t>
            </a:r>
          </a:p>
          <a:p>
            <a:endParaRPr lang="en-US" sz="1000" dirty="0" smtClean="0"/>
          </a:p>
          <a:p>
            <a:r>
              <a:rPr lang="en-US" sz="2000" dirty="0" smtClean="0"/>
              <a:t>Saccade detection:</a:t>
            </a:r>
          </a:p>
          <a:p>
            <a:r>
              <a:rPr lang="en-US" sz="2000" dirty="0" smtClean="0"/>
              <a:t>- two- or three-point derivatives</a:t>
            </a:r>
          </a:p>
          <a:p>
            <a:r>
              <a:rPr lang="en-US" sz="2000" dirty="0" smtClean="0"/>
              <a:t>- threshold speed or acceleration</a:t>
            </a:r>
          </a:p>
          <a:p>
            <a:r>
              <a:rPr lang="en-US" sz="2000" dirty="0" smtClean="0"/>
              <a:t>- minimum speed at peak</a:t>
            </a:r>
          </a:p>
          <a:p>
            <a:r>
              <a:rPr lang="en-US" sz="2000" dirty="0" smtClean="0"/>
              <a:t>- minimum duration</a:t>
            </a:r>
          </a:p>
          <a:p>
            <a:r>
              <a:rPr lang="en-US" sz="2000" dirty="0" smtClean="0"/>
              <a:t>- minimum number of samples </a:t>
            </a:r>
          </a:p>
          <a:p>
            <a:r>
              <a:rPr lang="en-US" sz="2000" dirty="0" smtClean="0"/>
              <a:t>- accuracy with which max speed is</a:t>
            </a:r>
            <a:br>
              <a:rPr lang="en-US" sz="2000" dirty="0" smtClean="0"/>
            </a:br>
            <a:r>
              <a:rPr lang="en-US" sz="2000" dirty="0" smtClean="0"/>
              <a:t>  located at the center of the peak</a:t>
            </a:r>
            <a:br>
              <a:rPr lang="en-US" sz="2000" dirty="0" smtClean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6349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14" y="2447582"/>
            <a:ext cx="6478602" cy="378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Velocity algorithm</a:t>
            </a:r>
            <a:endParaRPr lang="en-US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347863" y="622802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4" name="pole tekstowe 3"/>
          <p:cNvSpPr txBox="1"/>
          <p:nvPr/>
        </p:nvSpPr>
        <p:spPr>
          <a:xfrm rot="16200000">
            <a:off x="-10283" y="400039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speed</a:t>
            </a:r>
            <a:endParaRPr lang="en-US" dirty="0"/>
          </a:p>
        </p:txBody>
      </p:sp>
      <p:grpSp>
        <p:nvGrpSpPr>
          <p:cNvPr id="10" name="Grupa 9"/>
          <p:cNvGrpSpPr/>
          <p:nvPr/>
        </p:nvGrpSpPr>
        <p:grpSpPr>
          <a:xfrm>
            <a:off x="467543" y="4895855"/>
            <a:ext cx="8259256" cy="1200329"/>
            <a:chOff x="678340" y="4653136"/>
            <a:chExt cx="8259256" cy="1200329"/>
          </a:xfrm>
        </p:grpSpPr>
        <p:cxnSp>
          <p:nvCxnSpPr>
            <p:cNvPr id="7" name="Łącznik prostoliniowy 6"/>
            <p:cNvCxnSpPr/>
            <p:nvPr/>
          </p:nvCxnSpPr>
          <p:spPr>
            <a:xfrm>
              <a:off x="678340" y="4869160"/>
              <a:ext cx="64859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pole tekstowe 8"/>
            <p:cNvSpPr txBox="1"/>
            <p:nvPr/>
          </p:nvSpPr>
          <p:spPr>
            <a:xfrm>
              <a:off x="7236296" y="4653136"/>
              <a:ext cx="170130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Condition 2:</a:t>
              </a:r>
            </a:p>
            <a:p>
              <a:r>
                <a:rPr lang="en-US" dirty="0" smtClean="0"/>
                <a:t>peak wings</a:t>
              </a:r>
            </a:p>
            <a:p>
              <a:r>
                <a:rPr lang="en-US" dirty="0" smtClean="0"/>
                <a:t>fall below</a:t>
              </a:r>
            </a:p>
            <a:p>
              <a:r>
                <a:rPr lang="en-US" dirty="0" smtClean="0"/>
                <a:t>threshold speed</a:t>
              </a:r>
              <a:endParaRPr lang="en-US" dirty="0"/>
            </a:p>
          </p:txBody>
        </p:sp>
      </p:grpSp>
      <p:sp>
        <p:nvSpPr>
          <p:cNvPr id="11" name="Elipsa 10"/>
          <p:cNvSpPr/>
          <p:nvPr/>
        </p:nvSpPr>
        <p:spPr>
          <a:xfrm>
            <a:off x="4793251" y="2781046"/>
            <a:ext cx="22125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upa 14"/>
          <p:cNvGrpSpPr/>
          <p:nvPr/>
        </p:nvGrpSpPr>
        <p:grpSpPr>
          <a:xfrm>
            <a:off x="467543" y="3071553"/>
            <a:ext cx="8055259" cy="1200329"/>
            <a:chOff x="673112" y="4653136"/>
            <a:chExt cx="8055259" cy="1200329"/>
          </a:xfrm>
        </p:grpSpPr>
        <p:cxnSp>
          <p:nvCxnSpPr>
            <p:cNvPr id="16" name="Łącznik prostoliniowy 15"/>
            <p:cNvCxnSpPr/>
            <p:nvPr/>
          </p:nvCxnSpPr>
          <p:spPr>
            <a:xfrm>
              <a:off x="673112" y="5469326"/>
              <a:ext cx="64859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pole tekstowe 16"/>
            <p:cNvSpPr txBox="1"/>
            <p:nvPr/>
          </p:nvSpPr>
          <p:spPr>
            <a:xfrm>
              <a:off x="7236296" y="4653136"/>
              <a:ext cx="149207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Condition 1:</a:t>
              </a:r>
            </a:p>
            <a:p>
              <a:r>
                <a:rPr lang="en-US" dirty="0" smtClean="0"/>
                <a:t>exceeding the</a:t>
              </a:r>
            </a:p>
            <a:p>
              <a:r>
                <a:rPr lang="en-US" dirty="0" smtClean="0"/>
                <a:t>minimum </a:t>
              </a:r>
              <a:br>
                <a:rPr lang="en-US" dirty="0" smtClean="0"/>
              </a:br>
              <a:r>
                <a:rPr lang="en-US" dirty="0" smtClean="0"/>
                <a:t>peak velocity</a:t>
              </a:r>
            </a:p>
          </p:txBody>
        </p:sp>
      </p:grpSp>
      <p:grpSp>
        <p:nvGrpSpPr>
          <p:cNvPr id="1040" name="Grupa 1039"/>
          <p:cNvGrpSpPr/>
          <p:nvPr/>
        </p:nvGrpSpPr>
        <p:grpSpPr>
          <a:xfrm>
            <a:off x="3948633" y="3155758"/>
            <a:ext cx="1852730" cy="2172145"/>
            <a:chOff x="3948633" y="3155758"/>
            <a:chExt cx="1852730" cy="2172145"/>
          </a:xfrm>
        </p:grpSpPr>
        <p:cxnSp>
          <p:nvCxnSpPr>
            <p:cNvPr id="18" name="Łącznik prosty ze strzałką 17"/>
            <p:cNvCxnSpPr/>
            <p:nvPr/>
          </p:nvCxnSpPr>
          <p:spPr>
            <a:xfrm flipH="1">
              <a:off x="3948633" y="3155758"/>
              <a:ext cx="570836" cy="21721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ze strzałką 19"/>
            <p:cNvCxnSpPr/>
            <p:nvPr/>
          </p:nvCxnSpPr>
          <p:spPr>
            <a:xfrm>
              <a:off x="5297307" y="3155758"/>
              <a:ext cx="504056" cy="21721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2" name="Grupa 1041"/>
          <p:cNvGrpSpPr/>
          <p:nvPr/>
        </p:nvGrpSpPr>
        <p:grpSpPr>
          <a:xfrm>
            <a:off x="4139952" y="1124744"/>
            <a:ext cx="2308196" cy="5184576"/>
            <a:chOff x="4139952" y="1124744"/>
            <a:chExt cx="2308196" cy="5184576"/>
          </a:xfrm>
        </p:grpSpPr>
        <p:cxnSp>
          <p:nvCxnSpPr>
            <p:cNvPr id="26" name="Łącznik prostoliniowy 25"/>
            <p:cNvCxnSpPr/>
            <p:nvPr/>
          </p:nvCxnSpPr>
          <p:spPr>
            <a:xfrm flipH="1">
              <a:off x="4192484" y="2348880"/>
              <a:ext cx="91484" cy="396044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Łącznik prostoliniowy 28"/>
            <p:cNvCxnSpPr/>
            <p:nvPr/>
          </p:nvCxnSpPr>
          <p:spPr>
            <a:xfrm>
              <a:off x="5549335" y="2348880"/>
              <a:ext cx="0" cy="396044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pole tekstowe 26"/>
            <p:cNvSpPr txBox="1"/>
            <p:nvPr/>
          </p:nvSpPr>
          <p:spPr>
            <a:xfrm>
              <a:off x="4139952" y="1124744"/>
              <a:ext cx="230819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Condition 3: 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>the minimum duration</a:t>
              </a:r>
              <a:br>
                <a:rPr lang="en-US" dirty="0" smtClean="0"/>
              </a:br>
              <a:r>
                <a:rPr lang="en-US" dirty="0" smtClean="0"/>
                <a:t>(number of samples)</a:t>
              </a:r>
              <a:endParaRPr lang="en-US" dirty="0"/>
            </a:p>
          </p:txBody>
        </p:sp>
      </p:grpSp>
      <p:cxnSp>
        <p:nvCxnSpPr>
          <p:cNvPr id="1024" name="Łącznik prostoliniowy 1023"/>
          <p:cNvCxnSpPr/>
          <p:nvPr/>
        </p:nvCxnSpPr>
        <p:spPr>
          <a:xfrm>
            <a:off x="4903877" y="2348880"/>
            <a:ext cx="0" cy="39604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1" name="Grupa 1040"/>
          <p:cNvGrpSpPr/>
          <p:nvPr/>
        </p:nvGrpSpPr>
        <p:grpSpPr>
          <a:xfrm>
            <a:off x="4123425" y="5003867"/>
            <a:ext cx="1536537" cy="216024"/>
            <a:chOff x="4123425" y="5003867"/>
            <a:chExt cx="1536537" cy="216024"/>
          </a:xfrm>
        </p:grpSpPr>
        <p:sp>
          <p:nvSpPr>
            <p:cNvPr id="35" name="Elipsa 34"/>
            <p:cNvSpPr/>
            <p:nvPr/>
          </p:nvSpPr>
          <p:spPr>
            <a:xfrm>
              <a:off x="4123425" y="5003867"/>
              <a:ext cx="221252" cy="216024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Elipsa 35"/>
            <p:cNvSpPr/>
            <p:nvPr/>
          </p:nvSpPr>
          <p:spPr>
            <a:xfrm>
              <a:off x="5438710" y="5003867"/>
              <a:ext cx="221252" cy="216024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43" name="Grupa 1042"/>
          <p:cNvGrpSpPr/>
          <p:nvPr/>
        </p:nvGrpSpPr>
        <p:grpSpPr>
          <a:xfrm>
            <a:off x="4344677" y="6228019"/>
            <a:ext cx="3125192" cy="553999"/>
            <a:chOff x="4344677" y="6228019"/>
            <a:chExt cx="3125192" cy="553999"/>
          </a:xfrm>
        </p:grpSpPr>
        <p:cxnSp>
          <p:nvCxnSpPr>
            <p:cNvPr id="1028" name="Łącznik prosty ze strzałką 1027"/>
            <p:cNvCxnSpPr/>
            <p:nvPr/>
          </p:nvCxnSpPr>
          <p:spPr>
            <a:xfrm flipV="1">
              <a:off x="5014503" y="6228019"/>
              <a:ext cx="424207" cy="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Łącznik prosty ze strzałką 43"/>
            <p:cNvCxnSpPr/>
            <p:nvPr/>
          </p:nvCxnSpPr>
          <p:spPr>
            <a:xfrm flipH="1">
              <a:off x="4344677" y="6228020"/>
              <a:ext cx="44857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pole tekstowe 50"/>
            <p:cNvSpPr txBox="1"/>
            <p:nvPr/>
          </p:nvSpPr>
          <p:spPr>
            <a:xfrm>
              <a:off x="4353631" y="6412686"/>
              <a:ext cx="31162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Condition 4: </a:t>
              </a:r>
              <a:r>
                <a:rPr lang="en-US" dirty="0" smtClean="0"/>
                <a:t>peak at the center</a:t>
              </a:r>
              <a:endParaRPr lang="en-US" dirty="0"/>
            </a:p>
          </p:txBody>
        </p:sp>
      </p:grpSp>
      <p:sp>
        <p:nvSpPr>
          <p:cNvPr id="1044" name="pole tekstowe 1043"/>
          <p:cNvSpPr txBox="1"/>
          <p:nvPr/>
        </p:nvSpPr>
        <p:spPr>
          <a:xfrm>
            <a:off x="386368" y="1401742"/>
            <a:ext cx="2942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Additionally:</a:t>
            </a:r>
            <a:r>
              <a:rPr lang="en-US" dirty="0" smtClean="0"/>
              <a:t> saccade may be</a:t>
            </a:r>
          </a:p>
          <a:p>
            <a:r>
              <a:rPr lang="en-US" dirty="0" smtClean="0"/>
              <a:t>extended to some speed</a:t>
            </a:r>
            <a:endParaRPr lang="en-US" dirty="0"/>
          </a:p>
        </p:txBody>
      </p:sp>
      <p:sp>
        <p:nvSpPr>
          <p:cNvPr id="1045" name="pole tekstowe 1044"/>
          <p:cNvSpPr txBox="1"/>
          <p:nvPr/>
        </p:nvSpPr>
        <p:spPr>
          <a:xfrm>
            <a:off x="1043608" y="2918708"/>
            <a:ext cx="2585901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Aim: </a:t>
            </a:r>
            <a:r>
              <a:rPr lang="en-US" b="1" dirty="0" smtClean="0">
                <a:solidFill>
                  <a:srgbClr val="002060"/>
                </a:solidFill>
              </a:rPr>
              <a:t>saccade</a:t>
            </a:r>
            <a:r>
              <a:rPr lang="pl-PL" b="1" dirty="0" smtClean="0">
                <a:solidFill>
                  <a:srgbClr val="002060"/>
                </a:solidFill>
              </a:rPr>
              <a:t>s</a:t>
            </a:r>
            <a:r>
              <a:rPr lang="en-US" b="1" dirty="0" smtClean="0">
                <a:solidFill>
                  <a:srgbClr val="002060"/>
                </a:solidFill>
              </a:rPr>
              <a:t> detection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Rest of </a:t>
            </a:r>
            <a:r>
              <a:rPr lang="pl-PL" dirty="0" smtClean="0">
                <a:solidFill>
                  <a:srgbClr val="002060"/>
                </a:solidFill>
              </a:rPr>
              <a:t>the </a:t>
            </a:r>
            <a:r>
              <a:rPr lang="en-US" dirty="0" smtClean="0">
                <a:solidFill>
                  <a:srgbClr val="002060"/>
                </a:solidFill>
              </a:rPr>
              <a:t>time: fixations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44" grpId="0"/>
      <p:bldP spid="10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Visual </a:t>
            </a:r>
            <a:r>
              <a:rPr lang="pl-PL" dirty="0" err="1" smtClean="0"/>
              <a:t>perception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Human eye</a:t>
            </a:r>
          </a:p>
          <a:p>
            <a:pPr marL="0" indent="0">
              <a:buNone/>
            </a:pPr>
            <a:r>
              <a:rPr lang="en-US" sz="2800" dirty="0" smtClean="0"/>
              <a:t>200,000 photocells / mm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(average)</a:t>
            </a:r>
          </a:p>
          <a:p>
            <a:pPr marL="0" indent="0">
              <a:buNone/>
            </a:pPr>
            <a:r>
              <a:rPr lang="en-US" sz="2800" dirty="0" smtClean="0"/>
              <a:t>90 million</a:t>
            </a:r>
            <a:r>
              <a:rPr lang="pl-PL" sz="2800" dirty="0" smtClean="0"/>
              <a:t>s</a:t>
            </a:r>
            <a:r>
              <a:rPr lang="en-US" sz="2800" dirty="0" smtClean="0"/>
              <a:t> </a:t>
            </a:r>
            <a:r>
              <a:rPr lang="pl-PL" sz="2800" dirty="0" smtClean="0"/>
              <a:t>of </a:t>
            </a:r>
            <a:r>
              <a:rPr lang="en-US" sz="2800" dirty="0" smtClean="0"/>
              <a:t>rod cells (light intensity</a:t>
            </a:r>
            <a:r>
              <a:rPr lang="pl-PL" sz="2800" dirty="0" smtClean="0"/>
              <a:t>, </a:t>
            </a:r>
            <a:r>
              <a:rPr lang="pl-PL" sz="2800" dirty="0" err="1" smtClean="0"/>
              <a:t>night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r>
              <a:rPr lang="en-US" sz="2800" dirty="0" smtClean="0"/>
              <a:t>4,5 millions of cone cells (color, day vision)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122610" y="6300033"/>
            <a:ext cx="17290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r"/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Image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source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: Wikipedia</a:t>
            </a:r>
            <a:endParaRPr lang="pl-PL" altLang="pl-PL" sz="1200" i="1" dirty="0" smtClean="0">
              <a:solidFill>
                <a:srgbClr val="000000"/>
              </a:solidFill>
              <a:effectLst/>
              <a:cs typeface="+mn-cs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732" y="1840827"/>
            <a:ext cx="1914495" cy="1876205"/>
          </a:xfrm>
          <a:prstGeom prst="rect">
            <a:avLst/>
          </a:prstGeom>
        </p:spPr>
      </p:pic>
      <p:grpSp>
        <p:nvGrpSpPr>
          <p:cNvPr id="10" name="Grupa 9"/>
          <p:cNvGrpSpPr/>
          <p:nvPr/>
        </p:nvGrpSpPr>
        <p:grpSpPr>
          <a:xfrm>
            <a:off x="446856" y="3933056"/>
            <a:ext cx="8517632" cy="2016224"/>
            <a:chOff x="446856" y="3933056"/>
            <a:chExt cx="8517632" cy="2016224"/>
          </a:xfrm>
        </p:grpSpPr>
        <p:sp>
          <p:nvSpPr>
            <p:cNvPr id="6" name="Symbol zastępczy zawartości 3"/>
            <p:cNvSpPr txBox="1">
              <a:spLocks/>
            </p:cNvSpPr>
            <p:nvPr/>
          </p:nvSpPr>
          <p:spPr>
            <a:xfrm>
              <a:off x="446856" y="3933056"/>
              <a:ext cx="8229600" cy="122413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pl-PL" b="1" dirty="0" smtClean="0"/>
                <a:t>Bird of </a:t>
              </a:r>
              <a:r>
                <a:rPr lang="pl-PL" b="1" dirty="0" err="1" smtClean="0"/>
                <a:t>prey</a:t>
              </a:r>
              <a:r>
                <a:rPr lang="pl-PL" b="1" dirty="0" smtClean="0"/>
                <a:t> (</a:t>
              </a:r>
              <a:r>
                <a:rPr lang="pl-PL" b="1" dirty="0" err="1" smtClean="0"/>
                <a:t>eagle</a:t>
              </a:r>
              <a:r>
                <a:rPr lang="pl-PL" b="1" dirty="0" smtClean="0"/>
                <a:t>, </a:t>
              </a:r>
              <a:r>
                <a:rPr lang="pl-PL" b="1" dirty="0" err="1" smtClean="0"/>
                <a:t>falcon</a:t>
              </a:r>
              <a:r>
                <a:rPr lang="pl-PL" b="1" dirty="0" smtClean="0"/>
                <a:t>)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pl-PL" sz="2800" dirty="0" smtClean="0"/>
                <a:t>1 milion of </a:t>
              </a:r>
              <a:r>
                <a:rPr lang="pl-PL" sz="2800" dirty="0" err="1" smtClean="0"/>
                <a:t>photocells</a:t>
              </a:r>
              <a:r>
                <a:rPr lang="pl-PL" sz="2800" dirty="0" smtClean="0"/>
                <a:t> / mm</a:t>
              </a:r>
              <a:r>
                <a:rPr lang="pl-PL" sz="2800" baseline="30000" dirty="0" smtClean="0"/>
                <a:t>2</a:t>
              </a:r>
              <a:endParaRPr lang="pl-PL" sz="2800" dirty="0" smtClean="0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9993" y="4051061"/>
              <a:ext cx="1914495" cy="1898219"/>
            </a:xfrm>
            <a:prstGeom prst="rect">
              <a:avLst/>
            </a:prstGeom>
          </p:spPr>
        </p:pic>
      </p:grpSp>
      <p:grpSp>
        <p:nvGrpSpPr>
          <p:cNvPr id="11" name="Grupa 10"/>
          <p:cNvGrpSpPr/>
          <p:nvPr/>
        </p:nvGrpSpPr>
        <p:grpSpPr>
          <a:xfrm>
            <a:off x="446856" y="4051060"/>
            <a:ext cx="8517632" cy="2186252"/>
            <a:chOff x="446856" y="4051060"/>
            <a:chExt cx="8517632" cy="2186252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3529" y="4051060"/>
              <a:ext cx="2530959" cy="1898219"/>
            </a:xfrm>
            <a:prstGeom prst="rect">
              <a:avLst/>
            </a:prstGeom>
          </p:spPr>
        </p:pic>
        <p:sp>
          <p:nvSpPr>
            <p:cNvPr id="9" name="Symbol zastępczy zawartości 3"/>
            <p:cNvSpPr txBox="1">
              <a:spLocks/>
            </p:cNvSpPr>
            <p:nvPr/>
          </p:nvSpPr>
          <p:spPr>
            <a:xfrm>
              <a:off x="446856" y="5178896"/>
              <a:ext cx="8229600" cy="105841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pl-PL" b="1" dirty="0" smtClean="0"/>
                <a:t>CCD (lub CMOS)</a:t>
              </a:r>
            </a:p>
            <a:p>
              <a:pPr marL="0" indent="0">
                <a:buNone/>
              </a:pPr>
              <a:r>
                <a:rPr lang="pl-PL" sz="2800" dirty="0" smtClean="0"/>
                <a:t>10 </a:t>
              </a:r>
              <a:r>
                <a:rPr lang="pl-PL" sz="2800" dirty="0" err="1" smtClean="0"/>
                <a:t>Mpx</a:t>
              </a:r>
              <a:r>
                <a:rPr lang="pl-PL" sz="2800" dirty="0" smtClean="0"/>
                <a:t> / cm</a:t>
              </a:r>
              <a:r>
                <a:rPr lang="pl-PL" sz="2800" baseline="30000" dirty="0" smtClean="0"/>
                <a:t>2</a:t>
              </a:r>
              <a:r>
                <a:rPr lang="pl-PL" sz="2800" dirty="0" smtClean="0"/>
                <a:t> = 0.1 </a:t>
              </a:r>
              <a:r>
                <a:rPr lang="pl-PL" sz="2800" dirty="0" err="1" smtClean="0"/>
                <a:t>Mpx</a:t>
              </a:r>
              <a:r>
                <a:rPr lang="pl-PL" sz="2800" dirty="0" smtClean="0"/>
                <a:t> / mm</a:t>
              </a:r>
              <a:r>
                <a:rPr lang="pl-PL" sz="2800" baseline="30000" dirty="0" smtClean="0"/>
                <a:t>2</a:t>
              </a:r>
              <a:endParaRPr lang="pl-PL" sz="2800" dirty="0" smtClean="0"/>
            </a:p>
            <a:p>
              <a:pPr marL="0" indent="0">
                <a:buNone/>
              </a:pPr>
              <a:endParaRPr lang="pl-PL" sz="2800" dirty="0" smtClean="0"/>
            </a:p>
            <a:p>
              <a:pPr marL="0" indent="0">
                <a:buFont typeface="Arial" panose="020B0604020202020204" pitchFamily="34" charset="0"/>
                <a:buNone/>
              </a:pPr>
              <a:endParaRPr lang="pl-PL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4673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Positional algorithm</a:t>
            </a:r>
            <a:endParaRPr lang="en-US" dirty="0"/>
          </a:p>
        </p:txBody>
      </p:sp>
      <p:sp>
        <p:nvSpPr>
          <p:cNvPr id="2" name="Elipsa 1"/>
          <p:cNvSpPr/>
          <p:nvPr/>
        </p:nvSpPr>
        <p:spPr>
          <a:xfrm>
            <a:off x="1979712" y="3068960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Elipsa 30"/>
          <p:cNvSpPr/>
          <p:nvPr/>
        </p:nvSpPr>
        <p:spPr>
          <a:xfrm>
            <a:off x="2411760" y="3353342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Elipsa 31"/>
          <p:cNvSpPr/>
          <p:nvPr/>
        </p:nvSpPr>
        <p:spPr>
          <a:xfrm>
            <a:off x="2627784" y="2996952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Elipsa 32"/>
          <p:cNvSpPr/>
          <p:nvPr/>
        </p:nvSpPr>
        <p:spPr>
          <a:xfrm>
            <a:off x="3059832" y="3293368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Elipsa 33"/>
          <p:cNvSpPr/>
          <p:nvPr/>
        </p:nvSpPr>
        <p:spPr>
          <a:xfrm>
            <a:off x="683568" y="6237312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Elipsa 36"/>
          <p:cNvSpPr/>
          <p:nvPr/>
        </p:nvSpPr>
        <p:spPr>
          <a:xfrm>
            <a:off x="2132112" y="3221360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Elipsa 37"/>
          <p:cNvSpPr/>
          <p:nvPr/>
        </p:nvSpPr>
        <p:spPr>
          <a:xfrm>
            <a:off x="2690977" y="3281334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Elipsa 38"/>
          <p:cNvSpPr/>
          <p:nvPr/>
        </p:nvSpPr>
        <p:spPr>
          <a:xfrm>
            <a:off x="2070142" y="3517776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Elipsa 39"/>
          <p:cNvSpPr/>
          <p:nvPr/>
        </p:nvSpPr>
        <p:spPr>
          <a:xfrm>
            <a:off x="3059832" y="3717032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Elipsa 40"/>
          <p:cNvSpPr/>
          <p:nvPr/>
        </p:nvSpPr>
        <p:spPr>
          <a:xfrm>
            <a:off x="2987824" y="3067924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Elipsa 41"/>
          <p:cNvSpPr/>
          <p:nvPr/>
        </p:nvSpPr>
        <p:spPr>
          <a:xfrm>
            <a:off x="2834993" y="2708920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Elipsa 42"/>
          <p:cNvSpPr/>
          <p:nvPr/>
        </p:nvSpPr>
        <p:spPr>
          <a:xfrm>
            <a:off x="3275856" y="3060075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Łącznik prostoliniowy 7"/>
          <p:cNvCxnSpPr>
            <a:stCxn id="34" idx="0"/>
            <a:endCxn id="39" idx="3"/>
          </p:cNvCxnSpPr>
          <p:nvPr/>
        </p:nvCxnSpPr>
        <p:spPr>
          <a:xfrm flipV="1">
            <a:off x="755576" y="3640701"/>
            <a:ext cx="1335657" cy="2596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ipsa 45"/>
          <p:cNvSpPr/>
          <p:nvPr/>
        </p:nvSpPr>
        <p:spPr>
          <a:xfrm>
            <a:off x="7596336" y="2560962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Łącznik prostoliniowy 18"/>
          <p:cNvCxnSpPr>
            <a:stCxn id="42" idx="6"/>
            <a:endCxn id="46" idx="2"/>
          </p:cNvCxnSpPr>
          <p:nvPr/>
        </p:nvCxnSpPr>
        <p:spPr>
          <a:xfrm flipV="1">
            <a:off x="2979009" y="2632970"/>
            <a:ext cx="4617327" cy="1479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oliniowy 21"/>
          <p:cNvCxnSpPr>
            <a:stCxn id="39" idx="6"/>
            <a:endCxn id="31" idx="3"/>
          </p:cNvCxnSpPr>
          <p:nvPr/>
        </p:nvCxnSpPr>
        <p:spPr>
          <a:xfrm flipV="1">
            <a:off x="2214158" y="3476267"/>
            <a:ext cx="218693" cy="113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oliniowy 24"/>
          <p:cNvCxnSpPr>
            <a:stCxn id="31" idx="7"/>
            <a:endCxn id="38" idx="2"/>
          </p:cNvCxnSpPr>
          <p:nvPr/>
        </p:nvCxnSpPr>
        <p:spPr>
          <a:xfrm flipV="1">
            <a:off x="2534685" y="3353342"/>
            <a:ext cx="156292" cy="21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oliniowy 29"/>
          <p:cNvCxnSpPr>
            <a:stCxn id="38" idx="7"/>
            <a:endCxn id="41" idx="3"/>
          </p:cNvCxnSpPr>
          <p:nvPr/>
        </p:nvCxnSpPr>
        <p:spPr>
          <a:xfrm flipV="1">
            <a:off x="2813902" y="3190849"/>
            <a:ext cx="195013" cy="111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oliniowy 46"/>
          <p:cNvCxnSpPr>
            <a:stCxn id="41" idx="4"/>
            <a:endCxn id="33" idx="0"/>
          </p:cNvCxnSpPr>
          <p:nvPr/>
        </p:nvCxnSpPr>
        <p:spPr>
          <a:xfrm>
            <a:off x="3059832" y="3211940"/>
            <a:ext cx="72008" cy="81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oliniowy 48"/>
          <p:cNvCxnSpPr>
            <a:stCxn id="33" idx="4"/>
            <a:endCxn id="40" idx="0"/>
          </p:cNvCxnSpPr>
          <p:nvPr/>
        </p:nvCxnSpPr>
        <p:spPr>
          <a:xfrm>
            <a:off x="3131840" y="3437384"/>
            <a:ext cx="0" cy="279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oliniowy 51"/>
          <p:cNvCxnSpPr>
            <a:stCxn id="40" idx="2"/>
            <a:endCxn id="37" idx="5"/>
          </p:cNvCxnSpPr>
          <p:nvPr/>
        </p:nvCxnSpPr>
        <p:spPr>
          <a:xfrm flipH="1" flipV="1">
            <a:off x="2255037" y="3344285"/>
            <a:ext cx="804795" cy="444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oliniowy 53"/>
          <p:cNvCxnSpPr>
            <a:stCxn id="37" idx="1"/>
            <a:endCxn id="2" idx="5"/>
          </p:cNvCxnSpPr>
          <p:nvPr/>
        </p:nvCxnSpPr>
        <p:spPr>
          <a:xfrm flipH="1" flipV="1">
            <a:off x="2102637" y="3191885"/>
            <a:ext cx="50566" cy="50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oliniowy 55"/>
          <p:cNvCxnSpPr>
            <a:stCxn id="2" idx="6"/>
            <a:endCxn id="32" idx="2"/>
          </p:cNvCxnSpPr>
          <p:nvPr/>
        </p:nvCxnSpPr>
        <p:spPr>
          <a:xfrm flipV="1">
            <a:off x="2123728" y="3068960"/>
            <a:ext cx="504056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oliniowy 57"/>
          <p:cNvCxnSpPr>
            <a:stCxn id="32" idx="6"/>
            <a:endCxn id="43" idx="2"/>
          </p:cNvCxnSpPr>
          <p:nvPr/>
        </p:nvCxnSpPr>
        <p:spPr>
          <a:xfrm>
            <a:off x="2771800" y="3068960"/>
            <a:ext cx="504056" cy="63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Łącznik prostoliniowy 59"/>
          <p:cNvCxnSpPr>
            <a:stCxn id="43" idx="1"/>
            <a:endCxn id="42" idx="5"/>
          </p:cNvCxnSpPr>
          <p:nvPr/>
        </p:nvCxnSpPr>
        <p:spPr>
          <a:xfrm flipH="1" flipV="1">
            <a:off x="2957918" y="2831845"/>
            <a:ext cx="339029" cy="2493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upa 76"/>
          <p:cNvGrpSpPr/>
          <p:nvPr/>
        </p:nvGrpSpPr>
        <p:grpSpPr>
          <a:xfrm>
            <a:off x="2051720" y="2420888"/>
            <a:ext cx="1296144" cy="1728192"/>
            <a:chOff x="2051720" y="2420888"/>
            <a:chExt cx="1296144" cy="1728192"/>
          </a:xfrm>
        </p:grpSpPr>
        <p:cxnSp>
          <p:nvCxnSpPr>
            <p:cNvPr id="62" name="Łącznik prostoliniowy 61"/>
            <p:cNvCxnSpPr/>
            <p:nvPr/>
          </p:nvCxnSpPr>
          <p:spPr>
            <a:xfrm>
              <a:off x="2051720" y="2420888"/>
              <a:ext cx="0" cy="172819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Łącznik prostoliniowy 71"/>
            <p:cNvCxnSpPr/>
            <p:nvPr/>
          </p:nvCxnSpPr>
          <p:spPr>
            <a:xfrm>
              <a:off x="3347864" y="2420888"/>
              <a:ext cx="0" cy="172819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upa 77"/>
          <p:cNvGrpSpPr/>
          <p:nvPr/>
        </p:nvGrpSpPr>
        <p:grpSpPr>
          <a:xfrm>
            <a:off x="1635731" y="2771272"/>
            <a:ext cx="2072174" cy="1019131"/>
            <a:chOff x="1635731" y="2771272"/>
            <a:chExt cx="2072174" cy="1019131"/>
          </a:xfrm>
        </p:grpSpPr>
        <p:cxnSp>
          <p:nvCxnSpPr>
            <p:cNvPr id="79" name="Łącznik prostoliniowy 78"/>
            <p:cNvCxnSpPr/>
            <p:nvPr/>
          </p:nvCxnSpPr>
          <p:spPr>
            <a:xfrm flipH="1">
              <a:off x="1691680" y="2771272"/>
              <a:ext cx="2016225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Łącznik prostoliniowy 83"/>
            <p:cNvCxnSpPr/>
            <p:nvPr/>
          </p:nvCxnSpPr>
          <p:spPr>
            <a:xfrm flipH="1">
              <a:off x="1635731" y="3790403"/>
              <a:ext cx="2016225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pole tekstowe 84"/>
          <p:cNvSpPr txBox="1"/>
          <p:nvPr/>
        </p:nvSpPr>
        <p:spPr>
          <a:xfrm>
            <a:off x="2423980" y="4293096"/>
            <a:ext cx="30721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Condition 1:</a:t>
            </a:r>
          </a:p>
          <a:p>
            <a:r>
              <a:rPr lang="en-US" dirty="0" smtClean="0"/>
              <a:t>dispersion of a samples group</a:t>
            </a:r>
          </a:p>
          <a:p>
            <a:r>
              <a:rPr lang="en-US" dirty="0" smtClean="0"/>
              <a:t>does not exceed the maximum</a:t>
            </a:r>
          </a:p>
          <a:p>
            <a:r>
              <a:rPr lang="en-US" dirty="0" smtClean="0"/>
              <a:t>values (separately in X and Y)</a:t>
            </a:r>
          </a:p>
        </p:txBody>
      </p:sp>
      <p:sp>
        <p:nvSpPr>
          <p:cNvPr id="88" name="pole tekstowe 87"/>
          <p:cNvSpPr txBox="1"/>
          <p:nvPr/>
        </p:nvSpPr>
        <p:spPr>
          <a:xfrm>
            <a:off x="3829630" y="3156817"/>
            <a:ext cx="26946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Condition 2: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minimum fixation duration</a:t>
            </a:r>
          </a:p>
          <a:p>
            <a:r>
              <a:rPr lang="en-US" dirty="0" smtClean="0"/>
              <a:t>(or number of samples)</a:t>
            </a:r>
          </a:p>
        </p:txBody>
      </p:sp>
      <p:sp>
        <p:nvSpPr>
          <p:cNvPr id="76" name="pole tekstowe 75"/>
          <p:cNvSpPr txBox="1"/>
          <p:nvPr/>
        </p:nvSpPr>
        <p:spPr>
          <a:xfrm>
            <a:off x="4056850" y="5867980"/>
            <a:ext cx="4115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method of dispersion calculating: </a:t>
            </a:r>
            <a:br>
              <a:rPr lang="en-US" dirty="0" smtClean="0"/>
            </a:br>
            <a:r>
              <a:rPr lang="en-US" dirty="0" smtClean="0"/>
              <a:t>variance or maximum distance of samples</a:t>
            </a:r>
            <a:endParaRPr lang="en-US" dirty="0"/>
          </a:p>
        </p:txBody>
      </p:sp>
      <p:grpSp>
        <p:nvGrpSpPr>
          <p:cNvPr id="81" name="Grupa 80"/>
          <p:cNvGrpSpPr/>
          <p:nvPr/>
        </p:nvGrpSpPr>
        <p:grpSpPr>
          <a:xfrm>
            <a:off x="2081195" y="2708920"/>
            <a:ext cx="906629" cy="952872"/>
            <a:chOff x="2081195" y="2708920"/>
            <a:chExt cx="906629" cy="952872"/>
          </a:xfrm>
        </p:grpSpPr>
        <p:sp>
          <p:nvSpPr>
            <p:cNvPr id="93" name="Elipsa 92"/>
            <p:cNvSpPr/>
            <p:nvPr/>
          </p:nvSpPr>
          <p:spPr>
            <a:xfrm>
              <a:off x="2081195" y="3517776"/>
              <a:ext cx="144016" cy="14401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Elipsa 93"/>
            <p:cNvSpPr/>
            <p:nvPr/>
          </p:nvSpPr>
          <p:spPr>
            <a:xfrm>
              <a:off x="2843808" y="2708920"/>
              <a:ext cx="144016" cy="14401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2" name="Grupa 81"/>
          <p:cNvGrpSpPr/>
          <p:nvPr/>
        </p:nvGrpSpPr>
        <p:grpSpPr>
          <a:xfrm>
            <a:off x="1691680" y="2245612"/>
            <a:ext cx="1374981" cy="1511370"/>
            <a:chOff x="1691680" y="2245612"/>
            <a:chExt cx="1374981" cy="1511370"/>
          </a:xfrm>
        </p:grpSpPr>
        <p:sp>
          <p:nvSpPr>
            <p:cNvPr id="80" name="pole tekstowe 79"/>
            <p:cNvSpPr txBox="1"/>
            <p:nvPr/>
          </p:nvSpPr>
          <p:spPr>
            <a:xfrm>
              <a:off x="1691680" y="338765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/>
                <a:t>t</a:t>
              </a:r>
              <a:r>
                <a:rPr lang="en-US" i="1" baseline="-25000" dirty="0" err="1" smtClean="0"/>
                <a:t>i</a:t>
              </a:r>
              <a:endParaRPr lang="en-US" i="1" baseline="-25000" dirty="0"/>
            </a:p>
          </p:txBody>
        </p:sp>
        <p:sp>
          <p:nvSpPr>
            <p:cNvPr id="96" name="pole tekstowe 95"/>
            <p:cNvSpPr txBox="1"/>
            <p:nvPr/>
          </p:nvSpPr>
          <p:spPr>
            <a:xfrm>
              <a:off x="2758563" y="2245612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/>
                <a:t>t</a:t>
              </a:r>
              <a:r>
                <a:rPr lang="en-US" i="1" baseline="-25000" dirty="0" err="1" smtClean="0"/>
                <a:t>f</a:t>
              </a:r>
              <a:endParaRPr lang="en-US" i="1" baseline="-25000" dirty="0"/>
            </a:p>
          </p:txBody>
        </p:sp>
      </p:grpSp>
      <p:sp>
        <p:nvSpPr>
          <p:cNvPr id="98" name="pole tekstowe 97"/>
          <p:cNvSpPr txBox="1"/>
          <p:nvPr/>
        </p:nvSpPr>
        <p:spPr>
          <a:xfrm>
            <a:off x="374063" y="1412776"/>
            <a:ext cx="2627129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Aim: </a:t>
            </a:r>
            <a:r>
              <a:rPr lang="en-US" b="1" dirty="0" smtClean="0">
                <a:solidFill>
                  <a:srgbClr val="002060"/>
                </a:solidFill>
              </a:rPr>
              <a:t>fixations detection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Rest of the time: saccades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89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5" grpId="1"/>
      <p:bldP spid="88" grpId="0"/>
      <p:bldP spid="76" grpId="0"/>
      <p:bldP spid="76" grpId="1"/>
      <p:bldP spid="9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858070" y="1498987"/>
            <a:ext cx="2828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Velocity algorithm</a:t>
            </a:r>
            <a:endParaRPr lang="en-US" sz="2800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Events detection: blinking</a:t>
            </a:r>
            <a:endParaRPr lang="en-US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301920" y="2132856"/>
            <a:ext cx="4155689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Blink</a:t>
            </a:r>
            <a:r>
              <a:rPr lang="en-US" sz="2000" dirty="0" smtClean="0"/>
              <a:t> = quasi-fixation in zero position</a:t>
            </a:r>
            <a:br>
              <a:rPr lang="en-US" sz="2000" dirty="0" smtClean="0"/>
            </a:br>
            <a:r>
              <a:rPr lang="en-US" sz="2000" dirty="0" smtClean="0"/>
              <a:t>surrounded by two apparent saccades</a:t>
            </a:r>
          </a:p>
          <a:p>
            <a:endParaRPr lang="en-US" sz="1000" dirty="0" smtClean="0"/>
          </a:p>
          <a:p>
            <a:r>
              <a:rPr lang="en-US" sz="2000" dirty="0" smtClean="0"/>
              <a:t>Blink parameters:</a:t>
            </a:r>
          </a:p>
          <a:p>
            <a:r>
              <a:rPr lang="en-US" sz="2000" dirty="0" smtClean="0"/>
              <a:t>- the minimum peak speed </a:t>
            </a:r>
            <a:br>
              <a:rPr lang="en-US" sz="2000" dirty="0" smtClean="0"/>
            </a:br>
            <a:r>
              <a:rPr lang="en-US" sz="2000" dirty="0" smtClean="0"/>
              <a:t>  of both saccades</a:t>
            </a:r>
          </a:p>
          <a:p>
            <a:r>
              <a:rPr lang="en-US" sz="2000" dirty="0" smtClean="0"/>
              <a:t>- minimum duration of quasi-fixation</a:t>
            </a:r>
          </a:p>
          <a:p>
            <a:r>
              <a:rPr lang="en-US" sz="2000" dirty="0" smtClean="0"/>
              <a:t>- tolerance for a zero fixation position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85441"/>
            <a:ext cx="3618968" cy="211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Łącznik prostoliniowy 3"/>
          <p:cNvCxnSpPr/>
          <p:nvPr/>
        </p:nvCxnSpPr>
        <p:spPr>
          <a:xfrm>
            <a:off x="5364088" y="1700808"/>
            <a:ext cx="0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364088" y="1700808"/>
            <a:ext cx="27363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a 11"/>
          <p:cNvSpPr/>
          <p:nvPr/>
        </p:nvSpPr>
        <p:spPr>
          <a:xfrm>
            <a:off x="6228184" y="3429000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Elipsa 12"/>
          <p:cNvSpPr/>
          <p:nvPr/>
        </p:nvSpPr>
        <p:spPr>
          <a:xfrm>
            <a:off x="5724128" y="2767099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Elipsa 14"/>
          <p:cNvSpPr/>
          <p:nvPr/>
        </p:nvSpPr>
        <p:spPr>
          <a:xfrm>
            <a:off x="6012160" y="3717032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Elipsa 15"/>
          <p:cNvSpPr/>
          <p:nvPr/>
        </p:nvSpPr>
        <p:spPr>
          <a:xfrm>
            <a:off x="5292080" y="1616581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Elipsa 16"/>
          <p:cNvSpPr/>
          <p:nvPr/>
        </p:nvSpPr>
        <p:spPr>
          <a:xfrm>
            <a:off x="5220072" y="1832862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Elipsa 17"/>
          <p:cNvSpPr/>
          <p:nvPr/>
        </p:nvSpPr>
        <p:spPr>
          <a:xfrm>
            <a:off x="5508104" y="1759811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Elipsa 18"/>
          <p:cNvSpPr/>
          <p:nvPr/>
        </p:nvSpPr>
        <p:spPr>
          <a:xfrm>
            <a:off x="5493908" y="1479348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Elipsa 19"/>
          <p:cNvSpPr/>
          <p:nvPr/>
        </p:nvSpPr>
        <p:spPr>
          <a:xfrm>
            <a:off x="5076056" y="1524934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Elipsa 20"/>
          <p:cNvSpPr/>
          <p:nvPr/>
        </p:nvSpPr>
        <p:spPr>
          <a:xfrm>
            <a:off x="7092280" y="2492896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rostokąt 9"/>
          <p:cNvSpPr/>
          <p:nvPr/>
        </p:nvSpPr>
        <p:spPr>
          <a:xfrm>
            <a:off x="5004048" y="1340768"/>
            <a:ext cx="792088" cy="79208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Łącznik prostoliniowy 21"/>
          <p:cNvCxnSpPr>
            <a:stCxn id="12" idx="3"/>
            <a:endCxn id="15" idx="7"/>
          </p:cNvCxnSpPr>
          <p:nvPr/>
        </p:nvCxnSpPr>
        <p:spPr>
          <a:xfrm flipH="1">
            <a:off x="6135085" y="3551925"/>
            <a:ext cx="114190" cy="186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ipsa 26"/>
          <p:cNvSpPr/>
          <p:nvPr/>
        </p:nvSpPr>
        <p:spPr>
          <a:xfrm>
            <a:off x="6584734" y="2132856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Łącznik prostoliniowy 27"/>
          <p:cNvCxnSpPr>
            <a:stCxn id="12" idx="1"/>
            <a:endCxn id="13" idx="5"/>
          </p:cNvCxnSpPr>
          <p:nvPr/>
        </p:nvCxnSpPr>
        <p:spPr>
          <a:xfrm flipH="1" flipV="1">
            <a:off x="5847053" y="2890024"/>
            <a:ext cx="402222" cy="5600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oliniowy 29"/>
          <p:cNvCxnSpPr>
            <a:stCxn id="13" idx="1"/>
            <a:endCxn id="17" idx="5"/>
          </p:cNvCxnSpPr>
          <p:nvPr/>
        </p:nvCxnSpPr>
        <p:spPr>
          <a:xfrm flipH="1" flipV="1">
            <a:off x="5342997" y="1955787"/>
            <a:ext cx="402222" cy="832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Łącznik prostoliniowy 2047"/>
          <p:cNvCxnSpPr>
            <a:stCxn id="17" idx="1"/>
            <a:endCxn id="20" idx="5"/>
          </p:cNvCxnSpPr>
          <p:nvPr/>
        </p:nvCxnSpPr>
        <p:spPr>
          <a:xfrm flipH="1" flipV="1">
            <a:off x="5198981" y="1647859"/>
            <a:ext cx="42182" cy="2060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Łącznik prostoliniowy 2051"/>
          <p:cNvCxnSpPr>
            <a:stCxn id="20" idx="7"/>
            <a:endCxn id="19" idx="2"/>
          </p:cNvCxnSpPr>
          <p:nvPr/>
        </p:nvCxnSpPr>
        <p:spPr>
          <a:xfrm>
            <a:off x="5198981" y="1546025"/>
            <a:ext cx="294927" cy="5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Łącznik prostoliniowy 2053"/>
          <p:cNvCxnSpPr>
            <a:stCxn id="19" idx="4"/>
            <a:endCxn id="16" idx="7"/>
          </p:cNvCxnSpPr>
          <p:nvPr/>
        </p:nvCxnSpPr>
        <p:spPr>
          <a:xfrm flipH="1">
            <a:off x="5415005" y="1623364"/>
            <a:ext cx="150911" cy="143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6" name="Łącznik prostoliniowy 2055"/>
          <p:cNvCxnSpPr>
            <a:stCxn id="16" idx="5"/>
            <a:endCxn id="18" idx="1"/>
          </p:cNvCxnSpPr>
          <p:nvPr/>
        </p:nvCxnSpPr>
        <p:spPr>
          <a:xfrm>
            <a:off x="5415005" y="1739506"/>
            <a:ext cx="114190" cy="41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8" name="Łącznik prostoliniowy 2057"/>
          <p:cNvCxnSpPr>
            <a:stCxn id="18" idx="5"/>
            <a:endCxn id="27" idx="1"/>
          </p:cNvCxnSpPr>
          <p:nvPr/>
        </p:nvCxnSpPr>
        <p:spPr>
          <a:xfrm>
            <a:off x="5631029" y="1882736"/>
            <a:ext cx="974796" cy="271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0" name="Łącznik prostoliniowy 2059"/>
          <p:cNvCxnSpPr>
            <a:stCxn id="27" idx="6"/>
          </p:cNvCxnSpPr>
          <p:nvPr/>
        </p:nvCxnSpPr>
        <p:spPr>
          <a:xfrm>
            <a:off x="6728750" y="2204864"/>
            <a:ext cx="36353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2" name="Łącznik prostoliniowy 2061"/>
          <p:cNvCxnSpPr>
            <a:stCxn id="21" idx="6"/>
          </p:cNvCxnSpPr>
          <p:nvPr/>
        </p:nvCxnSpPr>
        <p:spPr>
          <a:xfrm>
            <a:off x="7236296" y="2564904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4" name="Łącznik prostoliniowy 2063"/>
          <p:cNvCxnSpPr/>
          <p:nvPr/>
        </p:nvCxnSpPr>
        <p:spPr>
          <a:xfrm>
            <a:off x="5529195" y="5661248"/>
            <a:ext cx="25711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6" name="Łącznik prostoliniowy 2065"/>
          <p:cNvCxnSpPr/>
          <p:nvPr/>
        </p:nvCxnSpPr>
        <p:spPr>
          <a:xfrm>
            <a:off x="6556454" y="4149080"/>
            <a:ext cx="0" cy="1008112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oliniowy 50"/>
          <p:cNvCxnSpPr/>
          <p:nvPr/>
        </p:nvCxnSpPr>
        <p:spPr>
          <a:xfrm>
            <a:off x="7020272" y="4159298"/>
            <a:ext cx="0" cy="1008112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8" name="Łącznik prosty ze strzałką 2067"/>
          <p:cNvCxnSpPr/>
          <p:nvPr/>
        </p:nvCxnSpPr>
        <p:spPr>
          <a:xfrm>
            <a:off x="6584734" y="4293096"/>
            <a:ext cx="381674" cy="0"/>
          </a:xfrm>
          <a:prstGeom prst="straightConnector1">
            <a:avLst/>
          </a:prstGeom>
          <a:ln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70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Events detection</a:t>
            </a:r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6416596" cy="434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2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39753"/>
            <a:ext cx="7535565" cy="443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Events detection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42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439753"/>
            <a:ext cx="7535565" cy="443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Events detection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14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395536" y="1374442"/>
            <a:ext cx="8033609" cy="486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Smooth pursuit</a:t>
            </a:r>
            <a:r>
              <a:rPr lang="en-US" sz="2000" dirty="0" smtClean="0"/>
              <a:t> – „fixation on a moving object”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changing the gaze position in order to follow the object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usually impossible without the object (series of </a:t>
            </a:r>
            <a:r>
              <a:rPr lang="en-US" sz="2000" dirty="0" err="1" smtClean="0"/>
              <a:t>saccased</a:t>
            </a:r>
            <a:r>
              <a:rPr lang="en-US" sz="20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speed lower than in case of saccades</a:t>
            </a:r>
            <a:endParaRPr lang="en-US" sz="2000" b="1" dirty="0" smtClean="0"/>
          </a:p>
          <a:p>
            <a:endParaRPr lang="en-US" sz="1000" dirty="0" smtClean="0"/>
          </a:p>
          <a:p>
            <a:r>
              <a:rPr lang="en-US" sz="2000" dirty="0" smtClean="0"/>
              <a:t>If object is moving too fast (&gt; 30°/s) smooth pursuit changes </a:t>
            </a:r>
            <a:br>
              <a:rPr lang="en-US" sz="2000" dirty="0" smtClean="0"/>
            </a:br>
            <a:r>
              <a:rPr lang="en-US" sz="2000" dirty="0" smtClean="0"/>
              <a:t>into a sequence of catch-up saccades</a:t>
            </a:r>
          </a:p>
          <a:p>
            <a:endParaRPr lang="en-US" sz="1000" dirty="0" smtClean="0"/>
          </a:p>
          <a:p>
            <a:r>
              <a:rPr lang="en-US" sz="2000" dirty="0" smtClean="0"/>
              <a:t>Smooth pursuit is physiologically different from the </a:t>
            </a:r>
            <a:r>
              <a:rPr lang="en-US" sz="2000" b="1" dirty="0" smtClean="0"/>
              <a:t>vestibular-</a:t>
            </a:r>
            <a:r>
              <a:rPr lang="pl-PL" sz="2000" b="1" dirty="0" err="1" smtClean="0"/>
              <a:t>ocular</a:t>
            </a:r>
            <a:r>
              <a:rPr lang="en-US" sz="2000" b="1" dirty="0" smtClean="0"/>
              <a:t> reflex</a:t>
            </a:r>
            <a:r>
              <a:rPr lang="en-US" sz="2000" dirty="0" smtClean="0"/>
              <a:t> </a:t>
            </a:r>
          </a:p>
          <a:p>
            <a:r>
              <a:rPr lang="pl-PL" sz="2000" dirty="0"/>
              <a:t>(</a:t>
            </a:r>
            <a:r>
              <a:rPr lang="en-US" sz="2000" dirty="0" smtClean="0"/>
              <a:t>the eye movement compensating the head movement during fixation</a:t>
            </a:r>
            <a:r>
              <a:rPr lang="pl-PL" sz="2000" dirty="0" smtClean="0"/>
              <a:t>)</a:t>
            </a:r>
            <a:r>
              <a:rPr lang="en-US" sz="2000" dirty="0" smtClean="0"/>
              <a:t>.</a:t>
            </a:r>
          </a:p>
          <a:p>
            <a:endParaRPr lang="en-US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Some people can start smooth running just imagining the moving object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Smooth is easier for objects moving horizontally than vertically </a:t>
            </a:r>
            <a:br>
              <a:rPr lang="en-US" sz="2000" dirty="0" smtClean="0"/>
            </a:br>
            <a:r>
              <a:rPr lang="en-US" sz="2000" dirty="0" smtClean="0"/>
              <a:t>(different brain areas are responsible)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Requires feedback with object </a:t>
            </a:r>
            <a:br>
              <a:rPr lang="en-US" sz="2000" dirty="0" smtClean="0"/>
            </a:br>
            <a:r>
              <a:rPr lang="en-US" sz="2000" dirty="0" smtClean="0"/>
              <a:t>(but continues while the object is for a moment covered). </a:t>
            </a:r>
            <a:br>
              <a:rPr lang="en-US" sz="2000" dirty="0" smtClean="0"/>
            </a:br>
            <a:r>
              <a:rPr lang="en-US" sz="2000" dirty="0" smtClean="0"/>
              <a:t>The first 100 </a:t>
            </a:r>
            <a:r>
              <a:rPr lang="en-US" sz="2000" dirty="0" err="1" smtClean="0"/>
              <a:t>ms</a:t>
            </a:r>
            <a:r>
              <a:rPr lang="en-US" sz="2000" dirty="0" smtClean="0"/>
              <a:t> - ballistic.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Events detection: smooth pursuit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42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Areas of interests</a:t>
            </a:r>
            <a:endParaRPr lang="en-US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20417"/>
            <a:ext cx="6059720" cy="5376934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2483768" y="2420888"/>
            <a:ext cx="648072" cy="64807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2483768" y="4725144"/>
            <a:ext cx="648072" cy="64807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5364088" y="3584848"/>
            <a:ext cx="648072" cy="64807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3707904" y="4734341"/>
            <a:ext cx="1440160" cy="64807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2476941" y="24208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C000"/>
                </a:solidFill>
              </a:rPr>
              <a:t>1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483768" y="47343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C000"/>
                </a:solidFill>
              </a:rPr>
              <a:t>2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707904" y="47246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C000"/>
                </a:solidFill>
              </a:rPr>
              <a:t>3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5364088" y="35940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C000"/>
                </a:solidFill>
              </a:rPr>
              <a:t>4</a:t>
            </a:r>
            <a:endParaRPr lang="pl-PL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07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564662" y="3304148"/>
            <a:ext cx="713753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b="1" dirty="0" smtClean="0"/>
              <a:t>Total time spent in the AOI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smtClean="0"/>
              <a:t>Total time spent in the AOI per area field (normalized)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Total time spent in the AOI per total time for whole stimulus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Number of gazes in the AOI and number of returns to the AOI</a:t>
            </a:r>
          </a:p>
          <a:p>
            <a:pPr marL="457200" indent="-457200">
              <a:buAutoNum type="arabicPeriod"/>
            </a:pPr>
            <a:endParaRPr lang="en-US" sz="1000" dirty="0" smtClean="0"/>
          </a:p>
          <a:p>
            <a:pPr marL="457200" indent="-457200">
              <a:buAutoNum type="arabicPeriod"/>
            </a:pPr>
            <a:r>
              <a:rPr lang="en-US" sz="2000" dirty="0" smtClean="0"/>
              <a:t>Number of fixations in the AOI, </a:t>
            </a:r>
            <a:br>
              <a:rPr lang="en-US" sz="2000" dirty="0" smtClean="0"/>
            </a:br>
            <a:r>
              <a:rPr lang="en-US" sz="2000" b="1" dirty="0" smtClean="0"/>
              <a:t>percent of fixations in the AOI</a:t>
            </a:r>
            <a:r>
              <a:rPr lang="en-US" sz="2000" dirty="0" smtClean="0">
                <a:solidFill>
                  <a:srgbClr val="002060"/>
                </a:solidFill>
              </a:rPr>
              <a:t> → interest in the detail/objects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r>
              <a:rPr lang="en-US" sz="2000" dirty="0" smtClean="0"/>
              <a:t>Total duration of fixations in the AOI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Minimal, maximal and average duration of fixations in the AOI</a:t>
            </a:r>
          </a:p>
          <a:p>
            <a:pPr marL="457200" indent="-457200">
              <a:buAutoNum type="arabicPeriod"/>
            </a:pPr>
            <a:r>
              <a:rPr lang="en-US" sz="2000" b="1" dirty="0" smtClean="0"/>
              <a:t>Time to first fixation</a:t>
            </a:r>
            <a:r>
              <a:rPr lang="en-US" sz="2000" dirty="0" smtClean="0"/>
              <a:t> (TTFF)</a:t>
            </a:r>
            <a:r>
              <a:rPr lang="en-US" sz="2000" dirty="0" smtClean="0">
                <a:solidFill>
                  <a:srgbClr val="002060"/>
                </a:solidFill>
              </a:rPr>
              <a:t> → visibility of the detail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Fixation dispersion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49132" y="1412776"/>
            <a:ext cx="3242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Area of interest (AOI)</a:t>
            </a:r>
            <a:endParaRPr lang="en-US" sz="28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564662" y="2780928"/>
            <a:ext cx="1707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Measures:</a:t>
            </a:r>
            <a:endParaRPr lang="en-US" sz="28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549132" y="1930011"/>
            <a:ext cx="8518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An area of any shape (usually a rectangle or an ellipse) surrounding possible</a:t>
            </a:r>
          </a:p>
          <a:p>
            <a:r>
              <a:rPr lang="en-US" sz="2000" dirty="0" smtClean="0"/>
              <a:t>object of interest (e.g. advertising, dashboard element in the car, product, etc.)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Areas of interests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83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564662" y="3304148"/>
            <a:ext cx="784323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 startAt="10"/>
            </a:pPr>
            <a:r>
              <a:rPr lang="en-US" sz="2000" dirty="0" smtClean="0"/>
              <a:t>Number of saccades to the AOI, number of saccades from the </a:t>
            </a:r>
            <a:r>
              <a:rPr lang="en-US" sz="2000" dirty="0" err="1" smtClean="0"/>
              <a:t>the</a:t>
            </a:r>
            <a:r>
              <a:rPr lang="en-US" sz="2000" dirty="0" smtClean="0"/>
              <a:t> AOI</a:t>
            </a:r>
          </a:p>
          <a:p>
            <a:pPr marL="457200" indent="-457200">
              <a:buAutoNum type="arabicPeriod" startAt="10"/>
            </a:pPr>
            <a:r>
              <a:rPr lang="en-US" sz="2000" dirty="0" smtClean="0"/>
              <a:t>Speed of these saccades</a:t>
            </a:r>
          </a:p>
          <a:p>
            <a:pPr marL="457200" indent="-457200">
              <a:buAutoNum type="arabicPeriod" startAt="10"/>
            </a:pPr>
            <a:endParaRPr lang="en-US" sz="1000" dirty="0" smtClean="0"/>
          </a:p>
          <a:p>
            <a:pPr marL="457200" indent="-457200">
              <a:buAutoNum type="arabicPeriod" startAt="10"/>
            </a:pPr>
            <a:r>
              <a:rPr lang="en-US" sz="2000" b="1" dirty="0" smtClean="0"/>
              <a:t>Transition matrix</a:t>
            </a:r>
            <a:r>
              <a:rPr lang="en-US" sz="2000" dirty="0" smtClean="0"/>
              <a:t> among the AOIs</a:t>
            </a:r>
            <a:endParaRPr lang="en-US" sz="2000" b="1" dirty="0" smtClean="0"/>
          </a:p>
          <a:p>
            <a:pPr marL="457200" indent="-457200">
              <a:buAutoNum type="arabicPeriod" startAt="10"/>
            </a:pPr>
            <a:endParaRPr lang="en-US" sz="1000" dirty="0" smtClean="0"/>
          </a:p>
          <a:p>
            <a:pPr marL="457200" indent="-457200">
              <a:buAutoNum type="arabicPeriod" startAt="10"/>
            </a:pPr>
            <a:r>
              <a:rPr lang="en-US" sz="2000" dirty="0" smtClean="0"/>
              <a:t>Number of blinks in the AOI, frequency of blinks in the AOI</a:t>
            </a:r>
          </a:p>
          <a:p>
            <a:pPr marL="457200" indent="-457200">
              <a:buAutoNum type="arabicPeriod" startAt="10"/>
            </a:pPr>
            <a:r>
              <a:rPr lang="en-US" sz="2000" dirty="0" smtClean="0"/>
              <a:t>Minimal, maximal and average duration of the blinks in the AOI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64662" y="2780928"/>
            <a:ext cx="1707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Measures:</a:t>
            </a:r>
            <a:endParaRPr lang="en-US" sz="2800" dirty="0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Areas of interests</a:t>
            </a:r>
            <a:endParaRPr lang="en-US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49132" y="1412776"/>
            <a:ext cx="3242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Area of interest (AOI)</a:t>
            </a:r>
            <a:endParaRPr lang="en-US" sz="28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549132" y="1930011"/>
            <a:ext cx="8518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An area of any shape (usually a rectangle or an ellipse) surrounding possible</a:t>
            </a:r>
          </a:p>
          <a:p>
            <a:r>
              <a:rPr lang="en-US" sz="2000" dirty="0" smtClean="0"/>
              <a:t>object of interest (e.g. advertising, dashboard element in the car, product, etc.)</a:t>
            </a:r>
          </a:p>
        </p:txBody>
      </p:sp>
    </p:spTree>
    <p:extLst>
      <p:ext uri="{BB962C8B-B14F-4D97-AF65-F5344CB8AC3E}">
        <p14:creationId xmlns:p14="http://schemas.microsoft.com/office/powerpoint/2010/main" val="420211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74" y="1045242"/>
            <a:ext cx="7128160" cy="5242167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Gaze paths</a:t>
            </a:r>
            <a:endParaRPr lang="en-US" dirty="0"/>
          </a:p>
        </p:txBody>
      </p:sp>
      <p:sp>
        <p:nvSpPr>
          <p:cNvPr id="3" name="pole tekstowe 2"/>
          <p:cNvSpPr txBox="1"/>
          <p:nvPr/>
        </p:nvSpPr>
        <p:spPr>
          <a:xfrm>
            <a:off x="7377438" y="6290239"/>
            <a:ext cx="702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Wikipedia</a:t>
            </a:r>
            <a:endParaRPr lang="pl-PL" sz="10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755576" y="6314233"/>
            <a:ext cx="38331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Ilya </a:t>
            </a:r>
            <a:r>
              <a:rPr lang="en-US" sz="1000" dirty="0" err="1" smtClean="0"/>
              <a:t>Repin</a:t>
            </a:r>
            <a:r>
              <a:rPr lang="en-US" sz="1000" dirty="0" smtClean="0"/>
              <a:t> </a:t>
            </a:r>
            <a:r>
              <a:rPr lang="en-US" sz="1000" i="1" dirty="0" smtClean="0"/>
              <a:t>Unexpected visitor</a:t>
            </a:r>
            <a:r>
              <a:rPr lang="en-US" sz="1000" dirty="0" smtClean="0"/>
              <a:t> (1884-1888), oil on canvas, 160 x 167 cm</a:t>
            </a:r>
          </a:p>
        </p:txBody>
      </p:sp>
    </p:spTree>
    <p:extLst>
      <p:ext uri="{BB962C8B-B14F-4D97-AF65-F5344CB8AC3E}">
        <p14:creationId xmlns:p14="http://schemas.microsoft.com/office/powerpoint/2010/main" val="272842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perception</a:t>
            </a:r>
            <a:endParaRPr lang="en-US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90884" y="6300033"/>
            <a:ext cx="56816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Source: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Holmqvist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i in.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Eye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Tracking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. A Comprehensive Guide to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Methods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and </a:t>
            </a:r>
            <a:r>
              <a:rPr lang="pl-PL" altLang="pl-PL" sz="12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Measures</a:t>
            </a:r>
            <a:endParaRPr lang="pl-PL" altLang="pl-PL" sz="1200" i="1" dirty="0" smtClean="0">
              <a:solidFill>
                <a:srgbClr val="000000"/>
              </a:solidFill>
              <a:effectLst/>
              <a:cs typeface="+mn-cs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62" y="1165663"/>
            <a:ext cx="7552075" cy="4526673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1547664" y="5589240"/>
            <a:ext cx="7462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solidFill>
                  <a:srgbClr val="0070C0"/>
                </a:solidFill>
              </a:rPr>
              <a:t>H</a:t>
            </a:r>
            <a:r>
              <a:rPr lang="en-US" sz="2400" dirty="0" smtClean="0">
                <a:solidFill>
                  <a:srgbClr val="0070C0"/>
                </a:solidFill>
              </a:rPr>
              <a:t>ow </a:t>
            </a:r>
            <a:r>
              <a:rPr lang="en-US" sz="2400" dirty="0">
                <a:solidFill>
                  <a:srgbClr val="0070C0"/>
                </a:solidFill>
              </a:rPr>
              <a:t>many degrees of freedom does the human eye have?</a:t>
            </a:r>
            <a:endParaRPr lang="pl-PL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6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74" y="1045242"/>
            <a:ext cx="7128160" cy="5242167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Gaze paths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7377438" y="6290239"/>
            <a:ext cx="702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Wikipedia</a:t>
            </a:r>
            <a:endParaRPr lang="pl-PL" sz="10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755576" y="6314233"/>
            <a:ext cx="3833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Ilya </a:t>
            </a:r>
            <a:r>
              <a:rPr lang="en-US" sz="1000" dirty="0" err="1"/>
              <a:t>Repin</a:t>
            </a:r>
            <a:r>
              <a:rPr lang="en-US" sz="1000" dirty="0"/>
              <a:t> </a:t>
            </a:r>
            <a:r>
              <a:rPr lang="en-US" sz="1000" i="1" dirty="0"/>
              <a:t>Unexpected visitor</a:t>
            </a:r>
            <a:r>
              <a:rPr lang="en-US" sz="1000" dirty="0"/>
              <a:t> (1884-1888), oil on canvas, 160 x 167 </a:t>
            </a:r>
            <a:r>
              <a:rPr lang="en-US" sz="1000" dirty="0" smtClean="0"/>
              <a:t>cm</a:t>
            </a:r>
            <a:endParaRPr lang="pl-PL" sz="1000" dirty="0" smtClean="0"/>
          </a:p>
          <a:p>
            <a:r>
              <a:rPr lang="pl-PL" sz="1000" dirty="0" err="1" smtClean="0"/>
              <a:t>Yarbus</a:t>
            </a:r>
            <a:r>
              <a:rPr lang="pl-PL" sz="1000" dirty="0" smtClean="0"/>
              <a:t> </a:t>
            </a:r>
            <a:r>
              <a:rPr lang="pl-PL" sz="1000" dirty="0" err="1" smtClean="0"/>
              <a:t>experiment</a:t>
            </a:r>
            <a:r>
              <a:rPr lang="pl-PL" sz="1000" dirty="0" smtClean="0"/>
              <a:t> </a:t>
            </a:r>
            <a:r>
              <a:rPr lang="pl-PL" sz="1000" dirty="0"/>
              <a:t>(1967</a:t>
            </a:r>
            <a:r>
              <a:rPr lang="pl-PL" sz="1000" dirty="0" smtClean="0"/>
              <a:t>)</a:t>
            </a:r>
            <a:endParaRPr lang="pl-PL" sz="1000" dirty="0"/>
          </a:p>
        </p:txBody>
      </p:sp>
      <p:sp>
        <p:nvSpPr>
          <p:cNvPr id="2" name="Strzałka w dół 1"/>
          <p:cNvSpPr/>
          <p:nvPr/>
        </p:nvSpPr>
        <p:spPr>
          <a:xfrm rot="16952770">
            <a:off x="1260677" y="4691465"/>
            <a:ext cx="720080" cy="432048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 w prawo 4"/>
          <p:cNvSpPr/>
          <p:nvPr/>
        </p:nvSpPr>
        <p:spPr>
          <a:xfrm rot="6724849">
            <a:off x="2831459" y="3963976"/>
            <a:ext cx="292631" cy="79208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974129" y="5805264"/>
            <a:ext cx="241027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err="1" smtClean="0"/>
              <a:t>Lighting</a:t>
            </a:r>
            <a:r>
              <a:rPr lang="pl-PL" dirty="0" smtClean="0"/>
              <a:t> / </a:t>
            </a:r>
            <a:r>
              <a:rPr lang="pl-PL" dirty="0" err="1" smtClean="0"/>
              <a:t>color</a:t>
            </a:r>
            <a:r>
              <a:rPr lang="pl-PL" dirty="0" smtClean="0"/>
              <a:t> </a:t>
            </a:r>
            <a:r>
              <a:rPr lang="pl-PL" dirty="0" err="1" smtClean="0"/>
              <a:t>contrast</a:t>
            </a:r>
            <a:endParaRPr lang="pl-PL" dirty="0"/>
          </a:p>
        </p:txBody>
      </p:sp>
      <p:sp>
        <p:nvSpPr>
          <p:cNvPr id="10" name="Elipsa 9"/>
          <p:cNvSpPr/>
          <p:nvPr/>
        </p:nvSpPr>
        <p:spPr>
          <a:xfrm>
            <a:off x="2051720" y="4509120"/>
            <a:ext cx="926054" cy="87274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529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74" y="1045242"/>
            <a:ext cx="7128160" cy="5242167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7377438" y="6290239"/>
            <a:ext cx="702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Wikipedia</a:t>
            </a:r>
            <a:endParaRPr lang="pl-PL" sz="10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974129" y="5805264"/>
            <a:ext cx="1713739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err="1" smtClean="0"/>
              <a:t>Gazes</a:t>
            </a:r>
            <a:r>
              <a:rPr lang="pl-PL" dirty="0" smtClean="0"/>
              <a:t> </a:t>
            </a:r>
            <a:r>
              <a:rPr lang="pl-PL" dirty="0" err="1" smtClean="0"/>
              <a:t>directions</a:t>
            </a:r>
            <a:endParaRPr lang="pl-PL" dirty="0"/>
          </a:p>
        </p:txBody>
      </p:sp>
      <p:cxnSp>
        <p:nvCxnSpPr>
          <p:cNvPr id="10" name="Łącznik prosty ze strzałką 9"/>
          <p:cNvCxnSpPr/>
          <p:nvPr/>
        </p:nvCxnSpPr>
        <p:spPr>
          <a:xfrm flipH="1" flipV="1">
            <a:off x="2951820" y="1952836"/>
            <a:ext cx="252028" cy="72008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 flipH="1" flipV="1">
            <a:off x="2951820" y="2060848"/>
            <a:ext cx="1637928" cy="576064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flipH="1" flipV="1">
            <a:off x="3563888" y="1988840"/>
            <a:ext cx="1025860" cy="72008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 flipH="1" flipV="1">
            <a:off x="6300192" y="2996952"/>
            <a:ext cx="504056" cy="144016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 flipH="1" flipV="1">
            <a:off x="6444208" y="2636912"/>
            <a:ext cx="1185258" cy="144016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a 18"/>
          <p:cNvSpPr/>
          <p:nvPr/>
        </p:nvSpPr>
        <p:spPr>
          <a:xfrm>
            <a:off x="1943708" y="1349979"/>
            <a:ext cx="900100" cy="93610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Gaze paths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755576" y="6314233"/>
            <a:ext cx="3833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Ilya </a:t>
            </a:r>
            <a:r>
              <a:rPr lang="en-US" sz="1000" dirty="0" err="1"/>
              <a:t>Repin</a:t>
            </a:r>
            <a:r>
              <a:rPr lang="en-US" sz="1000" dirty="0"/>
              <a:t> </a:t>
            </a:r>
            <a:r>
              <a:rPr lang="en-US" sz="1000" i="1" dirty="0"/>
              <a:t>Unexpected visitor</a:t>
            </a:r>
            <a:r>
              <a:rPr lang="en-US" sz="1000" dirty="0"/>
              <a:t> (1884-1888), oil on canvas, 160 x 167 </a:t>
            </a:r>
            <a:r>
              <a:rPr lang="en-US" sz="1000" dirty="0" smtClean="0"/>
              <a:t>cm</a:t>
            </a:r>
            <a:endParaRPr lang="pl-PL" sz="1000" dirty="0" smtClean="0"/>
          </a:p>
          <a:p>
            <a:r>
              <a:rPr lang="pl-PL" sz="1000" dirty="0" err="1" smtClean="0"/>
              <a:t>Yarbus</a:t>
            </a:r>
            <a:r>
              <a:rPr lang="pl-PL" sz="1000" dirty="0" smtClean="0"/>
              <a:t> </a:t>
            </a:r>
            <a:r>
              <a:rPr lang="pl-PL" sz="1000" dirty="0" err="1" smtClean="0"/>
              <a:t>experiment</a:t>
            </a:r>
            <a:r>
              <a:rPr lang="pl-PL" sz="1000" dirty="0" smtClean="0"/>
              <a:t> </a:t>
            </a:r>
            <a:r>
              <a:rPr lang="pl-PL" sz="1000" dirty="0"/>
              <a:t>(1967</a:t>
            </a:r>
            <a:r>
              <a:rPr lang="pl-PL" sz="1000" dirty="0" smtClean="0"/>
              <a:t>)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258687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74" y="1045242"/>
            <a:ext cx="7128160" cy="5242167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7377438" y="6290239"/>
            <a:ext cx="702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Wikipedia</a:t>
            </a:r>
            <a:endParaRPr lang="pl-PL" sz="10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974129" y="5805264"/>
            <a:ext cx="3717171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err="1" smtClean="0"/>
              <a:t>Gaze</a:t>
            </a:r>
            <a:r>
              <a:rPr lang="pl-PL" dirty="0" smtClean="0"/>
              <a:t> </a:t>
            </a:r>
            <a:r>
              <a:rPr lang="pl-PL" dirty="0" err="1" smtClean="0"/>
              <a:t>directions</a:t>
            </a:r>
            <a:r>
              <a:rPr lang="pl-PL" dirty="0" smtClean="0"/>
              <a:t> / relations / </a:t>
            </a:r>
            <a:r>
              <a:rPr lang="pl-PL" dirty="0" err="1" smtClean="0"/>
              <a:t>emotions</a:t>
            </a:r>
            <a:endParaRPr lang="pl-PL" dirty="0"/>
          </a:p>
        </p:txBody>
      </p:sp>
      <p:cxnSp>
        <p:nvCxnSpPr>
          <p:cNvPr id="12" name="Łącznik prosty ze strzałką 11"/>
          <p:cNvCxnSpPr/>
          <p:nvPr/>
        </p:nvCxnSpPr>
        <p:spPr>
          <a:xfrm>
            <a:off x="2948794" y="1839571"/>
            <a:ext cx="1482460" cy="206813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a 18"/>
          <p:cNvSpPr/>
          <p:nvPr/>
        </p:nvSpPr>
        <p:spPr>
          <a:xfrm>
            <a:off x="1943708" y="1349979"/>
            <a:ext cx="900100" cy="93610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Elipsa 14"/>
          <p:cNvSpPr/>
          <p:nvPr/>
        </p:nvSpPr>
        <p:spPr>
          <a:xfrm>
            <a:off x="4567301" y="1628800"/>
            <a:ext cx="900100" cy="936104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8" name="Łącznik prosty ze strzałką 17"/>
          <p:cNvCxnSpPr/>
          <p:nvPr/>
        </p:nvCxnSpPr>
        <p:spPr>
          <a:xfrm flipV="1">
            <a:off x="3275856" y="2198785"/>
            <a:ext cx="1080120" cy="87298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Gaze paths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755576" y="6314233"/>
            <a:ext cx="3833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Ilya </a:t>
            </a:r>
            <a:r>
              <a:rPr lang="en-US" sz="1000" dirty="0" err="1"/>
              <a:t>Repin</a:t>
            </a:r>
            <a:r>
              <a:rPr lang="en-US" sz="1000" dirty="0"/>
              <a:t> </a:t>
            </a:r>
            <a:r>
              <a:rPr lang="en-US" sz="1000" i="1" dirty="0"/>
              <a:t>Unexpected visitor</a:t>
            </a:r>
            <a:r>
              <a:rPr lang="en-US" sz="1000" dirty="0"/>
              <a:t> (1884-1888), oil on canvas, 160 x 167 </a:t>
            </a:r>
            <a:r>
              <a:rPr lang="en-US" sz="1000" dirty="0" smtClean="0"/>
              <a:t>cm</a:t>
            </a:r>
            <a:endParaRPr lang="pl-PL" sz="1000" dirty="0" smtClean="0"/>
          </a:p>
          <a:p>
            <a:r>
              <a:rPr lang="pl-PL" sz="1000" dirty="0" err="1" smtClean="0"/>
              <a:t>Yarbus</a:t>
            </a:r>
            <a:r>
              <a:rPr lang="pl-PL" sz="1000" dirty="0" smtClean="0"/>
              <a:t> </a:t>
            </a:r>
            <a:r>
              <a:rPr lang="pl-PL" sz="1000" dirty="0" err="1" smtClean="0"/>
              <a:t>experiment</a:t>
            </a:r>
            <a:r>
              <a:rPr lang="pl-PL" sz="1000" dirty="0" smtClean="0"/>
              <a:t> </a:t>
            </a:r>
            <a:r>
              <a:rPr lang="pl-PL" sz="1000" dirty="0"/>
              <a:t>(1967</a:t>
            </a:r>
            <a:r>
              <a:rPr lang="pl-PL" sz="1000" dirty="0" smtClean="0"/>
              <a:t>)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178862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74" y="1045242"/>
            <a:ext cx="7128160" cy="5242167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7377438" y="6290239"/>
            <a:ext cx="702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Wikipedia</a:t>
            </a:r>
            <a:endParaRPr lang="pl-PL" sz="10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974129" y="5805264"/>
            <a:ext cx="2731261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Strong emotions, evolution</a:t>
            </a:r>
            <a:endParaRPr lang="en-US" dirty="0"/>
          </a:p>
        </p:txBody>
      </p:sp>
      <p:sp>
        <p:nvSpPr>
          <p:cNvPr id="15" name="Elipsa 14"/>
          <p:cNvSpPr/>
          <p:nvPr/>
        </p:nvSpPr>
        <p:spPr>
          <a:xfrm>
            <a:off x="6732240" y="2730221"/>
            <a:ext cx="900100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2847087" y="2132856"/>
            <a:ext cx="900100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Elipsa 12"/>
          <p:cNvSpPr/>
          <p:nvPr/>
        </p:nvSpPr>
        <p:spPr>
          <a:xfrm>
            <a:off x="2871725" y="1697304"/>
            <a:ext cx="900100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Gaze paths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755576" y="6314233"/>
            <a:ext cx="3833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Ilya </a:t>
            </a:r>
            <a:r>
              <a:rPr lang="en-US" sz="1000" dirty="0" err="1"/>
              <a:t>Repin</a:t>
            </a:r>
            <a:r>
              <a:rPr lang="en-US" sz="1000" dirty="0"/>
              <a:t> </a:t>
            </a:r>
            <a:r>
              <a:rPr lang="en-US" sz="1000" i="1" dirty="0"/>
              <a:t>Unexpected visitor</a:t>
            </a:r>
            <a:r>
              <a:rPr lang="en-US" sz="1000" dirty="0"/>
              <a:t> (1884-1888), oil on canvas, 160 x 167 </a:t>
            </a:r>
            <a:r>
              <a:rPr lang="en-US" sz="1000" dirty="0" smtClean="0"/>
              <a:t>cm</a:t>
            </a:r>
            <a:endParaRPr lang="pl-PL" sz="1000" dirty="0" smtClean="0"/>
          </a:p>
          <a:p>
            <a:r>
              <a:rPr lang="pl-PL" sz="1000" dirty="0" err="1" smtClean="0"/>
              <a:t>Yarbus</a:t>
            </a:r>
            <a:r>
              <a:rPr lang="pl-PL" sz="1000" dirty="0" smtClean="0"/>
              <a:t> </a:t>
            </a:r>
            <a:r>
              <a:rPr lang="pl-PL" sz="1000" dirty="0" err="1" smtClean="0"/>
              <a:t>experiment</a:t>
            </a:r>
            <a:r>
              <a:rPr lang="pl-PL" sz="1000" dirty="0" smtClean="0"/>
              <a:t> </a:t>
            </a:r>
            <a:r>
              <a:rPr lang="pl-PL" sz="1000" dirty="0"/>
              <a:t>(1967</a:t>
            </a:r>
            <a:r>
              <a:rPr lang="pl-PL" sz="1000" dirty="0" smtClean="0"/>
              <a:t>)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91642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74" y="1045242"/>
            <a:ext cx="7128160" cy="5242167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7377438" y="6290239"/>
            <a:ext cx="702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Wikipedia</a:t>
            </a:r>
            <a:endParaRPr lang="pl-PL" sz="1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922" y="1124744"/>
            <a:ext cx="5803694" cy="4896544"/>
          </a:xfrm>
          <a:prstGeom prst="rect">
            <a:avLst/>
          </a:prstGeom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Gaze paths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755576" y="6314233"/>
            <a:ext cx="3833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Ilya </a:t>
            </a:r>
            <a:r>
              <a:rPr lang="en-US" sz="1000" dirty="0" err="1"/>
              <a:t>Repin</a:t>
            </a:r>
            <a:r>
              <a:rPr lang="en-US" sz="1000" dirty="0"/>
              <a:t> </a:t>
            </a:r>
            <a:r>
              <a:rPr lang="en-US" sz="1000" i="1" dirty="0"/>
              <a:t>Unexpected visitor</a:t>
            </a:r>
            <a:r>
              <a:rPr lang="en-US" sz="1000" dirty="0"/>
              <a:t> (1884-1888), oil on canvas, 160 x 167 </a:t>
            </a:r>
            <a:r>
              <a:rPr lang="en-US" sz="1000" dirty="0" smtClean="0"/>
              <a:t>cm</a:t>
            </a:r>
            <a:endParaRPr lang="pl-PL" sz="1000" dirty="0" smtClean="0"/>
          </a:p>
          <a:p>
            <a:r>
              <a:rPr lang="pl-PL" sz="1000" dirty="0" err="1" smtClean="0"/>
              <a:t>Yarbus</a:t>
            </a:r>
            <a:r>
              <a:rPr lang="pl-PL" sz="1000" dirty="0" smtClean="0"/>
              <a:t> </a:t>
            </a:r>
            <a:r>
              <a:rPr lang="pl-PL" sz="1000" dirty="0" err="1" smtClean="0"/>
              <a:t>experiment</a:t>
            </a:r>
            <a:r>
              <a:rPr lang="pl-PL" sz="1000" dirty="0" smtClean="0"/>
              <a:t> </a:t>
            </a:r>
            <a:r>
              <a:rPr lang="pl-PL" sz="1000" dirty="0"/>
              <a:t>(1967</a:t>
            </a:r>
            <a:r>
              <a:rPr lang="pl-PL" sz="1000" dirty="0" smtClean="0"/>
              <a:t>)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153981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24744"/>
            <a:ext cx="6022404" cy="5142895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7011648" y="6290239"/>
            <a:ext cx="702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Wikipedia</a:t>
            </a:r>
            <a:endParaRPr lang="pl-PL" sz="1000" dirty="0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Gaze paths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1691680" y="6314233"/>
            <a:ext cx="15376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err="1" smtClean="0"/>
              <a:t>Yarbus</a:t>
            </a:r>
            <a:r>
              <a:rPr lang="pl-PL" sz="1000" dirty="0" smtClean="0"/>
              <a:t> </a:t>
            </a:r>
            <a:r>
              <a:rPr lang="pl-PL" sz="1000" dirty="0" err="1" smtClean="0"/>
              <a:t>experiment</a:t>
            </a:r>
            <a:r>
              <a:rPr lang="pl-PL" sz="1000" dirty="0" smtClean="0"/>
              <a:t> </a:t>
            </a:r>
            <a:r>
              <a:rPr lang="pl-PL" sz="1000" dirty="0"/>
              <a:t>(1967</a:t>
            </a:r>
            <a:r>
              <a:rPr lang="pl-PL" sz="1000" dirty="0" smtClean="0"/>
              <a:t>)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236523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pole tekstowe 1"/>
              <p:cNvSpPr txBox="1"/>
              <p:nvPr/>
            </p:nvSpPr>
            <p:spPr>
              <a:xfrm>
                <a:off x="328086" y="1268760"/>
                <a:ext cx="8708410" cy="23700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Entropy</a:t>
                </a:r>
                <a:r>
                  <a:rPr lang="en-US" sz="2000" dirty="0" smtClean="0"/>
                  <a:t> (physics, thermodynamic) – measure of system disorder (randomness)</a:t>
                </a:r>
                <a:br>
                  <a:rPr lang="en-US" sz="2000" dirty="0" smtClean="0"/>
                </a:br>
                <a:r>
                  <a:rPr lang="en-US" sz="2000" dirty="0" smtClean="0"/>
                  <a:t>and of energy dissipation, extensive function of the system state: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70C0"/>
                        </a:solidFill>
                        <a:latin typeface="Cambria Math"/>
                      </a:rPr>
                      <m:t>ln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Ω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𝐸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=−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ln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⁡(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000" dirty="0" smtClean="0"/>
                  <a:t> [J/K],</a:t>
                </a:r>
              </a:p>
              <a:p>
                <a:r>
                  <a:rPr lang="en-US" sz="2000" dirty="0" smtClean="0"/>
                  <a:t>where </a:t>
                </a:r>
                <a:br>
                  <a:rPr lang="en-US" sz="2000" dirty="0" smtClean="0"/>
                </a:br>
                <a:r>
                  <a:rPr lang="en-US" sz="20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</a:t>
                </a:r>
                <a:r>
                  <a:rPr lang="en-US" sz="2000" dirty="0" smtClean="0"/>
                  <a:t> – Boltzmann constant,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>
                        <a:latin typeface="Cambria Math"/>
                      </a:rPr>
                      <m:t>Ω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</a:rPr>
                      <m:t>𝐸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– number of possible microstates for energy</a:t>
                </a:r>
                <a:r>
                  <a:rPr lang="en-US" sz="20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E</a:t>
                </a:r>
                <a:r>
                  <a:rPr lang="en-US" sz="2000" dirty="0" smtClean="0"/>
                  <a:t>, </a:t>
                </a:r>
                <a:br>
                  <a:rPr lang="en-US" sz="200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- probability of </a:t>
                </a:r>
                <a:r>
                  <a:rPr lang="en-US" sz="2000" i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sz="2000" dirty="0" err="1" smtClean="0"/>
                  <a:t>-th</a:t>
                </a:r>
                <a:r>
                  <a:rPr lang="en-US" sz="2000" dirty="0" smtClean="0"/>
                  <a:t> microstate</a:t>
                </a:r>
              </a:p>
              <a:p>
                <a:endParaRPr lang="en-US" sz="800" dirty="0" smtClean="0"/>
              </a:p>
              <a:p>
                <a:r>
                  <a:rPr lang="en-US" sz="2000" dirty="0" smtClean="0"/>
                  <a:t>Entropy has maximal value if all microstates are equally probable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(no information)</a:t>
                </a:r>
              </a:p>
            </p:txBody>
          </p:sp>
        </mc:Choice>
        <mc:Fallback xmlns="">
          <p:sp>
            <p:nvSpPr>
              <p:cNvPr id="2" name="pole tekstow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86" y="1268760"/>
                <a:ext cx="8708410" cy="2370072"/>
              </a:xfrm>
              <a:prstGeom prst="rect">
                <a:avLst/>
              </a:prstGeom>
              <a:blipFill rotWithShape="1">
                <a:blip r:embed="rId3"/>
                <a:stretch>
                  <a:fillRect l="-770" t="-1285" b="-359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Entropy of information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5536" y="6453336"/>
            <a:ext cx="86409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r"/>
            <a:r>
              <a:rPr lang="en-US" altLang="pl-PL" sz="1200" dirty="0" smtClean="0">
                <a:solidFill>
                  <a:srgbClr val="000000"/>
                </a:solidFill>
                <a:effectLst/>
                <a:cs typeface="+mn-cs"/>
              </a:rPr>
              <a:t>C.E. Shannon </a:t>
            </a:r>
            <a:r>
              <a:rPr lang="en-US" altLang="pl-PL" sz="1200" i="1" dirty="0" smtClean="0">
                <a:solidFill>
                  <a:srgbClr val="000000"/>
                </a:solidFill>
                <a:effectLst/>
                <a:cs typeface="+mn-cs"/>
              </a:rPr>
              <a:t>A Mathematical Theory of Communication</a:t>
            </a:r>
            <a:r>
              <a:rPr lang="en-US" altLang="pl-PL" sz="1200" dirty="0" smtClean="0">
                <a:solidFill>
                  <a:srgbClr val="000000"/>
                </a:solidFill>
                <a:effectLst/>
                <a:cs typeface="+mn-cs"/>
              </a:rPr>
              <a:t> The Bell System Technical Journal 27 (1948) 379-423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7"/>
              <p:cNvSpPr txBox="1"/>
              <p:nvPr/>
            </p:nvSpPr>
            <p:spPr>
              <a:xfrm>
                <a:off x="323528" y="3861048"/>
                <a:ext cx="8864991" cy="18676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Key concept of information theory (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Claude </a:t>
                </a:r>
                <a:r>
                  <a:rPr lang="en-US" sz="2000" dirty="0" err="1" smtClean="0">
                    <a:solidFill>
                      <a:srgbClr val="0070C0"/>
                    </a:solidFill>
                  </a:rPr>
                  <a:t>Shanonn</a:t>
                </a:r>
                <a:r>
                  <a:rPr lang="en-US" sz="2000" dirty="0" smtClean="0"/>
                  <a:t>, 1948)</a:t>
                </a:r>
              </a:p>
              <a:p>
                <a:r>
                  <a:rPr lang="en-US" sz="2000" b="1" dirty="0" smtClean="0"/>
                  <a:t>Entropy</a:t>
                </a:r>
                <a:r>
                  <a:rPr lang="en-US" sz="2000" dirty="0" smtClean="0"/>
                  <a:t> (information theory) – average amount of information for a single message</a:t>
                </a:r>
              </a:p>
              <a:p>
                <a:r>
                  <a:rPr lang="en-US" sz="2000" dirty="0" smtClean="0"/>
                  <a:t>(weights are probabilities of message sending):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𝐻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func>
                          <m:func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nary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func>
                          <m:func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func>
                      </m:e>
                    </m:nary>
                  </m:oMath>
                </a14:m>
                <a:r>
                  <a:rPr lang="en-US" sz="2000" dirty="0" smtClean="0"/>
                  <a:t> [bit]</a:t>
                </a:r>
              </a:p>
              <a:p>
                <a:r>
                  <a:rPr lang="en-US" sz="2000" dirty="0" smtClean="0"/>
                  <a:t>Non-negative</a:t>
                </a:r>
                <a:r>
                  <a:rPr lang="en-US" sz="2000" dirty="0"/>
                  <a:t>. The higher the value, the less we know about the </a:t>
                </a:r>
                <a:r>
                  <a:rPr lang="en-US" sz="2000" dirty="0" smtClean="0"/>
                  <a:t>microstate.</a:t>
                </a:r>
              </a:p>
            </p:txBody>
          </p:sp>
        </mc:Choice>
        <mc:Fallback xmlns="">
          <p:sp>
            <p:nvSpPr>
              <p:cNvPr id="8" name="pole tekstow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861048"/>
                <a:ext cx="8864991" cy="1867691"/>
              </a:xfrm>
              <a:prstGeom prst="rect">
                <a:avLst/>
              </a:prstGeom>
              <a:blipFill rotWithShape="1">
                <a:blip r:embed="rId4"/>
                <a:stretch>
                  <a:fillRect l="-688" t="-1629" b="-456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370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 tekstowe 2"/>
              <p:cNvSpPr txBox="1"/>
              <p:nvPr/>
            </p:nvSpPr>
            <p:spPr>
              <a:xfrm>
                <a:off x="3768672" y="5665362"/>
                <a:ext cx="14070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70C0"/>
                        </a:solidFill>
                        <a:latin typeface="Cambria Math"/>
                      </a:rPr>
                      <m:t>𝐻</m:t>
                    </m:r>
                    <m:r>
                      <a:rPr lang="en-US" sz="2000" i="1" smtClean="0">
                        <a:solidFill>
                          <a:srgbClr val="0070C0"/>
                        </a:solidFill>
                        <a:latin typeface="Cambria Math"/>
                      </a:rPr>
                      <m:t> = 2</m:t>
                    </m:r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</a:rPr>
                  <a:t> bits</a:t>
                </a:r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pole tekstow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672" y="5665362"/>
                <a:ext cx="1407052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7576" r="-3463" b="-2575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Transition matrix entropy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e tekstowe 9"/>
              <p:cNvSpPr txBox="1"/>
              <p:nvPr/>
            </p:nvSpPr>
            <p:spPr>
              <a:xfrm>
                <a:off x="539552" y="1274300"/>
                <a:ext cx="8088817" cy="3170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Let's assume three areas </a:t>
                </a:r>
                <a:r>
                  <a:rPr lang="en-US" sz="2000" dirty="0"/>
                  <a:t>of interest marked with letters A, B and C.</a:t>
                </a:r>
              </a:p>
              <a:p>
                <a:r>
                  <a:rPr lang="en-US" sz="2000" dirty="0"/>
                  <a:t>An example of a </a:t>
                </a:r>
                <a:r>
                  <a:rPr lang="en-US" sz="2000" dirty="0" smtClean="0"/>
                  <a:t>normalized transition matrix between </a:t>
                </a:r>
                <a:r>
                  <a:rPr lang="en-US" sz="2000" dirty="0"/>
                  <a:t>regions of interest </a:t>
                </a:r>
                <a:r>
                  <a:rPr lang="en-US" sz="20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</a:t>
                </a:r>
                <a:r>
                  <a:rPr lang="en-US" sz="2000" dirty="0"/>
                  <a:t>:</a:t>
                </a:r>
                <a:endParaRPr lang="en-US" sz="2000" b="1" i="1" dirty="0" smtClean="0"/>
              </a:p>
              <a:p>
                <a:endParaRPr lang="en-US" sz="2000" b="1" i="1" dirty="0" smtClean="0"/>
              </a:p>
              <a:p>
                <a:endParaRPr lang="en-US" sz="800" dirty="0"/>
              </a:p>
              <a:p>
                <a:endParaRPr lang="en-US" sz="800" dirty="0" smtClean="0"/>
              </a:p>
              <a:p>
                <a:endParaRPr lang="en-US" sz="800" dirty="0" smtClean="0"/>
              </a:p>
              <a:p>
                <a:endParaRPr lang="en-US" sz="800" dirty="0"/>
              </a:p>
              <a:p>
                <a:endParaRPr lang="en-US" sz="800" dirty="0" smtClean="0"/>
              </a:p>
              <a:p>
                <a:endParaRPr lang="en-US" sz="800" dirty="0"/>
              </a:p>
              <a:p>
                <a:endParaRPr lang="en-US" sz="800" dirty="0" smtClean="0"/>
              </a:p>
              <a:p>
                <a:endParaRPr lang="en-US" sz="800" dirty="0"/>
              </a:p>
              <a:p>
                <a:endParaRPr lang="en-US" sz="800" dirty="0" smtClean="0"/>
              </a:p>
              <a:p>
                <a:endParaRPr lang="en-US" sz="800" dirty="0"/>
              </a:p>
              <a:p>
                <a:r>
                  <a:rPr lang="en-US" sz="2000" dirty="0" smtClean="0"/>
                  <a:t>Transition matrix entropy: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𝐻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𝑹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  <m:func>
                          <m:func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</m:d>
                          </m:e>
                        </m:func>
                      </m:e>
                    </m:nary>
                  </m:oMath>
                </a14:m>
                <a:r>
                  <a:rPr lang="en-US" sz="2000" dirty="0"/>
                  <a:t> [bit</a:t>
                </a:r>
                <a:r>
                  <a:rPr lang="en-US" sz="2000" dirty="0" smtClean="0"/>
                  <a:t>], </a:t>
                </a:r>
              </a:p>
              <a:p>
                <a:r>
                  <a:rPr lang="en-US" sz="2000" dirty="0" smtClean="0"/>
                  <a:t>where </a:t>
                </a:r>
                <a:r>
                  <a:rPr lang="en-US" sz="2000" i="1" dirty="0" err="1" smtClean="0"/>
                  <a:t>r</a:t>
                </a:r>
                <a:r>
                  <a:rPr lang="en-US" sz="2000" i="1" baseline="-25000" dirty="0" err="1" smtClean="0"/>
                  <a:t>i</a:t>
                </a:r>
                <a:r>
                  <a:rPr lang="en-US" sz="2000" dirty="0" smtClean="0"/>
                  <a:t> – probability of gaze transition between two AOI</a:t>
                </a:r>
                <a:r>
                  <a:rPr lang="en-US" sz="2000" dirty="0"/>
                  <a:t>s</a:t>
                </a:r>
                <a:endParaRPr lang="en-US" sz="2000" dirty="0" smtClean="0"/>
              </a:p>
            </p:txBody>
          </p:sp>
        </mc:Choice>
        <mc:Fallback xmlns="">
          <p:sp>
            <p:nvSpPr>
              <p:cNvPr id="10" name="pole tekstow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274300"/>
                <a:ext cx="8088817" cy="3170291"/>
              </a:xfrm>
              <a:prstGeom prst="rect">
                <a:avLst/>
              </a:prstGeom>
              <a:blipFill rotWithShape="1">
                <a:blip r:embed="rId4"/>
                <a:stretch>
                  <a:fillRect l="-830" t="-962" b="-1269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5536" y="6392361"/>
            <a:ext cx="86409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r"/>
            <a:r>
              <a:rPr lang="en-US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Holmqvist</a:t>
            </a:r>
            <a:r>
              <a:rPr lang="en-US" altLang="pl-PL" sz="1200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en-US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i</a:t>
            </a:r>
            <a:r>
              <a:rPr lang="en-US" altLang="pl-PL" sz="1200" dirty="0" smtClean="0">
                <a:solidFill>
                  <a:srgbClr val="000000"/>
                </a:solidFill>
                <a:effectLst/>
                <a:cs typeface="+mn-cs"/>
              </a:rPr>
              <a:t> in. </a:t>
            </a:r>
            <a:r>
              <a:rPr lang="en-US" altLang="pl-PL" sz="1200" i="1" dirty="0" smtClean="0">
                <a:solidFill>
                  <a:srgbClr val="000000"/>
                </a:solidFill>
                <a:effectLst/>
                <a:cs typeface="+mn-cs"/>
              </a:rPr>
              <a:t>Eye Tracking: A Comprehensive Guide to Methods and Measures</a:t>
            </a:r>
            <a:r>
              <a:rPr lang="en-US" altLang="pl-PL" sz="1200" dirty="0" smtClean="0">
                <a:solidFill>
                  <a:srgbClr val="000000"/>
                </a:solidFill>
                <a:effectLst/>
                <a:cs typeface="+mn-cs"/>
              </a:rPr>
              <a:t> Oxford University Press 2011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988840"/>
            <a:ext cx="2664296" cy="133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7112"/>
            <a:ext cx="3157112" cy="165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7"/>
          <p:cNvSpPr txBox="1"/>
          <p:nvPr/>
        </p:nvSpPr>
        <p:spPr>
          <a:xfrm>
            <a:off x="3573468" y="5457938"/>
            <a:ext cx="5247004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/>
              <a:t>Similar calculations can be made for time spend in AOIs, or even for a heat maps </a:t>
            </a:r>
            <a:br>
              <a:rPr lang="en-US" sz="2000" dirty="0" smtClean="0"/>
            </a:br>
            <a:r>
              <a:rPr lang="en-US" sz="2000" dirty="0" smtClean="0"/>
              <a:t>(answer to another question) </a:t>
            </a:r>
          </a:p>
        </p:txBody>
      </p:sp>
      <p:sp>
        <p:nvSpPr>
          <p:cNvPr id="14" name="pole tekstowe 7"/>
          <p:cNvSpPr txBox="1"/>
          <p:nvPr/>
        </p:nvSpPr>
        <p:spPr>
          <a:xfrm>
            <a:off x="3573468" y="2296477"/>
            <a:ext cx="5247004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/>
              <a:t>Value equal to zero (complete knowledge) </a:t>
            </a:r>
            <a:br>
              <a:rPr lang="en-US" sz="2000" dirty="0" smtClean="0"/>
            </a:br>
            <a:r>
              <a:rPr lang="en-US" sz="2000" dirty="0" smtClean="0"/>
              <a:t>- only in case of one AOI</a:t>
            </a:r>
            <a:endParaRPr lang="en-US" sz="2000" dirty="0"/>
          </a:p>
        </p:txBody>
      </p:sp>
      <p:sp>
        <p:nvSpPr>
          <p:cNvPr id="15" name="pole tekstowe 7"/>
          <p:cNvSpPr txBox="1"/>
          <p:nvPr/>
        </p:nvSpPr>
        <p:spPr>
          <a:xfrm>
            <a:off x="3558257" y="3152571"/>
            <a:ext cx="5247004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/>
              <a:t>Maximal value (no knowledge)</a:t>
            </a:r>
          </a:p>
          <a:p>
            <a:pPr algn="ctr"/>
            <a:r>
              <a:rPr lang="en-US" sz="2000" dirty="0" smtClean="0"/>
              <a:t>i.e. all probabilities are equal to 1/6.</a:t>
            </a:r>
          </a:p>
          <a:p>
            <a:pPr algn="ctr"/>
            <a:r>
              <a:rPr lang="en-US" sz="20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en-US" sz="2000" dirty="0" smtClean="0"/>
              <a:t>(</a:t>
            </a:r>
            <a:r>
              <a:rPr lang="en-US" sz="2000" b="1" i="1" dirty="0" smtClean="0"/>
              <a:t>R</a:t>
            </a:r>
            <a:r>
              <a:rPr lang="en-US" sz="2000" dirty="0" smtClean="0"/>
              <a:t>) = </a:t>
            </a:r>
            <a:r>
              <a:rPr lang="en-US" sz="2000" dirty="0" smtClean="0">
                <a:solidFill>
                  <a:srgbClr val="0070C0"/>
                </a:solidFill>
              </a:rPr>
              <a:t>2.59 bits</a:t>
            </a:r>
            <a:endParaRPr lang="en-US" sz="2000" dirty="0"/>
          </a:p>
        </p:txBody>
      </p:sp>
      <p:sp>
        <p:nvSpPr>
          <p:cNvPr id="16" name="pole tekstowe 7"/>
          <p:cNvSpPr txBox="1"/>
          <p:nvPr/>
        </p:nvSpPr>
        <p:spPr>
          <a:xfrm>
            <a:off x="3558257" y="4284810"/>
            <a:ext cx="5247004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/>
              <a:t>Normalized entropy (dimensionless) = </a:t>
            </a:r>
            <a:br>
              <a:rPr lang="en-US" sz="2000" dirty="0" smtClean="0"/>
            </a:br>
            <a:r>
              <a:rPr lang="en-US" sz="2000" dirty="0" smtClean="0"/>
              <a:t>entropy divided by maximal value</a:t>
            </a:r>
          </a:p>
          <a:p>
            <a:pPr algn="ctr"/>
            <a:r>
              <a:rPr lang="en-US" sz="2000" i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en-US" sz="2000" dirty="0" smtClean="0">
                <a:solidFill>
                  <a:srgbClr val="0070C0"/>
                </a:solidFill>
              </a:rPr>
              <a:t> = 2/2.59 = 77.2%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53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18275" y="1340768"/>
            <a:ext cx="86462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Interpretation: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high values – exploration</a:t>
            </a:r>
            <a:r>
              <a:rPr lang="en-US" sz="2000" dirty="0" smtClean="0"/>
              <a:t> (transitions are equally probable), </a:t>
            </a:r>
            <a:br>
              <a:rPr lang="en-US" sz="2000" dirty="0" smtClean="0"/>
            </a:br>
            <a:r>
              <a:rPr lang="en-US" sz="2000" dirty="0" smtClean="0">
                <a:solidFill>
                  <a:srgbClr val="0070C0"/>
                </a:solidFill>
              </a:rPr>
              <a:t>low values – more accurate examination of selected stimulus details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(transitions occur only between selected areas, hence large differences in </a:t>
            </a:r>
            <a:r>
              <a:rPr lang="en-US" sz="2000" i="1" dirty="0" smtClean="0"/>
              <a:t>p</a:t>
            </a:r>
            <a:r>
              <a:rPr lang="en-US" sz="2000" dirty="0" smtClean="0"/>
              <a:t>(</a:t>
            </a:r>
            <a:r>
              <a:rPr lang="en-US" sz="2000" i="1" dirty="0" err="1" smtClean="0"/>
              <a:t>r</a:t>
            </a:r>
            <a:r>
              <a:rPr lang="en-US" sz="2000" i="1" baseline="-25000" dirty="0" err="1" smtClean="0"/>
              <a:t>i</a:t>
            </a:r>
            <a:r>
              <a:rPr lang="en-US" sz="2000" dirty="0" smtClean="0"/>
              <a:t>))</a:t>
            </a:r>
            <a:endParaRPr lang="en-US" sz="2000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5536" y="6392361"/>
            <a:ext cx="86409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r"/>
            <a:r>
              <a:rPr lang="en-US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Holmqvist</a:t>
            </a:r>
            <a:r>
              <a:rPr lang="en-US" altLang="pl-PL" sz="1200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en-US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i</a:t>
            </a:r>
            <a:r>
              <a:rPr lang="en-US" altLang="pl-PL" sz="1200" dirty="0" smtClean="0">
                <a:solidFill>
                  <a:srgbClr val="000000"/>
                </a:solidFill>
                <a:effectLst/>
                <a:cs typeface="+mn-cs"/>
              </a:rPr>
              <a:t> in. </a:t>
            </a:r>
            <a:r>
              <a:rPr lang="en-US" altLang="pl-PL" sz="1200" i="1" dirty="0" smtClean="0">
                <a:solidFill>
                  <a:srgbClr val="000000"/>
                </a:solidFill>
                <a:effectLst/>
                <a:cs typeface="+mn-cs"/>
              </a:rPr>
              <a:t>Eye Tracking: A Comprehensive Guide to Methods and Measures</a:t>
            </a:r>
            <a:r>
              <a:rPr lang="en-US" altLang="pl-PL" sz="1200" dirty="0" smtClean="0">
                <a:solidFill>
                  <a:srgbClr val="000000"/>
                </a:solidFill>
                <a:effectLst/>
                <a:cs typeface="+mn-cs"/>
              </a:rPr>
              <a:t> Oxford University Press 2011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323528" y="3100898"/>
            <a:ext cx="5745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value of entropy is sensitive to the choice of AOIs</a:t>
            </a:r>
            <a:endParaRPr lang="en-US" sz="20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323528" y="3789040"/>
            <a:ext cx="78795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Experiment: during free exploration of the stimulus: </a:t>
            </a:r>
            <a:br>
              <a:rPr lang="en-US" sz="2000" dirty="0" smtClean="0"/>
            </a:br>
            <a:r>
              <a:rPr lang="en-US" sz="2000" dirty="0" smtClean="0"/>
              <a:t>gradual decrease of the entropy value calculated for time intervals</a:t>
            </a:r>
          </a:p>
          <a:p>
            <a:r>
              <a:rPr lang="en-US" sz="2000" dirty="0" smtClean="0"/>
              <a:t>(transition from exploration to examination of selected fragments/details)</a:t>
            </a: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Transition matrix entropy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01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18275" y="1340768"/>
            <a:ext cx="6796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well-known example of the use of </a:t>
            </a:r>
            <a:r>
              <a:rPr lang="en-US" sz="2800" dirty="0" smtClean="0"/>
              <a:t>entropy </a:t>
            </a:r>
            <a:r>
              <a:rPr lang="pl-PL" sz="2800" dirty="0" smtClean="0"/>
              <a:t>: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5536" y="6392361"/>
            <a:ext cx="86409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r"/>
            <a:r>
              <a:rPr lang="pl-PL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Shic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i in. </a:t>
            </a:r>
            <a:r>
              <a:rPr lang="en-US" altLang="pl-PL" sz="1200" i="1" dirty="0">
                <a:solidFill>
                  <a:srgbClr val="000000"/>
                </a:solidFill>
                <a:effectLst/>
                <a:cs typeface="+mn-cs"/>
              </a:rPr>
              <a:t>Eye </a:t>
            </a:r>
            <a:r>
              <a:rPr lang="en-US" altLang="pl-PL" sz="1200" i="1" dirty="0" smtClean="0">
                <a:solidFill>
                  <a:srgbClr val="000000"/>
                </a:solidFill>
                <a:effectLst/>
                <a:cs typeface="+mn-cs"/>
              </a:rPr>
              <a:t>Tracking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: </a:t>
            </a:r>
            <a:r>
              <a:rPr lang="en-US" altLang="pl-PL" sz="1200" i="1" dirty="0">
                <a:solidFill>
                  <a:srgbClr val="000000"/>
                </a:solidFill>
                <a:effectLst/>
                <a:cs typeface="+mn-cs"/>
              </a:rPr>
              <a:t>Autism, Eye-Tracking, Entropy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en-US" altLang="pl-PL" sz="1200" dirty="0" smtClean="0">
                <a:solidFill>
                  <a:srgbClr val="000000"/>
                </a:solidFill>
                <a:effectLst/>
                <a:cs typeface="+mn-cs"/>
              </a:rPr>
              <a:t>7th </a:t>
            </a:r>
            <a:r>
              <a:rPr lang="en-US" altLang="pl-PL" sz="1200" dirty="0">
                <a:solidFill>
                  <a:srgbClr val="000000"/>
                </a:solidFill>
                <a:effectLst/>
                <a:cs typeface="+mn-cs"/>
              </a:rPr>
              <a:t>IEEE International Conference on Development and </a:t>
            </a:r>
            <a:r>
              <a:rPr lang="en-US" altLang="pl-PL" sz="1200" dirty="0" smtClean="0">
                <a:solidFill>
                  <a:srgbClr val="000000"/>
                </a:solidFill>
                <a:effectLst/>
                <a:cs typeface="+mn-cs"/>
              </a:rPr>
              <a:t>Learning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 (2008)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294479" y="1844824"/>
            <a:ext cx="85396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 smtClean="0"/>
              <a:t>Shic</a:t>
            </a:r>
            <a:r>
              <a:rPr lang="pl-PL" sz="2000" dirty="0" smtClean="0"/>
              <a:t>, </a:t>
            </a:r>
            <a:r>
              <a:rPr lang="pl-PL" sz="2000" dirty="0" err="1" smtClean="0"/>
              <a:t>Chawarska</a:t>
            </a:r>
            <a:r>
              <a:rPr lang="pl-PL" sz="2000" dirty="0" smtClean="0"/>
              <a:t>, </a:t>
            </a:r>
            <a:r>
              <a:rPr lang="pl-PL" sz="2000" dirty="0" err="1" smtClean="0"/>
              <a:t>Scassellati</a:t>
            </a:r>
            <a:r>
              <a:rPr lang="pl-PL" sz="2000" dirty="0" smtClean="0"/>
              <a:t> (2008): </a:t>
            </a:r>
            <a:r>
              <a:rPr lang="en-US" sz="2000" dirty="0"/>
              <a:t>different entropy values </a:t>
            </a:r>
            <a:r>
              <a:rPr lang="pl-PL" sz="2000" dirty="0" smtClean="0"/>
              <a:t>for</a:t>
            </a:r>
            <a:r>
              <a:rPr lang="en-US" sz="2000" dirty="0" smtClean="0"/>
              <a:t> </a:t>
            </a:r>
            <a:r>
              <a:rPr lang="en-US" sz="2000" dirty="0"/>
              <a:t>healthy </a:t>
            </a:r>
            <a:r>
              <a:rPr lang="en-US" sz="2000" dirty="0" smtClean="0"/>
              <a:t>children </a:t>
            </a:r>
            <a:endParaRPr lang="pl-PL" sz="2000" dirty="0" smtClean="0"/>
          </a:p>
          <a:p>
            <a:r>
              <a:rPr lang="en-US" sz="2000" dirty="0" smtClean="0"/>
              <a:t>and </a:t>
            </a:r>
            <a:r>
              <a:rPr lang="pl-PL" sz="2000" dirty="0" err="1" smtClean="0"/>
              <a:t>children</a:t>
            </a:r>
            <a:r>
              <a:rPr lang="pl-PL" sz="2000" dirty="0" smtClean="0"/>
              <a:t> with </a:t>
            </a:r>
            <a:r>
              <a:rPr lang="en-US" sz="2000" dirty="0" smtClean="0"/>
              <a:t>ASD </a:t>
            </a:r>
            <a:r>
              <a:rPr lang="en-US" sz="2000" dirty="0"/>
              <a:t>looking at the face image </a:t>
            </a:r>
            <a:endParaRPr lang="pl-PL" sz="20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541" y="2708920"/>
            <a:ext cx="6539458" cy="339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66" y="2636912"/>
            <a:ext cx="6517233" cy="361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87860" y="5085184"/>
            <a:ext cx="112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2 i 4 y. </a:t>
            </a:r>
            <a:r>
              <a:rPr lang="pl-PL" dirty="0" err="1" smtClean="0"/>
              <a:t>old</a:t>
            </a:r>
            <a:endParaRPr lang="pl-PL" dirty="0"/>
          </a:p>
        </p:txBody>
      </p:sp>
      <p:cxnSp>
        <p:nvCxnSpPr>
          <p:cNvPr id="5" name="Łącznik prosty ze strzałką 4"/>
          <p:cNvCxnSpPr/>
          <p:nvPr/>
        </p:nvCxnSpPr>
        <p:spPr>
          <a:xfrm flipV="1">
            <a:off x="2843808" y="3429000"/>
            <a:ext cx="1180129" cy="432048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>
            <a:off x="2555776" y="3717032"/>
            <a:ext cx="1152128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>
            <a:off x="5940152" y="3861048"/>
            <a:ext cx="1180129" cy="36129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 flipV="1">
            <a:off x="5652120" y="3573018"/>
            <a:ext cx="1152128" cy="21602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/>
          <p:cNvSpPr txBox="1"/>
          <p:nvPr/>
        </p:nvSpPr>
        <p:spPr>
          <a:xfrm>
            <a:off x="7737164" y="3563724"/>
            <a:ext cx="129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avoidance</a:t>
            </a:r>
            <a:r>
              <a:rPr lang="pl-PL" dirty="0" smtClean="0"/>
              <a:t>…</a:t>
            </a:r>
            <a:endParaRPr lang="pl-PL" dirty="0"/>
          </a:p>
        </p:txBody>
      </p:sp>
      <p:sp>
        <p:nvSpPr>
          <p:cNvPr id="14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Transition matrix entropy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02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83" y="1628800"/>
            <a:ext cx="5277215" cy="3997210"/>
          </a:xfrm>
          <a:prstGeom prst="rect">
            <a:avLst/>
          </a:prstGeom>
        </p:spPr>
      </p:pic>
      <p:sp>
        <p:nvSpPr>
          <p:cNvPr id="32" name="Prostokąt 31"/>
          <p:cNvSpPr/>
          <p:nvPr/>
        </p:nvSpPr>
        <p:spPr>
          <a:xfrm>
            <a:off x="2843807" y="2240868"/>
            <a:ext cx="628597" cy="3348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Purkinje images</a:t>
            </a:r>
            <a:endParaRPr lang="en-US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27958" y="6300033"/>
            <a:ext cx="56407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r"/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Image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source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: </a:t>
            </a:r>
            <a:r>
              <a:rPr lang="pl-PL" altLang="pl-PL" sz="1200" i="1" dirty="0" smtClean="0">
                <a:solidFill>
                  <a:srgbClr val="000000"/>
                </a:solidFill>
                <a:effectLst/>
                <a:cs typeface="+mn-cs"/>
              </a:rPr>
              <a:t>https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://ppw.kuleuven.be/home/english/research/lep/images/resources/eye1</a:t>
            </a:r>
            <a:endParaRPr lang="pl-PL" altLang="pl-PL" sz="1200" i="1" dirty="0" smtClean="0">
              <a:solidFill>
                <a:srgbClr val="000000"/>
              </a:solidFill>
              <a:effectLst/>
              <a:cs typeface="+mn-cs"/>
            </a:endParaRPr>
          </a:p>
        </p:txBody>
      </p:sp>
      <p:grpSp>
        <p:nvGrpSpPr>
          <p:cNvPr id="34" name="Grupa 33"/>
          <p:cNvGrpSpPr/>
          <p:nvPr/>
        </p:nvGrpSpPr>
        <p:grpSpPr>
          <a:xfrm>
            <a:off x="5877843" y="3933056"/>
            <a:ext cx="1823899" cy="1017404"/>
            <a:chOff x="5877843" y="3933056"/>
            <a:chExt cx="1823899" cy="1017404"/>
          </a:xfrm>
        </p:grpSpPr>
        <p:cxnSp>
          <p:nvCxnSpPr>
            <p:cNvPr id="9" name="Łącznik prosty ze strzałką 8"/>
            <p:cNvCxnSpPr/>
            <p:nvPr/>
          </p:nvCxnSpPr>
          <p:spPr>
            <a:xfrm flipH="1" flipV="1">
              <a:off x="5877843" y="3933056"/>
              <a:ext cx="1296144" cy="7200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pole tekstowe 9"/>
            <p:cNvSpPr txBox="1"/>
            <p:nvPr/>
          </p:nvSpPr>
          <p:spPr>
            <a:xfrm>
              <a:off x="7092280" y="4581128"/>
              <a:ext cx="609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dirty="0" err="1" smtClean="0">
                  <a:solidFill>
                    <a:srgbClr val="0070C0"/>
                  </a:solidFill>
                </a:rPr>
                <a:t>Lens</a:t>
              </a:r>
              <a:endParaRPr lang="pl-PL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6" name="Grupa 35"/>
          <p:cNvGrpSpPr/>
          <p:nvPr/>
        </p:nvGrpSpPr>
        <p:grpSpPr>
          <a:xfrm>
            <a:off x="4474355" y="1547500"/>
            <a:ext cx="1187464" cy="1017404"/>
            <a:chOff x="4474355" y="1547500"/>
            <a:chExt cx="1187464" cy="1017404"/>
          </a:xfrm>
        </p:grpSpPr>
        <p:cxnSp>
          <p:nvCxnSpPr>
            <p:cNvPr id="14" name="Łącznik prosty ze strzałką 13"/>
            <p:cNvCxnSpPr/>
            <p:nvPr/>
          </p:nvCxnSpPr>
          <p:spPr>
            <a:xfrm>
              <a:off x="5121759" y="1916832"/>
              <a:ext cx="540060" cy="6480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ole tekstowe 14"/>
            <p:cNvSpPr txBox="1"/>
            <p:nvPr/>
          </p:nvSpPr>
          <p:spPr>
            <a:xfrm>
              <a:off x="4474355" y="1547500"/>
              <a:ext cx="745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>
                  <a:solidFill>
                    <a:srgbClr val="0070C0"/>
                  </a:solidFill>
                </a:rPr>
                <a:t>Sclera</a:t>
              </a:r>
              <a:endParaRPr lang="pl-PL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5" name="Grupa 34"/>
          <p:cNvGrpSpPr/>
          <p:nvPr/>
        </p:nvGrpSpPr>
        <p:grpSpPr>
          <a:xfrm>
            <a:off x="4006913" y="1916832"/>
            <a:ext cx="1269177" cy="1080120"/>
            <a:chOff x="4006913" y="1916832"/>
            <a:chExt cx="1269177" cy="1080120"/>
          </a:xfrm>
        </p:grpSpPr>
        <p:cxnSp>
          <p:nvCxnSpPr>
            <p:cNvPr id="18" name="Łącznik prosty ze strzałką 17"/>
            <p:cNvCxnSpPr/>
            <p:nvPr/>
          </p:nvCxnSpPr>
          <p:spPr>
            <a:xfrm>
              <a:off x="4712870" y="2286164"/>
              <a:ext cx="563220" cy="7107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pole tekstowe 18"/>
            <p:cNvSpPr txBox="1"/>
            <p:nvPr/>
          </p:nvSpPr>
          <p:spPr>
            <a:xfrm>
              <a:off x="4006913" y="1916832"/>
              <a:ext cx="853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>
                  <a:solidFill>
                    <a:srgbClr val="0070C0"/>
                  </a:solidFill>
                </a:rPr>
                <a:t>Cornea</a:t>
              </a:r>
              <a:endParaRPr lang="pl-PL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3" name="Grupa 32"/>
          <p:cNvGrpSpPr/>
          <p:nvPr/>
        </p:nvGrpSpPr>
        <p:grpSpPr>
          <a:xfrm>
            <a:off x="4716016" y="4293096"/>
            <a:ext cx="945803" cy="1296144"/>
            <a:chOff x="4716016" y="4293096"/>
            <a:chExt cx="945803" cy="1296144"/>
          </a:xfrm>
        </p:grpSpPr>
        <p:cxnSp>
          <p:nvCxnSpPr>
            <p:cNvPr id="22" name="Łącznik prosty ze strzałką 21"/>
            <p:cNvCxnSpPr/>
            <p:nvPr/>
          </p:nvCxnSpPr>
          <p:spPr>
            <a:xfrm flipV="1">
              <a:off x="5013747" y="4293096"/>
              <a:ext cx="648072" cy="9343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pole tekstowe 22"/>
            <p:cNvSpPr txBox="1"/>
            <p:nvPr/>
          </p:nvSpPr>
          <p:spPr>
            <a:xfrm>
              <a:off x="4716016" y="5219908"/>
              <a:ext cx="463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>
                  <a:solidFill>
                    <a:srgbClr val="0070C0"/>
                  </a:solidFill>
                </a:rPr>
                <a:t>Iris</a:t>
              </a:r>
              <a:endParaRPr lang="pl-PL" dirty="0">
                <a:solidFill>
                  <a:srgbClr val="0070C0"/>
                </a:solidFill>
              </a:endParaRPr>
            </a:p>
          </p:txBody>
        </p:sp>
      </p:grpSp>
      <p:sp>
        <p:nvSpPr>
          <p:cNvPr id="24" name="pole tekstowe 23"/>
          <p:cNvSpPr txBox="1"/>
          <p:nvPr/>
        </p:nvSpPr>
        <p:spPr>
          <a:xfrm>
            <a:off x="2179919" y="5003884"/>
            <a:ext cx="13839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incoming ray</a:t>
            </a:r>
            <a:endParaRPr lang="en-US" dirty="0"/>
          </a:p>
        </p:txBody>
      </p:sp>
      <p:sp>
        <p:nvSpPr>
          <p:cNvPr id="25" name="pole tekstowe 24"/>
          <p:cNvSpPr txBox="1"/>
          <p:nvPr/>
        </p:nvSpPr>
        <p:spPr>
          <a:xfrm>
            <a:off x="368076" y="4221088"/>
            <a:ext cx="312380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dirty="0" smtClean="0"/>
              <a:t>P1 - </a:t>
            </a:r>
            <a:r>
              <a:rPr lang="en-US" dirty="0"/>
              <a:t>reflection from the outside</a:t>
            </a:r>
          </a:p>
          <a:p>
            <a:r>
              <a:rPr lang="en-US" dirty="0"/>
              <a:t>corneal surface</a:t>
            </a:r>
            <a:r>
              <a:rPr lang="pl-PL" dirty="0" smtClean="0"/>
              <a:t> (</a:t>
            </a:r>
            <a:r>
              <a:rPr lang="pl-PL" i="1" dirty="0" err="1" smtClean="0">
                <a:solidFill>
                  <a:srgbClr val="0070C0"/>
                </a:solidFill>
              </a:rPr>
              <a:t>glint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26" name="pole tekstowe 25"/>
          <p:cNvSpPr txBox="1"/>
          <p:nvPr/>
        </p:nvSpPr>
        <p:spPr>
          <a:xfrm>
            <a:off x="395536" y="3574757"/>
            <a:ext cx="297793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dirty="0" smtClean="0"/>
              <a:t>P2 - </a:t>
            </a:r>
            <a:r>
              <a:rPr lang="en-US" dirty="0"/>
              <a:t>reflection from the inside</a:t>
            </a:r>
          </a:p>
          <a:p>
            <a:r>
              <a:rPr lang="en-US" dirty="0"/>
              <a:t>corneal surface</a:t>
            </a:r>
            <a:endParaRPr lang="pl-PL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395536" y="2926685"/>
            <a:ext cx="312380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dirty="0" smtClean="0"/>
              <a:t>P3 - </a:t>
            </a:r>
            <a:r>
              <a:rPr lang="en-US" dirty="0"/>
              <a:t>reflection from the outside</a:t>
            </a:r>
          </a:p>
          <a:p>
            <a:r>
              <a:rPr lang="en-US" dirty="0"/>
              <a:t>the surface of the lens</a:t>
            </a:r>
            <a:endParaRPr lang="pl-PL" dirty="0"/>
          </a:p>
        </p:txBody>
      </p:sp>
      <p:sp>
        <p:nvSpPr>
          <p:cNvPr id="28" name="pole tekstowe 27"/>
          <p:cNvSpPr txBox="1"/>
          <p:nvPr/>
        </p:nvSpPr>
        <p:spPr>
          <a:xfrm>
            <a:off x="395536" y="2278613"/>
            <a:ext cx="297793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dirty="0" smtClean="0"/>
              <a:t>P4 - </a:t>
            </a:r>
            <a:r>
              <a:rPr lang="en-US" dirty="0"/>
              <a:t>reflection from the inside</a:t>
            </a:r>
          </a:p>
          <a:p>
            <a:r>
              <a:rPr lang="en-US" dirty="0"/>
              <a:t>the surface of the lens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63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rostokąt 69"/>
          <p:cNvSpPr/>
          <p:nvPr/>
        </p:nvSpPr>
        <p:spPr>
          <a:xfrm>
            <a:off x="683568" y="2567893"/>
            <a:ext cx="360040" cy="1846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0" name="Grupa 59"/>
          <p:cNvGrpSpPr/>
          <p:nvPr/>
        </p:nvGrpSpPr>
        <p:grpSpPr>
          <a:xfrm>
            <a:off x="2318873" y="4581128"/>
            <a:ext cx="6055953" cy="1854907"/>
            <a:chOff x="2318873" y="4581128"/>
            <a:chExt cx="6055953" cy="1854907"/>
          </a:xfrm>
        </p:grpSpPr>
        <p:sp>
          <p:nvSpPr>
            <p:cNvPr id="53" name="Prostokąt 52"/>
            <p:cNvSpPr/>
            <p:nvPr/>
          </p:nvSpPr>
          <p:spPr>
            <a:xfrm>
              <a:off x="2344706" y="4581128"/>
              <a:ext cx="5035605" cy="14364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pole tekstowe 53"/>
            <p:cNvSpPr txBox="1"/>
            <p:nvPr/>
          </p:nvSpPr>
          <p:spPr>
            <a:xfrm>
              <a:off x="2318873" y="6066703"/>
              <a:ext cx="6055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Software from ET manufacturer, third party’s or user designed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49" name="Grupa 48"/>
          <p:cNvGrpSpPr/>
          <p:nvPr/>
        </p:nvGrpSpPr>
        <p:grpSpPr>
          <a:xfrm>
            <a:off x="1177034" y="1976453"/>
            <a:ext cx="5973751" cy="1883798"/>
            <a:chOff x="1249043" y="1829254"/>
            <a:chExt cx="5973751" cy="1883798"/>
          </a:xfrm>
        </p:grpSpPr>
        <p:sp>
          <p:nvSpPr>
            <p:cNvPr id="47" name="Prostokąt 46"/>
            <p:cNvSpPr/>
            <p:nvPr/>
          </p:nvSpPr>
          <p:spPr>
            <a:xfrm>
              <a:off x="1430820" y="2267580"/>
              <a:ext cx="5164034" cy="144547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pole tekstowe 47"/>
            <p:cNvSpPr txBox="1"/>
            <p:nvPr/>
          </p:nvSpPr>
          <p:spPr>
            <a:xfrm>
              <a:off x="1249043" y="1829254"/>
              <a:ext cx="59737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002060"/>
                  </a:solidFill>
                </a:rPr>
                <a:t>Eye tracker device and software delivered by its manufacturer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 stack for ET</a:t>
            </a:r>
            <a:endParaRPr lang="en-US" dirty="0"/>
          </a:p>
        </p:txBody>
      </p:sp>
      <p:sp>
        <p:nvSpPr>
          <p:cNvPr id="21" name="Uśmiechnięta buźka 20"/>
          <p:cNvSpPr/>
          <p:nvPr/>
        </p:nvSpPr>
        <p:spPr>
          <a:xfrm>
            <a:off x="539552" y="2414779"/>
            <a:ext cx="648072" cy="698376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3" name="Grupa 62"/>
          <p:cNvGrpSpPr/>
          <p:nvPr/>
        </p:nvGrpSpPr>
        <p:grpSpPr>
          <a:xfrm>
            <a:off x="2982125" y="2577320"/>
            <a:ext cx="3136343" cy="369332"/>
            <a:chOff x="2982125" y="2577320"/>
            <a:chExt cx="3136343" cy="369332"/>
          </a:xfrm>
        </p:grpSpPr>
        <p:sp>
          <p:nvSpPr>
            <p:cNvPr id="8" name="pole tekstowe 7"/>
            <p:cNvSpPr txBox="1"/>
            <p:nvPr/>
          </p:nvSpPr>
          <p:spPr>
            <a:xfrm>
              <a:off x="3613167" y="2577320"/>
              <a:ext cx="250530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Pupils position detection</a:t>
              </a:r>
              <a:endParaRPr lang="en-US" dirty="0"/>
            </a:p>
          </p:txBody>
        </p:sp>
        <p:cxnSp>
          <p:nvCxnSpPr>
            <p:cNvPr id="23" name="Łącznik prosty ze strzałką 22"/>
            <p:cNvCxnSpPr>
              <a:stCxn id="3" idx="3"/>
              <a:endCxn id="8" idx="1"/>
            </p:cNvCxnSpPr>
            <p:nvPr/>
          </p:nvCxnSpPr>
          <p:spPr>
            <a:xfrm flipV="1">
              <a:off x="2982125" y="2761986"/>
              <a:ext cx="631042" cy="198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a 63"/>
          <p:cNvGrpSpPr/>
          <p:nvPr/>
        </p:nvGrpSpPr>
        <p:grpSpPr>
          <a:xfrm>
            <a:off x="3368236" y="2946652"/>
            <a:ext cx="3003964" cy="701555"/>
            <a:chOff x="3368236" y="2946652"/>
            <a:chExt cx="3003964" cy="701555"/>
          </a:xfrm>
        </p:grpSpPr>
        <p:sp>
          <p:nvSpPr>
            <p:cNvPr id="10" name="pole tekstowe 9"/>
            <p:cNvSpPr txBox="1"/>
            <p:nvPr/>
          </p:nvSpPr>
          <p:spPr>
            <a:xfrm>
              <a:off x="3368236" y="3278875"/>
              <a:ext cx="300396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Determining the gaze position</a:t>
              </a:r>
              <a:endParaRPr lang="en-US" dirty="0"/>
            </a:p>
          </p:txBody>
        </p:sp>
        <p:cxnSp>
          <p:nvCxnSpPr>
            <p:cNvPr id="25" name="Łącznik prosty ze strzałką 24"/>
            <p:cNvCxnSpPr>
              <a:stCxn id="8" idx="2"/>
              <a:endCxn id="10" idx="0"/>
            </p:cNvCxnSpPr>
            <p:nvPr/>
          </p:nvCxnSpPr>
          <p:spPr>
            <a:xfrm>
              <a:off x="4865818" y="2946652"/>
              <a:ext cx="4400" cy="33222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upa 61"/>
          <p:cNvGrpSpPr/>
          <p:nvPr/>
        </p:nvGrpSpPr>
        <p:grpSpPr>
          <a:xfrm>
            <a:off x="1187624" y="2579301"/>
            <a:ext cx="1794501" cy="369332"/>
            <a:chOff x="1187624" y="2579301"/>
            <a:chExt cx="1794501" cy="369332"/>
          </a:xfrm>
        </p:grpSpPr>
        <p:sp>
          <p:nvSpPr>
            <p:cNvPr id="3" name="pole tekstowe 2"/>
            <p:cNvSpPr txBox="1"/>
            <p:nvPr/>
          </p:nvSpPr>
          <p:spPr>
            <a:xfrm>
              <a:off x="1529996" y="2579301"/>
              <a:ext cx="145212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Eye(s) images</a:t>
              </a:r>
              <a:endParaRPr lang="en-US" dirty="0"/>
            </a:p>
          </p:txBody>
        </p:sp>
        <p:cxnSp>
          <p:nvCxnSpPr>
            <p:cNvPr id="27" name="Łącznik prosty ze strzałką 26"/>
            <p:cNvCxnSpPr>
              <a:stCxn id="21" idx="6"/>
              <a:endCxn id="3" idx="1"/>
            </p:cNvCxnSpPr>
            <p:nvPr/>
          </p:nvCxnSpPr>
          <p:spPr>
            <a:xfrm>
              <a:off x="1187624" y="2763967"/>
              <a:ext cx="34237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upa 82"/>
          <p:cNvGrpSpPr/>
          <p:nvPr/>
        </p:nvGrpSpPr>
        <p:grpSpPr>
          <a:xfrm>
            <a:off x="539552" y="4005255"/>
            <a:ext cx="6264696" cy="780632"/>
            <a:chOff x="539552" y="4005255"/>
            <a:chExt cx="6264696" cy="780632"/>
          </a:xfrm>
        </p:grpSpPr>
        <p:cxnSp>
          <p:nvCxnSpPr>
            <p:cNvPr id="14" name="Łącznik prostoliniowy 13"/>
            <p:cNvCxnSpPr/>
            <p:nvPr/>
          </p:nvCxnSpPr>
          <p:spPr>
            <a:xfrm>
              <a:off x="539552" y="4374587"/>
              <a:ext cx="626469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pole tekstowe 27"/>
            <p:cNvSpPr txBox="1"/>
            <p:nvPr/>
          </p:nvSpPr>
          <p:spPr>
            <a:xfrm>
              <a:off x="539552" y="4005255"/>
              <a:ext cx="10390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real-time</a:t>
              </a:r>
              <a:endParaRPr lang="en-US" i="1" dirty="0"/>
            </a:p>
          </p:txBody>
        </p:sp>
        <p:sp>
          <p:nvSpPr>
            <p:cNvPr id="29" name="pole tekstowe 28"/>
            <p:cNvSpPr txBox="1"/>
            <p:nvPr/>
          </p:nvSpPr>
          <p:spPr>
            <a:xfrm>
              <a:off x="541438" y="4416555"/>
              <a:ext cx="788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offline</a:t>
              </a:r>
              <a:endParaRPr lang="en-US" i="1" dirty="0"/>
            </a:p>
          </p:txBody>
        </p:sp>
      </p:grpSp>
      <p:grpSp>
        <p:nvGrpSpPr>
          <p:cNvPr id="65" name="Grupa 64"/>
          <p:cNvGrpSpPr/>
          <p:nvPr/>
        </p:nvGrpSpPr>
        <p:grpSpPr>
          <a:xfrm>
            <a:off x="6372200" y="3140375"/>
            <a:ext cx="1994911" cy="646331"/>
            <a:chOff x="6372200" y="3140375"/>
            <a:chExt cx="1994911" cy="646331"/>
          </a:xfrm>
        </p:grpSpPr>
        <p:sp>
          <p:nvSpPr>
            <p:cNvPr id="30" name="pole tekstowe 29"/>
            <p:cNvSpPr txBox="1"/>
            <p:nvPr/>
          </p:nvSpPr>
          <p:spPr>
            <a:xfrm>
              <a:off x="6704092" y="3140375"/>
              <a:ext cx="1663019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accent3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Simplified</a:t>
              </a:r>
            </a:p>
            <a:p>
              <a:pPr algn="ctr"/>
              <a:r>
                <a:rPr lang="en-US" dirty="0" smtClean="0"/>
                <a:t>event detection</a:t>
              </a:r>
              <a:endParaRPr lang="en-US" dirty="0"/>
            </a:p>
          </p:txBody>
        </p:sp>
        <p:cxnSp>
          <p:nvCxnSpPr>
            <p:cNvPr id="32" name="Łącznik prosty ze strzałką 31"/>
            <p:cNvCxnSpPr>
              <a:stCxn id="10" idx="3"/>
              <a:endCxn id="30" idx="1"/>
            </p:cNvCxnSpPr>
            <p:nvPr/>
          </p:nvCxnSpPr>
          <p:spPr>
            <a:xfrm>
              <a:off x="6372200" y="3463541"/>
              <a:ext cx="33189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upa 66"/>
          <p:cNvGrpSpPr/>
          <p:nvPr/>
        </p:nvGrpSpPr>
        <p:grpSpPr>
          <a:xfrm>
            <a:off x="2617534" y="3648207"/>
            <a:ext cx="4509632" cy="1500375"/>
            <a:chOff x="2617534" y="3648207"/>
            <a:chExt cx="4509632" cy="1500375"/>
          </a:xfrm>
        </p:grpSpPr>
        <p:sp>
          <p:nvSpPr>
            <p:cNvPr id="12" name="pole tekstowe 11"/>
            <p:cNvSpPr txBox="1"/>
            <p:nvPr/>
          </p:nvSpPr>
          <p:spPr>
            <a:xfrm>
              <a:off x="2617534" y="4779250"/>
              <a:ext cx="450963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Events analysis (fixations, saccades, blinks, ...)</a:t>
              </a:r>
              <a:endParaRPr lang="en-US" dirty="0"/>
            </a:p>
          </p:txBody>
        </p:sp>
        <p:cxnSp>
          <p:nvCxnSpPr>
            <p:cNvPr id="43" name="Łącznik prosty ze strzałką 42"/>
            <p:cNvCxnSpPr>
              <a:stCxn id="10" idx="2"/>
              <a:endCxn id="12" idx="0"/>
            </p:cNvCxnSpPr>
            <p:nvPr/>
          </p:nvCxnSpPr>
          <p:spPr>
            <a:xfrm>
              <a:off x="4870218" y="3648207"/>
              <a:ext cx="2132" cy="113104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upa 67"/>
          <p:cNvGrpSpPr/>
          <p:nvPr/>
        </p:nvGrpSpPr>
        <p:grpSpPr>
          <a:xfrm>
            <a:off x="3131840" y="5148582"/>
            <a:ext cx="3485891" cy="728201"/>
            <a:chOff x="3131840" y="5148582"/>
            <a:chExt cx="3485891" cy="728201"/>
          </a:xfrm>
        </p:grpSpPr>
        <p:sp>
          <p:nvSpPr>
            <p:cNvPr id="15" name="pole tekstowe 14"/>
            <p:cNvSpPr txBox="1"/>
            <p:nvPr/>
          </p:nvSpPr>
          <p:spPr>
            <a:xfrm>
              <a:off x="3131840" y="5507451"/>
              <a:ext cx="348589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Monitoring/Diagnosis/Experiments</a:t>
              </a:r>
              <a:endParaRPr lang="en-US" dirty="0"/>
            </a:p>
          </p:txBody>
        </p:sp>
        <p:cxnSp>
          <p:nvCxnSpPr>
            <p:cNvPr id="46" name="Łącznik prosty ze strzałką 45"/>
            <p:cNvCxnSpPr>
              <a:stCxn id="12" idx="2"/>
              <a:endCxn id="15" idx="0"/>
            </p:cNvCxnSpPr>
            <p:nvPr/>
          </p:nvCxnSpPr>
          <p:spPr>
            <a:xfrm>
              <a:off x="4872350" y="5148582"/>
              <a:ext cx="2436" cy="3588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upa 81"/>
          <p:cNvGrpSpPr/>
          <p:nvPr/>
        </p:nvGrpSpPr>
        <p:grpSpPr>
          <a:xfrm>
            <a:off x="2378256" y="1340768"/>
            <a:ext cx="5157346" cy="1799607"/>
            <a:chOff x="2378256" y="1340768"/>
            <a:chExt cx="5157346" cy="1799607"/>
          </a:xfrm>
        </p:grpSpPr>
        <p:cxnSp>
          <p:nvCxnSpPr>
            <p:cNvPr id="38" name="Łącznik prostoliniowy 37"/>
            <p:cNvCxnSpPr>
              <a:stCxn id="30" idx="0"/>
            </p:cNvCxnSpPr>
            <p:nvPr/>
          </p:nvCxnSpPr>
          <p:spPr>
            <a:xfrm flipV="1">
              <a:off x="7535602" y="1669451"/>
              <a:ext cx="0" cy="14709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Łącznik prostoliniowy 39"/>
            <p:cNvCxnSpPr>
              <a:endCxn id="71" idx="3"/>
            </p:cNvCxnSpPr>
            <p:nvPr/>
          </p:nvCxnSpPr>
          <p:spPr>
            <a:xfrm flipH="1">
              <a:off x="2378256" y="1669450"/>
              <a:ext cx="5157344" cy="0"/>
            </a:xfrm>
            <a:prstGeom prst="line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pole tekstowe 40"/>
            <p:cNvSpPr txBox="1"/>
            <p:nvPr/>
          </p:nvSpPr>
          <p:spPr>
            <a:xfrm>
              <a:off x="3392811" y="1340768"/>
              <a:ext cx="28401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feedback / ET as a controller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cxnSp>
        <p:nvCxnSpPr>
          <p:cNvPr id="58" name="Łącznik prosty ze strzałką 57"/>
          <p:cNvCxnSpPr>
            <a:endCxn id="21" idx="0"/>
          </p:cNvCxnSpPr>
          <p:nvPr/>
        </p:nvCxnSpPr>
        <p:spPr>
          <a:xfrm>
            <a:off x="863588" y="1854116"/>
            <a:ext cx="0" cy="560663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pole tekstowe 70"/>
          <p:cNvSpPr txBox="1"/>
          <p:nvPr/>
        </p:nvSpPr>
        <p:spPr>
          <a:xfrm>
            <a:off x="251520" y="1484784"/>
            <a:ext cx="212673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Game or experiment</a:t>
            </a:r>
            <a:endParaRPr lang="en-US" dirty="0"/>
          </a:p>
        </p:txBody>
      </p:sp>
      <p:sp>
        <p:nvSpPr>
          <p:cNvPr id="84" name="pole tekstowe 83"/>
          <p:cNvSpPr txBox="1"/>
          <p:nvPr/>
        </p:nvSpPr>
        <p:spPr>
          <a:xfrm>
            <a:off x="1741970" y="2924944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25-2500 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58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8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rostokąt 69"/>
          <p:cNvSpPr/>
          <p:nvPr/>
        </p:nvSpPr>
        <p:spPr>
          <a:xfrm>
            <a:off x="683568" y="2567893"/>
            <a:ext cx="360040" cy="1846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60" name="Grupa 59"/>
          <p:cNvGrpSpPr/>
          <p:nvPr/>
        </p:nvGrpSpPr>
        <p:grpSpPr>
          <a:xfrm>
            <a:off x="2318873" y="4581128"/>
            <a:ext cx="6055953" cy="1854907"/>
            <a:chOff x="2318873" y="4581128"/>
            <a:chExt cx="6055953" cy="1854907"/>
          </a:xfrm>
        </p:grpSpPr>
        <p:sp>
          <p:nvSpPr>
            <p:cNvPr id="53" name="Prostokąt 52"/>
            <p:cNvSpPr/>
            <p:nvPr/>
          </p:nvSpPr>
          <p:spPr>
            <a:xfrm>
              <a:off x="2344706" y="4581128"/>
              <a:ext cx="5035605" cy="14364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4" name="pole tekstowe 53"/>
            <p:cNvSpPr txBox="1"/>
            <p:nvPr/>
          </p:nvSpPr>
          <p:spPr>
            <a:xfrm>
              <a:off x="2318873" y="6066703"/>
              <a:ext cx="6055953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Software from ET manufacturer, third party’s or user designed</a:t>
              </a:r>
              <a:endParaRPr lang="pl-PL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49" name="Grupa 48"/>
          <p:cNvGrpSpPr/>
          <p:nvPr/>
        </p:nvGrpSpPr>
        <p:grpSpPr>
          <a:xfrm>
            <a:off x="1358174" y="1976453"/>
            <a:ext cx="5792611" cy="1883798"/>
            <a:chOff x="1430183" y="1829254"/>
            <a:chExt cx="5792611" cy="1883798"/>
          </a:xfrm>
        </p:grpSpPr>
        <p:sp>
          <p:nvSpPr>
            <p:cNvPr id="47" name="Prostokąt 46"/>
            <p:cNvSpPr/>
            <p:nvPr/>
          </p:nvSpPr>
          <p:spPr>
            <a:xfrm>
              <a:off x="1430820" y="2267580"/>
              <a:ext cx="5164034" cy="144547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8" name="pole tekstowe 47"/>
            <p:cNvSpPr txBox="1"/>
            <p:nvPr/>
          </p:nvSpPr>
          <p:spPr>
            <a:xfrm>
              <a:off x="1430183" y="1829254"/>
              <a:ext cx="5792611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en-US" dirty="0">
                  <a:solidFill>
                    <a:srgbClr val="002060"/>
                  </a:solidFill>
                </a:rPr>
                <a:t>Eye</a:t>
              </a:r>
              <a:r>
                <a:rPr lang="pl-PL" dirty="0">
                  <a:solidFill>
                    <a:srgbClr val="002060"/>
                  </a:solidFill>
                </a:rPr>
                <a:t> </a:t>
              </a:r>
              <a:r>
                <a:rPr lang="en-US" dirty="0">
                  <a:solidFill>
                    <a:srgbClr val="002060"/>
                  </a:solidFill>
                </a:rPr>
                <a:t>tracker device and software delivered by its manufacturer</a:t>
              </a:r>
              <a:endParaRPr lang="pl-PL" dirty="0">
                <a:solidFill>
                  <a:srgbClr val="002060"/>
                </a:solidFill>
              </a:endParaRPr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Software stack for ET</a:t>
            </a:r>
            <a:endParaRPr lang="pl-PL" dirty="0"/>
          </a:p>
        </p:txBody>
      </p:sp>
      <p:sp>
        <p:nvSpPr>
          <p:cNvPr id="21" name="Uśmiechnięta buźka 20"/>
          <p:cNvSpPr/>
          <p:nvPr/>
        </p:nvSpPr>
        <p:spPr>
          <a:xfrm>
            <a:off x="539552" y="2414779"/>
            <a:ext cx="648072" cy="698376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63" name="Grupa 62"/>
          <p:cNvGrpSpPr/>
          <p:nvPr/>
        </p:nvGrpSpPr>
        <p:grpSpPr>
          <a:xfrm>
            <a:off x="2987824" y="2567893"/>
            <a:ext cx="3176932" cy="369332"/>
            <a:chOff x="2987824" y="2567893"/>
            <a:chExt cx="3176932" cy="369332"/>
          </a:xfrm>
        </p:grpSpPr>
        <p:sp>
          <p:nvSpPr>
            <p:cNvPr id="8" name="pole tekstowe 7"/>
            <p:cNvSpPr txBox="1"/>
            <p:nvPr/>
          </p:nvSpPr>
          <p:spPr>
            <a:xfrm>
              <a:off x="3579946" y="2567893"/>
              <a:ext cx="258481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dirty="0"/>
                <a:t>Pupils position detection</a:t>
              </a:r>
              <a:endParaRPr lang="pl-PL" dirty="0"/>
            </a:p>
          </p:txBody>
        </p:sp>
        <p:cxnSp>
          <p:nvCxnSpPr>
            <p:cNvPr id="23" name="Łącznik prosty ze strzałką 22"/>
            <p:cNvCxnSpPr>
              <a:stCxn id="3" idx="3"/>
              <a:endCxn id="8" idx="1"/>
            </p:cNvCxnSpPr>
            <p:nvPr/>
          </p:nvCxnSpPr>
          <p:spPr>
            <a:xfrm flipV="1">
              <a:off x="2987824" y="2752559"/>
              <a:ext cx="592122" cy="1140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a 63"/>
          <p:cNvGrpSpPr/>
          <p:nvPr/>
        </p:nvGrpSpPr>
        <p:grpSpPr>
          <a:xfrm>
            <a:off x="3419872" y="2937225"/>
            <a:ext cx="2920640" cy="710982"/>
            <a:chOff x="3419872" y="2937225"/>
            <a:chExt cx="2920640" cy="710982"/>
          </a:xfrm>
        </p:grpSpPr>
        <p:sp>
          <p:nvSpPr>
            <p:cNvPr id="10" name="pole tekstowe 9"/>
            <p:cNvSpPr txBox="1"/>
            <p:nvPr/>
          </p:nvSpPr>
          <p:spPr>
            <a:xfrm>
              <a:off x="3419872" y="3278875"/>
              <a:ext cx="292064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dirty="0"/>
                <a:t>Determining the gaze position</a:t>
              </a:r>
              <a:endParaRPr lang="pl-PL" dirty="0"/>
            </a:p>
          </p:txBody>
        </p:sp>
        <p:cxnSp>
          <p:nvCxnSpPr>
            <p:cNvPr id="25" name="Łącznik prosty ze strzałką 24"/>
            <p:cNvCxnSpPr>
              <a:stCxn id="8" idx="2"/>
              <a:endCxn id="10" idx="0"/>
            </p:cNvCxnSpPr>
            <p:nvPr/>
          </p:nvCxnSpPr>
          <p:spPr>
            <a:xfrm>
              <a:off x="4872351" y="2937225"/>
              <a:ext cx="7841" cy="3416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upa 61"/>
          <p:cNvGrpSpPr/>
          <p:nvPr/>
        </p:nvGrpSpPr>
        <p:grpSpPr>
          <a:xfrm>
            <a:off x="1187624" y="2579301"/>
            <a:ext cx="1800200" cy="369332"/>
            <a:chOff x="1187624" y="2579301"/>
            <a:chExt cx="1800200" cy="369332"/>
          </a:xfrm>
        </p:grpSpPr>
        <p:sp>
          <p:nvSpPr>
            <p:cNvPr id="3" name="pole tekstowe 2"/>
            <p:cNvSpPr txBox="1"/>
            <p:nvPr/>
          </p:nvSpPr>
          <p:spPr>
            <a:xfrm>
              <a:off x="1529996" y="2579301"/>
              <a:ext cx="145782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dirty="0"/>
                <a:t>Eye(s) images</a:t>
              </a:r>
              <a:endParaRPr lang="pl-PL" dirty="0"/>
            </a:p>
          </p:txBody>
        </p:sp>
        <p:cxnSp>
          <p:nvCxnSpPr>
            <p:cNvPr id="27" name="Łącznik prosty ze strzałką 26"/>
            <p:cNvCxnSpPr>
              <a:stCxn id="21" idx="6"/>
              <a:endCxn id="3" idx="1"/>
            </p:cNvCxnSpPr>
            <p:nvPr/>
          </p:nvCxnSpPr>
          <p:spPr>
            <a:xfrm>
              <a:off x="1187624" y="2763967"/>
              <a:ext cx="34237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upa 82"/>
          <p:cNvGrpSpPr/>
          <p:nvPr/>
        </p:nvGrpSpPr>
        <p:grpSpPr>
          <a:xfrm>
            <a:off x="539552" y="4005255"/>
            <a:ext cx="6264696" cy="780632"/>
            <a:chOff x="539552" y="4005255"/>
            <a:chExt cx="6264696" cy="780632"/>
          </a:xfrm>
        </p:grpSpPr>
        <p:cxnSp>
          <p:nvCxnSpPr>
            <p:cNvPr id="14" name="Łącznik prostoliniowy 13"/>
            <p:cNvCxnSpPr/>
            <p:nvPr/>
          </p:nvCxnSpPr>
          <p:spPr>
            <a:xfrm>
              <a:off x="539552" y="4374587"/>
              <a:ext cx="626469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pole tekstowe 27"/>
            <p:cNvSpPr txBox="1"/>
            <p:nvPr/>
          </p:nvSpPr>
          <p:spPr>
            <a:xfrm>
              <a:off x="539552" y="4005255"/>
              <a:ext cx="2254207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pl-PL" i="1" dirty="0" smtClean="0"/>
                <a:t>real-</a:t>
              </a:r>
              <a:r>
                <a:rPr lang="pl-PL" i="1" dirty="0" err="1" smtClean="0"/>
                <a:t>time</a:t>
              </a:r>
              <a:endParaRPr lang="pl-PL" i="1" dirty="0"/>
            </a:p>
          </p:txBody>
        </p:sp>
        <p:sp>
          <p:nvSpPr>
            <p:cNvPr id="29" name="pole tekstowe 28"/>
            <p:cNvSpPr txBox="1"/>
            <p:nvPr/>
          </p:nvSpPr>
          <p:spPr>
            <a:xfrm>
              <a:off x="541438" y="4416555"/>
              <a:ext cx="788357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pl-PL" i="1" dirty="0" smtClean="0"/>
                <a:t>offline</a:t>
              </a:r>
              <a:endParaRPr lang="pl-PL" i="1" dirty="0"/>
            </a:p>
          </p:txBody>
        </p:sp>
      </p:grpSp>
      <p:grpSp>
        <p:nvGrpSpPr>
          <p:cNvPr id="65" name="Grupa 64"/>
          <p:cNvGrpSpPr/>
          <p:nvPr/>
        </p:nvGrpSpPr>
        <p:grpSpPr>
          <a:xfrm>
            <a:off x="6340512" y="3140375"/>
            <a:ext cx="1998449" cy="646331"/>
            <a:chOff x="6340512" y="3140375"/>
            <a:chExt cx="1998449" cy="646331"/>
          </a:xfrm>
        </p:grpSpPr>
        <p:sp>
          <p:nvSpPr>
            <p:cNvPr id="30" name="pole tekstowe 29"/>
            <p:cNvSpPr txBox="1"/>
            <p:nvPr/>
          </p:nvSpPr>
          <p:spPr>
            <a:xfrm>
              <a:off x="6732239" y="3140375"/>
              <a:ext cx="1606722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accent3">
                  <a:lumMod val="50000"/>
                </a:schemeClr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pl-PL" dirty="0" smtClean="0"/>
                <a:t>GCAF</a:t>
              </a:r>
            </a:p>
            <a:p>
              <a:pPr algn="ctr"/>
              <a:r>
                <a:rPr lang="pl-PL" dirty="0" smtClean="0"/>
                <a:t>GIML</a:t>
              </a:r>
              <a:endParaRPr lang="pl-PL" dirty="0"/>
            </a:p>
          </p:txBody>
        </p:sp>
        <p:cxnSp>
          <p:nvCxnSpPr>
            <p:cNvPr id="32" name="Łącznik prosty ze strzałką 31"/>
            <p:cNvCxnSpPr>
              <a:stCxn id="10" idx="3"/>
              <a:endCxn id="30" idx="1"/>
            </p:cNvCxnSpPr>
            <p:nvPr/>
          </p:nvCxnSpPr>
          <p:spPr>
            <a:xfrm>
              <a:off x="6340512" y="3463541"/>
              <a:ext cx="39172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upa 66"/>
          <p:cNvGrpSpPr/>
          <p:nvPr/>
        </p:nvGrpSpPr>
        <p:grpSpPr>
          <a:xfrm>
            <a:off x="2617534" y="3648207"/>
            <a:ext cx="4509632" cy="1500375"/>
            <a:chOff x="2617534" y="3648207"/>
            <a:chExt cx="4509632" cy="1500375"/>
          </a:xfrm>
        </p:grpSpPr>
        <p:sp>
          <p:nvSpPr>
            <p:cNvPr id="12" name="pole tekstowe 11"/>
            <p:cNvSpPr txBox="1"/>
            <p:nvPr/>
          </p:nvSpPr>
          <p:spPr>
            <a:xfrm>
              <a:off x="2617534" y="4779250"/>
              <a:ext cx="450963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pl-PL" dirty="0" err="1" smtClean="0"/>
                <a:t>Gaze</a:t>
              </a:r>
              <a:r>
                <a:rPr lang="pl-PL" dirty="0" smtClean="0"/>
                <a:t> Data Explorer (GDE)</a:t>
              </a:r>
              <a:endParaRPr lang="pl-PL" dirty="0"/>
            </a:p>
          </p:txBody>
        </p:sp>
        <p:cxnSp>
          <p:nvCxnSpPr>
            <p:cNvPr id="43" name="Łącznik prosty ze strzałką 42"/>
            <p:cNvCxnSpPr>
              <a:stCxn id="10" idx="2"/>
              <a:endCxn id="12" idx="0"/>
            </p:cNvCxnSpPr>
            <p:nvPr/>
          </p:nvCxnSpPr>
          <p:spPr>
            <a:xfrm flipH="1">
              <a:off x="4872350" y="3648207"/>
              <a:ext cx="7842" cy="113104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upa 67"/>
          <p:cNvGrpSpPr/>
          <p:nvPr/>
        </p:nvGrpSpPr>
        <p:grpSpPr>
          <a:xfrm>
            <a:off x="3141267" y="5148582"/>
            <a:ext cx="3448852" cy="728201"/>
            <a:chOff x="3141267" y="5148582"/>
            <a:chExt cx="3448852" cy="728201"/>
          </a:xfrm>
        </p:grpSpPr>
        <p:sp>
          <p:nvSpPr>
            <p:cNvPr id="15" name="pole tekstowe 14"/>
            <p:cNvSpPr txBox="1"/>
            <p:nvPr/>
          </p:nvSpPr>
          <p:spPr>
            <a:xfrm>
              <a:off x="3141267" y="5507451"/>
              <a:ext cx="344885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dirty="0"/>
                <a:t>Monitoring/Diagnosis/Experiments</a:t>
              </a:r>
              <a:endParaRPr lang="pl-PL" dirty="0"/>
            </a:p>
          </p:txBody>
        </p:sp>
        <p:cxnSp>
          <p:nvCxnSpPr>
            <p:cNvPr id="46" name="Łącznik prosty ze strzałką 45"/>
            <p:cNvCxnSpPr>
              <a:stCxn id="12" idx="2"/>
              <a:endCxn id="15" idx="0"/>
            </p:cNvCxnSpPr>
            <p:nvPr/>
          </p:nvCxnSpPr>
          <p:spPr>
            <a:xfrm flipH="1">
              <a:off x="4865693" y="5148582"/>
              <a:ext cx="6657" cy="3588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upa 81"/>
          <p:cNvGrpSpPr/>
          <p:nvPr/>
        </p:nvGrpSpPr>
        <p:grpSpPr>
          <a:xfrm>
            <a:off x="2186858" y="1340768"/>
            <a:ext cx="5348742" cy="1799607"/>
            <a:chOff x="2186858" y="1340768"/>
            <a:chExt cx="5348742" cy="1799607"/>
          </a:xfrm>
        </p:grpSpPr>
        <p:cxnSp>
          <p:nvCxnSpPr>
            <p:cNvPr id="38" name="Łącznik prostoliniowy 37"/>
            <p:cNvCxnSpPr>
              <a:stCxn id="30" idx="0"/>
            </p:cNvCxnSpPr>
            <p:nvPr/>
          </p:nvCxnSpPr>
          <p:spPr>
            <a:xfrm flipV="1">
              <a:off x="7535600" y="1669450"/>
              <a:ext cx="0" cy="14709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Łącznik prostoliniowy 39"/>
            <p:cNvCxnSpPr>
              <a:endCxn id="71" idx="3"/>
            </p:cNvCxnSpPr>
            <p:nvPr/>
          </p:nvCxnSpPr>
          <p:spPr>
            <a:xfrm flipH="1">
              <a:off x="2186858" y="1669450"/>
              <a:ext cx="5348742" cy="0"/>
            </a:xfrm>
            <a:prstGeom prst="line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pole tekstowe 40"/>
            <p:cNvSpPr txBox="1"/>
            <p:nvPr/>
          </p:nvSpPr>
          <p:spPr>
            <a:xfrm>
              <a:off x="3392811" y="1340768"/>
              <a:ext cx="295908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pl-PL" dirty="0">
                  <a:solidFill>
                    <a:schemeClr val="accent3">
                      <a:lumMod val="50000"/>
                    </a:schemeClr>
                  </a:solidFill>
                </a:rPr>
                <a:t>feedback / ET as a </a:t>
              </a:r>
              <a:r>
                <a:rPr lang="pl-PL" dirty="0" err="1">
                  <a:solidFill>
                    <a:schemeClr val="accent3">
                      <a:lumMod val="50000"/>
                    </a:schemeClr>
                  </a:solidFill>
                </a:rPr>
                <a:t>controller</a:t>
              </a:r>
              <a:endParaRPr lang="pl-PL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cxnSp>
        <p:nvCxnSpPr>
          <p:cNvPr id="58" name="Łącznik prosty ze strzałką 57"/>
          <p:cNvCxnSpPr>
            <a:endCxn id="21" idx="0"/>
          </p:cNvCxnSpPr>
          <p:nvPr/>
        </p:nvCxnSpPr>
        <p:spPr>
          <a:xfrm>
            <a:off x="863588" y="1854116"/>
            <a:ext cx="0" cy="560663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pole tekstowe 70"/>
          <p:cNvSpPr txBox="1"/>
          <p:nvPr/>
        </p:nvSpPr>
        <p:spPr>
          <a:xfrm>
            <a:off x="251520" y="1484784"/>
            <a:ext cx="193533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pl-PL" dirty="0" smtClean="0"/>
              <a:t>GIML / GCAF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860032" y="4005064"/>
            <a:ext cx="1217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pl-PL" dirty="0" err="1" smtClean="0">
                <a:solidFill>
                  <a:schemeClr val="accent3">
                    <a:lumMod val="50000"/>
                  </a:schemeClr>
                </a:solidFill>
              </a:rPr>
              <a:t>IEyetracker</a:t>
            </a:r>
            <a:endParaRPr lang="pl-PL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63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rostokąt 69"/>
          <p:cNvSpPr/>
          <p:nvPr/>
        </p:nvSpPr>
        <p:spPr>
          <a:xfrm>
            <a:off x="683568" y="2567893"/>
            <a:ext cx="360040" cy="1846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0" name="Grupa 59"/>
          <p:cNvGrpSpPr/>
          <p:nvPr/>
        </p:nvGrpSpPr>
        <p:grpSpPr>
          <a:xfrm>
            <a:off x="2318873" y="4581128"/>
            <a:ext cx="6055953" cy="1854907"/>
            <a:chOff x="2318873" y="4581128"/>
            <a:chExt cx="6055953" cy="1854907"/>
          </a:xfrm>
        </p:grpSpPr>
        <p:sp>
          <p:nvSpPr>
            <p:cNvPr id="53" name="Prostokąt 52"/>
            <p:cNvSpPr/>
            <p:nvPr/>
          </p:nvSpPr>
          <p:spPr>
            <a:xfrm>
              <a:off x="2344706" y="4581128"/>
              <a:ext cx="5035605" cy="14364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pole tekstowe 53"/>
            <p:cNvSpPr txBox="1"/>
            <p:nvPr/>
          </p:nvSpPr>
          <p:spPr>
            <a:xfrm>
              <a:off x="2318873" y="6066703"/>
              <a:ext cx="6055953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Software from ET manufacturer, third party’s or user designed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49" name="Grupa 48"/>
          <p:cNvGrpSpPr/>
          <p:nvPr/>
        </p:nvGrpSpPr>
        <p:grpSpPr>
          <a:xfrm>
            <a:off x="1358174" y="1976453"/>
            <a:ext cx="5792611" cy="1883798"/>
            <a:chOff x="1430183" y="1829254"/>
            <a:chExt cx="5792611" cy="1883798"/>
          </a:xfrm>
        </p:grpSpPr>
        <p:sp>
          <p:nvSpPr>
            <p:cNvPr id="47" name="Prostokąt 46"/>
            <p:cNvSpPr/>
            <p:nvPr/>
          </p:nvSpPr>
          <p:spPr>
            <a:xfrm>
              <a:off x="1430820" y="2267580"/>
              <a:ext cx="5164034" cy="144547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pole tekstowe 47"/>
            <p:cNvSpPr txBox="1"/>
            <p:nvPr/>
          </p:nvSpPr>
          <p:spPr>
            <a:xfrm>
              <a:off x="1430183" y="1829254"/>
              <a:ext cx="5792611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en-US" dirty="0" smtClean="0">
                  <a:solidFill>
                    <a:srgbClr val="002060"/>
                  </a:solidFill>
                </a:rPr>
                <a:t>Eye tracker device and software delivered by its manufacturer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 stack for ET</a:t>
            </a:r>
            <a:endParaRPr lang="en-US" dirty="0"/>
          </a:p>
        </p:txBody>
      </p:sp>
      <p:sp>
        <p:nvSpPr>
          <p:cNvPr id="21" name="Uśmiechnięta buźka 20"/>
          <p:cNvSpPr/>
          <p:nvPr/>
        </p:nvSpPr>
        <p:spPr>
          <a:xfrm>
            <a:off x="539552" y="2414779"/>
            <a:ext cx="648072" cy="698376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3" name="Grupa 62"/>
          <p:cNvGrpSpPr/>
          <p:nvPr/>
        </p:nvGrpSpPr>
        <p:grpSpPr>
          <a:xfrm>
            <a:off x="2987824" y="2567893"/>
            <a:ext cx="3176932" cy="369332"/>
            <a:chOff x="2987824" y="2567893"/>
            <a:chExt cx="3176932" cy="369332"/>
          </a:xfrm>
        </p:grpSpPr>
        <p:sp>
          <p:nvSpPr>
            <p:cNvPr id="8" name="pole tekstowe 7"/>
            <p:cNvSpPr txBox="1"/>
            <p:nvPr/>
          </p:nvSpPr>
          <p:spPr>
            <a:xfrm>
              <a:off x="3579946" y="2567893"/>
              <a:ext cx="258481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dirty="0" smtClean="0"/>
                <a:t>Pupils position detection</a:t>
              </a:r>
              <a:endParaRPr lang="en-US" dirty="0"/>
            </a:p>
          </p:txBody>
        </p:sp>
        <p:cxnSp>
          <p:nvCxnSpPr>
            <p:cNvPr id="23" name="Łącznik prosty ze strzałką 22"/>
            <p:cNvCxnSpPr>
              <a:stCxn id="3" idx="3"/>
              <a:endCxn id="8" idx="1"/>
            </p:cNvCxnSpPr>
            <p:nvPr/>
          </p:nvCxnSpPr>
          <p:spPr>
            <a:xfrm flipV="1">
              <a:off x="2987824" y="2752559"/>
              <a:ext cx="592122" cy="1140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a 63"/>
          <p:cNvGrpSpPr/>
          <p:nvPr/>
        </p:nvGrpSpPr>
        <p:grpSpPr>
          <a:xfrm>
            <a:off x="3419872" y="2937225"/>
            <a:ext cx="2920640" cy="710982"/>
            <a:chOff x="3419872" y="2937225"/>
            <a:chExt cx="2920640" cy="710982"/>
          </a:xfrm>
        </p:grpSpPr>
        <p:sp>
          <p:nvSpPr>
            <p:cNvPr id="10" name="pole tekstowe 9"/>
            <p:cNvSpPr txBox="1"/>
            <p:nvPr/>
          </p:nvSpPr>
          <p:spPr>
            <a:xfrm>
              <a:off x="3419872" y="3278875"/>
              <a:ext cx="292064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dirty="0" smtClean="0"/>
                <a:t>Determining the gaze position</a:t>
              </a:r>
              <a:endParaRPr lang="en-US" dirty="0"/>
            </a:p>
          </p:txBody>
        </p:sp>
        <p:cxnSp>
          <p:nvCxnSpPr>
            <p:cNvPr id="25" name="Łącznik prosty ze strzałką 24"/>
            <p:cNvCxnSpPr>
              <a:stCxn id="8" idx="2"/>
              <a:endCxn id="10" idx="0"/>
            </p:cNvCxnSpPr>
            <p:nvPr/>
          </p:nvCxnSpPr>
          <p:spPr>
            <a:xfrm>
              <a:off x="4872351" y="2937225"/>
              <a:ext cx="7841" cy="3416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upa 61"/>
          <p:cNvGrpSpPr/>
          <p:nvPr/>
        </p:nvGrpSpPr>
        <p:grpSpPr>
          <a:xfrm>
            <a:off x="1187624" y="2579301"/>
            <a:ext cx="1800200" cy="369332"/>
            <a:chOff x="1187624" y="2579301"/>
            <a:chExt cx="1800200" cy="369332"/>
          </a:xfrm>
        </p:grpSpPr>
        <p:sp>
          <p:nvSpPr>
            <p:cNvPr id="3" name="pole tekstowe 2"/>
            <p:cNvSpPr txBox="1"/>
            <p:nvPr/>
          </p:nvSpPr>
          <p:spPr>
            <a:xfrm>
              <a:off x="1529996" y="2579301"/>
              <a:ext cx="145782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dirty="0" smtClean="0"/>
                <a:t>Eye(s) images</a:t>
              </a:r>
              <a:endParaRPr lang="en-US" dirty="0"/>
            </a:p>
          </p:txBody>
        </p:sp>
        <p:cxnSp>
          <p:nvCxnSpPr>
            <p:cNvPr id="27" name="Łącznik prosty ze strzałką 26"/>
            <p:cNvCxnSpPr>
              <a:stCxn id="21" idx="6"/>
              <a:endCxn id="3" idx="1"/>
            </p:cNvCxnSpPr>
            <p:nvPr/>
          </p:nvCxnSpPr>
          <p:spPr>
            <a:xfrm>
              <a:off x="1187624" y="2763967"/>
              <a:ext cx="34237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upa 82"/>
          <p:cNvGrpSpPr/>
          <p:nvPr/>
        </p:nvGrpSpPr>
        <p:grpSpPr>
          <a:xfrm>
            <a:off x="539552" y="4005255"/>
            <a:ext cx="6264696" cy="780632"/>
            <a:chOff x="539552" y="4005255"/>
            <a:chExt cx="6264696" cy="780632"/>
          </a:xfrm>
        </p:grpSpPr>
        <p:cxnSp>
          <p:nvCxnSpPr>
            <p:cNvPr id="14" name="Łącznik prostoliniowy 13"/>
            <p:cNvCxnSpPr/>
            <p:nvPr/>
          </p:nvCxnSpPr>
          <p:spPr>
            <a:xfrm>
              <a:off x="539552" y="4374587"/>
              <a:ext cx="626469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pole tekstowe 27"/>
            <p:cNvSpPr txBox="1"/>
            <p:nvPr/>
          </p:nvSpPr>
          <p:spPr>
            <a:xfrm>
              <a:off x="539552" y="4005255"/>
              <a:ext cx="2254207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i="1" dirty="0" smtClean="0"/>
                <a:t>real-time</a:t>
              </a:r>
              <a:endParaRPr lang="en-US" i="1" dirty="0"/>
            </a:p>
          </p:txBody>
        </p:sp>
        <p:sp>
          <p:nvSpPr>
            <p:cNvPr id="29" name="pole tekstowe 28"/>
            <p:cNvSpPr txBox="1"/>
            <p:nvPr/>
          </p:nvSpPr>
          <p:spPr>
            <a:xfrm>
              <a:off x="541438" y="4416555"/>
              <a:ext cx="788357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i="1" dirty="0" smtClean="0"/>
                <a:t>offline</a:t>
              </a:r>
              <a:endParaRPr lang="en-US" i="1" dirty="0"/>
            </a:p>
          </p:txBody>
        </p:sp>
      </p:grpSp>
      <p:grpSp>
        <p:nvGrpSpPr>
          <p:cNvPr id="65" name="Grupa 64"/>
          <p:cNvGrpSpPr/>
          <p:nvPr/>
        </p:nvGrpSpPr>
        <p:grpSpPr>
          <a:xfrm>
            <a:off x="6340512" y="3140375"/>
            <a:ext cx="1998449" cy="646331"/>
            <a:chOff x="6340512" y="3140375"/>
            <a:chExt cx="1998449" cy="646331"/>
          </a:xfrm>
        </p:grpSpPr>
        <p:sp>
          <p:nvSpPr>
            <p:cNvPr id="30" name="pole tekstowe 29"/>
            <p:cNvSpPr txBox="1"/>
            <p:nvPr/>
          </p:nvSpPr>
          <p:spPr>
            <a:xfrm>
              <a:off x="6732239" y="3140375"/>
              <a:ext cx="1606722" cy="646331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dirty="0" smtClean="0"/>
                <a:t>GCAF</a:t>
              </a:r>
            </a:p>
            <a:p>
              <a:pPr algn="ctr"/>
              <a:r>
                <a:rPr lang="en-US" dirty="0" smtClean="0"/>
                <a:t>GIML</a:t>
              </a:r>
              <a:endParaRPr lang="en-US" dirty="0"/>
            </a:p>
          </p:txBody>
        </p:sp>
        <p:cxnSp>
          <p:nvCxnSpPr>
            <p:cNvPr id="32" name="Łącznik prosty ze strzałką 31"/>
            <p:cNvCxnSpPr>
              <a:stCxn id="10" idx="3"/>
              <a:endCxn id="30" idx="1"/>
            </p:cNvCxnSpPr>
            <p:nvPr/>
          </p:nvCxnSpPr>
          <p:spPr>
            <a:xfrm>
              <a:off x="6340512" y="3463541"/>
              <a:ext cx="39172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upa 66"/>
          <p:cNvGrpSpPr/>
          <p:nvPr/>
        </p:nvGrpSpPr>
        <p:grpSpPr>
          <a:xfrm>
            <a:off x="2617534" y="3648207"/>
            <a:ext cx="4509632" cy="1500375"/>
            <a:chOff x="2617534" y="3648207"/>
            <a:chExt cx="4509632" cy="1500375"/>
          </a:xfrm>
        </p:grpSpPr>
        <p:sp>
          <p:nvSpPr>
            <p:cNvPr id="12" name="pole tekstowe 11"/>
            <p:cNvSpPr txBox="1"/>
            <p:nvPr/>
          </p:nvSpPr>
          <p:spPr>
            <a:xfrm>
              <a:off x="2617534" y="4779250"/>
              <a:ext cx="4509632" cy="36933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dirty="0" smtClean="0"/>
                <a:t>Gaze Data Explorer (GDE)</a:t>
              </a:r>
              <a:endParaRPr lang="en-US" dirty="0"/>
            </a:p>
          </p:txBody>
        </p:sp>
        <p:cxnSp>
          <p:nvCxnSpPr>
            <p:cNvPr id="43" name="Łącznik prosty ze strzałką 42"/>
            <p:cNvCxnSpPr>
              <a:stCxn id="10" idx="2"/>
              <a:endCxn id="12" idx="0"/>
            </p:cNvCxnSpPr>
            <p:nvPr/>
          </p:nvCxnSpPr>
          <p:spPr>
            <a:xfrm flipH="1">
              <a:off x="4872350" y="3648207"/>
              <a:ext cx="7842" cy="113104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upa 67"/>
          <p:cNvGrpSpPr/>
          <p:nvPr/>
        </p:nvGrpSpPr>
        <p:grpSpPr>
          <a:xfrm>
            <a:off x="3141267" y="5148582"/>
            <a:ext cx="3448852" cy="728201"/>
            <a:chOff x="3141267" y="5148582"/>
            <a:chExt cx="3448852" cy="728201"/>
          </a:xfrm>
        </p:grpSpPr>
        <p:sp>
          <p:nvSpPr>
            <p:cNvPr id="15" name="pole tekstowe 14"/>
            <p:cNvSpPr txBox="1"/>
            <p:nvPr/>
          </p:nvSpPr>
          <p:spPr>
            <a:xfrm>
              <a:off x="3141267" y="5507451"/>
              <a:ext cx="344885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dirty="0" smtClean="0"/>
                <a:t>Monitoring/Diagnosis/Experiments</a:t>
              </a:r>
              <a:endParaRPr lang="en-US" dirty="0"/>
            </a:p>
          </p:txBody>
        </p:sp>
        <p:cxnSp>
          <p:nvCxnSpPr>
            <p:cNvPr id="46" name="Łącznik prosty ze strzałką 45"/>
            <p:cNvCxnSpPr>
              <a:stCxn id="12" idx="2"/>
              <a:endCxn id="15" idx="0"/>
            </p:cNvCxnSpPr>
            <p:nvPr/>
          </p:nvCxnSpPr>
          <p:spPr>
            <a:xfrm flipH="1">
              <a:off x="4865693" y="5148582"/>
              <a:ext cx="6657" cy="3588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upa 81"/>
          <p:cNvGrpSpPr/>
          <p:nvPr/>
        </p:nvGrpSpPr>
        <p:grpSpPr>
          <a:xfrm>
            <a:off x="2186858" y="1340768"/>
            <a:ext cx="5348742" cy="1799607"/>
            <a:chOff x="2186858" y="1340768"/>
            <a:chExt cx="5348742" cy="1799607"/>
          </a:xfrm>
        </p:grpSpPr>
        <p:cxnSp>
          <p:nvCxnSpPr>
            <p:cNvPr id="38" name="Łącznik prostoliniowy 37"/>
            <p:cNvCxnSpPr>
              <a:stCxn id="30" idx="0"/>
            </p:cNvCxnSpPr>
            <p:nvPr/>
          </p:nvCxnSpPr>
          <p:spPr>
            <a:xfrm flipV="1">
              <a:off x="7535600" y="1669450"/>
              <a:ext cx="0" cy="14709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Łącznik prostoliniowy 39"/>
            <p:cNvCxnSpPr>
              <a:endCxn id="71" idx="3"/>
            </p:cNvCxnSpPr>
            <p:nvPr/>
          </p:nvCxnSpPr>
          <p:spPr>
            <a:xfrm flipH="1">
              <a:off x="2186858" y="1669450"/>
              <a:ext cx="5348742" cy="0"/>
            </a:xfrm>
            <a:prstGeom prst="line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pole tekstowe 40"/>
            <p:cNvSpPr txBox="1"/>
            <p:nvPr/>
          </p:nvSpPr>
          <p:spPr>
            <a:xfrm>
              <a:off x="3392811" y="1340768"/>
              <a:ext cx="295908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feedback / ET as a controller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cxnSp>
        <p:nvCxnSpPr>
          <p:cNvPr id="58" name="Łącznik prosty ze strzałką 57"/>
          <p:cNvCxnSpPr>
            <a:endCxn id="21" idx="0"/>
          </p:cNvCxnSpPr>
          <p:nvPr/>
        </p:nvCxnSpPr>
        <p:spPr>
          <a:xfrm>
            <a:off x="863588" y="1854116"/>
            <a:ext cx="0" cy="560663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pole tekstowe 70"/>
          <p:cNvSpPr txBox="1"/>
          <p:nvPr/>
        </p:nvSpPr>
        <p:spPr>
          <a:xfrm>
            <a:off x="251520" y="1484784"/>
            <a:ext cx="1935338" cy="369332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dirty="0" smtClean="0"/>
              <a:t>GIML / GCAF</a:t>
            </a:r>
            <a:endParaRPr lang="en-US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860032" y="4005064"/>
            <a:ext cx="1217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IEyetracker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04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355976" y="6300033"/>
            <a:ext cx="43707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Image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source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: 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http://www.eyetracking.com/Hardware/Eye-Trackers</a:t>
            </a:r>
            <a:endParaRPr lang="pl-PL" altLang="pl-PL" sz="1200" i="1" dirty="0" smtClean="0">
              <a:solidFill>
                <a:srgbClr val="000000"/>
              </a:solidFill>
              <a:effectLst/>
              <a:cs typeface="+mn-cs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84" y="1973402"/>
            <a:ext cx="5796136" cy="3255798"/>
          </a:xfrm>
          <a:prstGeom prst="rect">
            <a:avLst/>
          </a:prstGeom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Purkinje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29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73" y="1229862"/>
            <a:ext cx="1905266" cy="1905266"/>
          </a:xfrm>
          <a:prstGeom prst="rect">
            <a:avLst/>
          </a:prstGeom>
        </p:spPr>
      </p:pic>
      <p:grpSp>
        <p:nvGrpSpPr>
          <p:cNvPr id="15" name="Grupa 14"/>
          <p:cNvGrpSpPr/>
          <p:nvPr/>
        </p:nvGrpSpPr>
        <p:grpSpPr>
          <a:xfrm>
            <a:off x="1043608" y="1940650"/>
            <a:ext cx="2160240" cy="1305436"/>
            <a:chOff x="1043608" y="2267580"/>
            <a:chExt cx="2160240" cy="1305436"/>
          </a:xfrm>
        </p:grpSpPr>
        <p:sp>
          <p:nvSpPr>
            <p:cNvPr id="6" name="Prostokąt 5"/>
            <p:cNvSpPr/>
            <p:nvPr/>
          </p:nvSpPr>
          <p:spPr>
            <a:xfrm>
              <a:off x="1043608" y="2267580"/>
              <a:ext cx="2160240" cy="9361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1543130" y="3203684"/>
              <a:ext cx="1228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>
                  <a:solidFill>
                    <a:srgbClr val="0070C0"/>
                  </a:solidFill>
                </a:rPr>
                <a:t>Mirametrix</a:t>
              </a:r>
              <a:endParaRPr lang="pl-PL" dirty="0">
                <a:solidFill>
                  <a:srgbClr val="0070C0"/>
                </a:solidFill>
              </a:endParaRPr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Eyetracker</a:t>
            </a:r>
            <a:r>
              <a:rPr lang="pl-PL" dirty="0" smtClean="0"/>
              <a:t> – hardware</a:t>
            </a:r>
            <a:endParaRPr lang="pl-PL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521732" y="6300033"/>
            <a:ext cx="43707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Image </a:t>
            </a:r>
            <a:r>
              <a:rPr lang="pl-PL" altLang="pl-PL" sz="12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source</a:t>
            </a:r>
            <a:r>
              <a:rPr lang="pl-PL" altLang="pl-PL" sz="1200" dirty="0" smtClean="0">
                <a:solidFill>
                  <a:srgbClr val="000000"/>
                </a:solidFill>
                <a:effectLst/>
                <a:cs typeface="+mn-cs"/>
              </a:rPr>
              <a:t>: 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http://www.eyetracking.com/Hardware/Eye-Trackers</a:t>
            </a:r>
            <a:endParaRPr lang="pl-PL" altLang="pl-PL" sz="1200" i="1" dirty="0" smtClean="0">
              <a:solidFill>
                <a:srgbClr val="000000"/>
              </a:solidFill>
              <a:effectLst/>
              <a:cs typeface="+mn-cs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854" y="1445886"/>
            <a:ext cx="1905266" cy="190526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118" y="1340820"/>
            <a:ext cx="1905266" cy="190526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64" y="3645024"/>
            <a:ext cx="1905266" cy="1905266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700" y="3853029"/>
            <a:ext cx="2193436" cy="1567156"/>
          </a:xfrm>
          <a:prstGeom prst="rect">
            <a:avLst/>
          </a:prstGeom>
        </p:spPr>
      </p:pic>
      <p:grpSp>
        <p:nvGrpSpPr>
          <p:cNvPr id="16" name="Grupa 15"/>
          <p:cNvGrpSpPr/>
          <p:nvPr/>
        </p:nvGrpSpPr>
        <p:grpSpPr>
          <a:xfrm>
            <a:off x="3619367" y="1589902"/>
            <a:ext cx="2160240" cy="2055122"/>
            <a:chOff x="1043608" y="1517894"/>
            <a:chExt cx="2160240" cy="2055122"/>
          </a:xfrm>
        </p:grpSpPr>
        <p:sp>
          <p:nvSpPr>
            <p:cNvPr id="17" name="Prostokąt 16"/>
            <p:cNvSpPr/>
            <p:nvPr/>
          </p:nvSpPr>
          <p:spPr>
            <a:xfrm>
              <a:off x="1043608" y="1517894"/>
              <a:ext cx="2160240" cy="16857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882947" y="3203684"/>
              <a:ext cx="545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solidFill>
                    <a:srgbClr val="0070C0"/>
                  </a:solidFill>
                </a:rPr>
                <a:t>SMI</a:t>
              </a:r>
              <a:endParaRPr lang="pl-PL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0" name="Grupa 19"/>
          <p:cNvGrpSpPr/>
          <p:nvPr/>
        </p:nvGrpSpPr>
        <p:grpSpPr>
          <a:xfrm>
            <a:off x="6012160" y="1733918"/>
            <a:ext cx="2160240" cy="1584176"/>
            <a:chOff x="1043608" y="1988840"/>
            <a:chExt cx="2160240" cy="1584176"/>
          </a:xfrm>
        </p:grpSpPr>
        <p:sp>
          <p:nvSpPr>
            <p:cNvPr id="21" name="Prostokąt 20"/>
            <p:cNvSpPr/>
            <p:nvPr/>
          </p:nvSpPr>
          <p:spPr>
            <a:xfrm>
              <a:off x="1043608" y="1988840"/>
              <a:ext cx="2160240" cy="12148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1882947" y="3203684"/>
              <a:ext cx="545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solidFill>
                    <a:srgbClr val="0070C0"/>
                  </a:solidFill>
                </a:rPr>
                <a:t>SMI</a:t>
              </a:r>
              <a:endParaRPr lang="pl-PL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971600" y="3717032"/>
            <a:ext cx="2160240" cy="2088232"/>
            <a:chOff x="1043608" y="1484784"/>
            <a:chExt cx="2160240" cy="2088232"/>
          </a:xfrm>
        </p:grpSpPr>
        <p:sp>
          <p:nvSpPr>
            <p:cNvPr id="24" name="Prostokąt 23"/>
            <p:cNvSpPr/>
            <p:nvPr/>
          </p:nvSpPr>
          <p:spPr>
            <a:xfrm>
              <a:off x="1043608" y="1484784"/>
              <a:ext cx="2160240" cy="17189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1670790" y="3203684"/>
              <a:ext cx="884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>
                  <a:solidFill>
                    <a:srgbClr val="0070C0"/>
                  </a:solidFill>
                </a:rPr>
                <a:t>EyeLink</a:t>
              </a:r>
              <a:endParaRPr lang="pl-PL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6" name="Grupa 25"/>
          <p:cNvGrpSpPr/>
          <p:nvPr/>
        </p:nvGrpSpPr>
        <p:grpSpPr>
          <a:xfrm>
            <a:off x="3491880" y="3789040"/>
            <a:ext cx="2376264" cy="2088232"/>
            <a:chOff x="1043608" y="1484784"/>
            <a:chExt cx="2376264" cy="2088232"/>
          </a:xfrm>
        </p:grpSpPr>
        <p:sp>
          <p:nvSpPr>
            <p:cNvPr id="27" name="Prostokąt 26"/>
            <p:cNvSpPr/>
            <p:nvPr/>
          </p:nvSpPr>
          <p:spPr>
            <a:xfrm>
              <a:off x="1043608" y="1484784"/>
              <a:ext cx="2376264" cy="17189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8" name="pole tekstowe 27"/>
            <p:cNvSpPr txBox="1"/>
            <p:nvPr/>
          </p:nvSpPr>
          <p:spPr>
            <a:xfrm>
              <a:off x="1619672" y="3203684"/>
              <a:ext cx="14266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solidFill>
                    <a:srgbClr val="0070C0"/>
                  </a:solidFill>
                </a:rPr>
                <a:t>Kamil Pleskot</a:t>
              </a:r>
              <a:endParaRPr lang="pl-PL" dirty="0">
                <a:solidFill>
                  <a:srgbClr val="0070C0"/>
                </a:solidFill>
              </a:endParaRPr>
            </a:p>
          </p:txBody>
        </p:sp>
      </p:grpSp>
      <p:sp>
        <p:nvSpPr>
          <p:cNvPr id="29" name="pole tekstowe 28"/>
          <p:cNvSpPr txBox="1"/>
          <p:nvPr/>
        </p:nvSpPr>
        <p:spPr>
          <a:xfrm>
            <a:off x="6300192" y="3988221"/>
            <a:ext cx="235756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Remote and</a:t>
            </a:r>
          </a:p>
          <a:p>
            <a:r>
              <a:rPr lang="en-US" sz="2800" dirty="0" smtClean="0"/>
              <a:t>head-mounted</a:t>
            </a:r>
          </a:p>
          <a:p>
            <a:r>
              <a:rPr lang="en-US" sz="2800" dirty="0" smtClean="0"/>
              <a:t>eye</a:t>
            </a:r>
            <a:r>
              <a:rPr lang="pl-PL" sz="2800" dirty="0" smtClean="0"/>
              <a:t> </a:t>
            </a:r>
            <a:r>
              <a:rPr lang="en-US" sz="2800" dirty="0" smtClean="0"/>
              <a:t>trackers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833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Eyetracker</a:t>
            </a:r>
            <a:r>
              <a:rPr lang="pl-PL" dirty="0" smtClean="0"/>
              <a:t> – DIY hardware</a:t>
            </a:r>
            <a:endParaRPr lang="pl-PL" dirty="0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228184" y="6300033"/>
            <a:ext cx="28328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en-US" altLang="pl-PL" sz="1200" dirty="0" smtClean="0">
                <a:solidFill>
                  <a:srgbClr val="000000"/>
                </a:solidFill>
                <a:effectLst/>
                <a:cs typeface="+mn-cs"/>
              </a:rPr>
              <a:t>Source: </a:t>
            </a:r>
            <a:r>
              <a:rPr lang="en-US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Kamil</a:t>
            </a:r>
            <a:r>
              <a:rPr lang="en-US" altLang="pl-PL" sz="1200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en-US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Pleskot</a:t>
            </a:r>
            <a:r>
              <a:rPr lang="en-US" altLang="pl-PL" sz="1200" dirty="0" smtClean="0">
                <a:solidFill>
                  <a:srgbClr val="000000"/>
                </a:solidFill>
                <a:effectLst/>
                <a:cs typeface="+mn-cs"/>
              </a:rPr>
              <a:t> (engineering thesis)</a:t>
            </a:r>
            <a:endParaRPr lang="en-US" altLang="pl-PL" sz="1200" i="1" dirty="0" smtClean="0">
              <a:solidFill>
                <a:srgbClr val="000000"/>
              </a:solidFill>
              <a:effectLst/>
              <a:cs typeface="+mn-cs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79041"/>
            <a:ext cx="6698989" cy="4786263"/>
          </a:xfrm>
          <a:prstGeom prst="rect">
            <a:avLst/>
          </a:prstGeom>
        </p:spPr>
      </p:pic>
      <p:grpSp>
        <p:nvGrpSpPr>
          <p:cNvPr id="41" name="Grupa 40"/>
          <p:cNvGrpSpPr/>
          <p:nvPr/>
        </p:nvGrpSpPr>
        <p:grpSpPr>
          <a:xfrm>
            <a:off x="6147946" y="3212976"/>
            <a:ext cx="2204234" cy="369332"/>
            <a:chOff x="6147946" y="3212976"/>
            <a:chExt cx="2204234" cy="369332"/>
          </a:xfrm>
        </p:grpSpPr>
        <p:cxnSp>
          <p:nvCxnSpPr>
            <p:cNvPr id="8" name="Łącznik prosty ze strzałką 7"/>
            <p:cNvCxnSpPr>
              <a:stCxn id="16" idx="1"/>
            </p:cNvCxnSpPr>
            <p:nvPr/>
          </p:nvCxnSpPr>
          <p:spPr>
            <a:xfrm flipH="1">
              <a:off x="6147946" y="3397642"/>
              <a:ext cx="1160358" cy="3135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pole tekstowe 15"/>
            <p:cNvSpPr txBox="1"/>
            <p:nvPr/>
          </p:nvSpPr>
          <p:spPr>
            <a:xfrm>
              <a:off x="7308304" y="3212976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solidFill>
                    <a:srgbClr val="0070C0"/>
                  </a:solidFill>
                </a:rPr>
                <a:t>IR </a:t>
              </a:r>
              <a:r>
                <a:rPr lang="en-US" dirty="0" smtClean="0">
                  <a:solidFill>
                    <a:srgbClr val="0070C0"/>
                  </a:solidFill>
                </a:rPr>
                <a:t>diodes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4" name="Grupa 43"/>
          <p:cNvGrpSpPr/>
          <p:nvPr/>
        </p:nvGrpSpPr>
        <p:grpSpPr>
          <a:xfrm>
            <a:off x="251520" y="4643844"/>
            <a:ext cx="1944216" cy="369332"/>
            <a:chOff x="251520" y="4643844"/>
            <a:chExt cx="1944216" cy="369332"/>
          </a:xfrm>
        </p:grpSpPr>
        <p:cxnSp>
          <p:nvCxnSpPr>
            <p:cNvPr id="24" name="Łącznik prosty ze strzałką 23"/>
            <p:cNvCxnSpPr>
              <a:stCxn id="25" idx="3"/>
            </p:cNvCxnSpPr>
            <p:nvPr/>
          </p:nvCxnSpPr>
          <p:spPr>
            <a:xfrm>
              <a:off x="1364004" y="4828510"/>
              <a:ext cx="8317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pole tekstowe 24"/>
            <p:cNvSpPr txBox="1"/>
            <p:nvPr/>
          </p:nvSpPr>
          <p:spPr>
            <a:xfrm>
              <a:off x="251520" y="4643844"/>
              <a:ext cx="1112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solidFill>
                    <a:srgbClr val="0070C0"/>
                  </a:solidFill>
                </a:rPr>
                <a:t>USB </a:t>
              </a:r>
              <a:r>
                <a:rPr lang="pl-PL" dirty="0" err="1" smtClean="0">
                  <a:solidFill>
                    <a:srgbClr val="0070C0"/>
                  </a:solidFill>
                </a:rPr>
                <a:t>cable</a:t>
              </a:r>
              <a:endParaRPr lang="pl-PL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0" name="Grupa 39"/>
          <p:cNvGrpSpPr/>
          <p:nvPr/>
        </p:nvGrpSpPr>
        <p:grpSpPr>
          <a:xfrm>
            <a:off x="6728125" y="1270501"/>
            <a:ext cx="2041544" cy="646331"/>
            <a:chOff x="6728125" y="1270501"/>
            <a:chExt cx="2041544" cy="646331"/>
          </a:xfrm>
        </p:grpSpPr>
        <p:cxnSp>
          <p:nvCxnSpPr>
            <p:cNvPr id="29" name="Łącznik prosty ze strzałką 28"/>
            <p:cNvCxnSpPr/>
            <p:nvPr/>
          </p:nvCxnSpPr>
          <p:spPr>
            <a:xfrm flipH="1">
              <a:off x="6728125" y="1628800"/>
              <a:ext cx="756084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ole tekstowe 29"/>
            <p:cNvSpPr txBox="1"/>
            <p:nvPr/>
          </p:nvSpPr>
          <p:spPr>
            <a:xfrm>
              <a:off x="7524328" y="1270501"/>
              <a:ext cx="12453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ophthalmic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frame (old)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2" name="Grupa 41"/>
          <p:cNvGrpSpPr/>
          <p:nvPr/>
        </p:nvGrpSpPr>
        <p:grpSpPr>
          <a:xfrm>
            <a:off x="6372202" y="3862789"/>
            <a:ext cx="2467866" cy="646331"/>
            <a:chOff x="6372202" y="3862789"/>
            <a:chExt cx="2467866" cy="646331"/>
          </a:xfrm>
        </p:grpSpPr>
        <p:cxnSp>
          <p:nvCxnSpPr>
            <p:cNvPr id="21" name="Łącznik prosty ze strzałką 20"/>
            <p:cNvCxnSpPr>
              <a:stCxn id="37" idx="1"/>
            </p:cNvCxnSpPr>
            <p:nvPr/>
          </p:nvCxnSpPr>
          <p:spPr>
            <a:xfrm flipH="1" flipV="1">
              <a:off x="6372202" y="4149081"/>
              <a:ext cx="792086" cy="368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pole tekstowe 36"/>
            <p:cNvSpPr txBox="1"/>
            <p:nvPr/>
          </p:nvSpPr>
          <p:spPr>
            <a:xfrm>
              <a:off x="7164288" y="3862789"/>
              <a:ext cx="16757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solidFill>
                    <a:srgbClr val="0070C0"/>
                  </a:solidFill>
                </a:rPr>
                <a:t>CMOS sensor</a:t>
              </a:r>
            </a:p>
            <a:p>
              <a:r>
                <a:rPr lang="pl-PL" dirty="0" smtClean="0">
                  <a:solidFill>
                    <a:srgbClr val="0070C0"/>
                  </a:solidFill>
                </a:rPr>
                <a:t>(from web </a:t>
              </a:r>
              <a:r>
                <a:rPr lang="pl-PL" dirty="0" err="1" smtClean="0">
                  <a:solidFill>
                    <a:srgbClr val="0070C0"/>
                  </a:solidFill>
                </a:rPr>
                <a:t>cam</a:t>
              </a:r>
              <a:r>
                <a:rPr lang="pl-PL" dirty="0" smtClean="0">
                  <a:solidFill>
                    <a:srgbClr val="0070C0"/>
                  </a:solidFill>
                </a:rPr>
                <a:t>)</a:t>
              </a:r>
              <a:endParaRPr lang="pl-PL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559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062" y="1279973"/>
            <a:ext cx="5707875" cy="429805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Eyetracker</a:t>
            </a:r>
            <a:r>
              <a:rPr lang="pl-PL" dirty="0" smtClean="0"/>
              <a:t> – DIY hardware</a:t>
            </a:r>
            <a:endParaRPr lang="pl-PL" dirty="0"/>
          </a:p>
        </p:txBody>
      </p:sp>
      <p:grpSp>
        <p:nvGrpSpPr>
          <p:cNvPr id="28" name="Grupa 27"/>
          <p:cNvGrpSpPr/>
          <p:nvPr/>
        </p:nvGrpSpPr>
        <p:grpSpPr>
          <a:xfrm>
            <a:off x="2569663" y="4941168"/>
            <a:ext cx="1044353" cy="1398328"/>
            <a:chOff x="2569663" y="4941168"/>
            <a:chExt cx="1044353" cy="1398328"/>
          </a:xfrm>
        </p:grpSpPr>
        <p:cxnSp>
          <p:nvCxnSpPr>
            <p:cNvPr id="29" name="Łącznik prosty ze strzałką 28"/>
            <p:cNvCxnSpPr/>
            <p:nvPr/>
          </p:nvCxnSpPr>
          <p:spPr>
            <a:xfrm flipH="1" flipV="1">
              <a:off x="2569663" y="4941168"/>
              <a:ext cx="378042" cy="75199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ole tekstowe 29"/>
            <p:cNvSpPr txBox="1"/>
            <p:nvPr/>
          </p:nvSpPr>
          <p:spPr>
            <a:xfrm>
              <a:off x="2627784" y="5693165"/>
              <a:ext cx="9862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>
                  <a:solidFill>
                    <a:srgbClr val="0070C0"/>
                  </a:solidFill>
                </a:rPr>
                <a:t>frame</a:t>
              </a:r>
              <a:r>
                <a:rPr lang="pl-PL" dirty="0" smtClean="0">
                  <a:solidFill>
                    <a:srgbClr val="0070C0"/>
                  </a:solidFill>
                </a:rPr>
                <a:t> of</a:t>
              </a:r>
            </a:p>
            <a:p>
              <a:r>
                <a:rPr lang="pl-PL" dirty="0" err="1" smtClean="0">
                  <a:solidFill>
                    <a:srgbClr val="0070C0"/>
                  </a:solidFill>
                </a:rPr>
                <a:t>glasses</a:t>
              </a:r>
              <a:endParaRPr lang="pl-PL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6" name="Grupa 25"/>
          <p:cNvGrpSpPr/>
          <p:nvPr/>
        </p:nvGrpSpPr>
        <p:grpSpPr>
          <a:xfrm>
            <a:off x="4067944" y="3596170"/>
            <a:ext cx="1721240" cy="1919321"/>
            <a:chOff x="4067944" y="3596170"/>
            <a:chExt cx="1721240" cy="1919321"/>
          </a:xfrm>
        </p:grpSpPr>
        <p:cxnSp>
          <p:nvCxnSpPr>
            <p:cNvPr id="21" name="Łącznik prosty ze strzałką 20"/>
            <p:cNvCxnSpPr/>
            <p:nvPr/>
          </p:nvCxnSpPr>
          <p:spPr>
            <a:xfrm flipH="1" flipV="1">
              <a:off x="4067945" y="3596170"/>
              <a:ext cx="504054" cy="12729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ole tekstowe 14"/>
            <p:cNvSpPr txBox="1"/>
            <p:nvPr/>
          </p:nvSpPr>
          <p:spPr>
            <a:xfrm>
              <a:off x="4067944" y="4869160"/>
              <a:ext cx="17212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>
                  <a:solidFill>
                    <a:srgbClr val="0070C0"/>
                  </a:solidFill>
                </a:rPr>
                <a:t>CMOS sensor</a:t>
              </a:r>
            </a:p>
            <a:p>
              <a:r>
                <a:rPr lang="pl-PL" dirty="0">
                  <a:solidFill>
                    <a:srgbClr val="0070C0"/>
                  </a:solidFill>
                </a:rPr>
                <a:t>(from web </a:t>
              </a:r>
              <a:r>
                <a:rPr lang="pl-PL" dirty="0" err="1">
                  <a:solidFill>
                    <a:srgbClr val="0070C0"/>
                  </a:solidFill>
                </a:rPr>
                <a:t>cam</a:t>
              </a:r>
              <a:r>
                <a:rPr lang="pl-PL" dirty="0">
                  <a:solidFill>
                    <a:srgbClr val="0070C0"/>
                  </a:solidFill>
                </a:rPr>
                <a:t>)</a:t>
              </a:r>
            </a:p>
          </p:txBody>
        </p:sp>
      </p:grpSp>
      <p:grpSp>
        <p:nvGrpSpPr>
          <p:cNvPr id="31" name="Grupa 30"/>
          <p:cNvGrpSpPr/>
          <p:nvPr/>
        </p:nvGrpSpPr>
        <p:grpSpPr>
          <a:xfrm>
            <a:off x="1043608" y="2790221"/>
            <a:ext cx="3672408" cy="1790907"/>
            <a:chOff x="1043608" y="2790221"/>
            <a:chExt cx="3672408" cy="1790907"/>
          </a:xfrm>
        </p:grpSpPr>
        <p:cxnSp>
          <p:nvCxnSpPr>
            <p:cNvPr id="8" name="Łącznik prosty ze strzałką 7"/>
            <p:cNvCxnSpPr/>
            <p:nvPr/>
          </p:nvCxnSpPr>
          <p:spPr>
            <a:xfrm flipV="1">
              <a:off x="1986495" y="2790221"/>
              <a:ext cx="961210" cy="8059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pole tekstowe 15"/>
            <p:cNvSpPr txBox="1"/>
            <p:nvPr/>
          </p:nvSpPr>
          <p:spPr>
            <a:xfrm>
              <a:off x="1043608" y="3596169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>
                  <a:solidFill>
                    <a:srgbClr val="0070C0"/>
                  </a:solidFill>
                </a:rPr>
                <a:t>IR </a:t>
              </a:r>
              <a:r>
                <a:rPr lang="en-US" dirty="0">
                  <a:solidFill>
                    <a:srgbClr val="0070C0"/>
                  </a:solidFill>
                </a:rPr>
                <a:t>diodes</a:t>
              </a:r>
              <a:endParaRPr lang="pl-PL" dirty="0">
                <a:solidFill>
                  <a:srgbClr val="0070C0"/>
                </a:solidFill>
              </a:endParaRPr>
            </a:p>
          </p:txBody>
        </p:sp>
        <p:cxnSp>
          <p:nvCxnSpPr>
            <p:cNvPr id="12" name="Łącznik prosty ze strzałką 11"/>
            <p:cNvCxnSpPr/>
            <p:nvPr/>
          </p:nvCxnSpPr>
          <p:spPr>
            <a:xfrm>
              <a:off x="1986495" y="3862789"/>
              <a:ext cx="1145345" cy="71833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oliniowy 16"/>
            <p:cNvCxnSpPr/>
            <p:nvPr/>
          </p:nvCxnSpPr>
          <p:spPr>
            <a:xfrm flipV="1">
              <a:off x="2048719" y="3068961"/>
              <a:ext cx="2667297" cy="646512"/>
            </a:xfrm>
            <a:prstGeom prst="line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6228184" y="6300033"/>
            <a:ext cx="28328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en-US" altLang="pl-PL" sz="1200" dirty="0" smtClean="0">
                <a:solidFill>
                  <a:srgbClr val="000000"/>
                </a:solidFill>
                <a:effectLst/>
                <a:cs typeface="+mn-cs"/>
              </a:rPr>
              <a:t>Source: </a:t>
            </a:r>
            <a:r>
              <a:rPr lang="en-US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Kamil</a:t>
            </a:r>
            <a:r>
              <a:rPr lang="en-US" altLang="pl-PL" sz="1200" dirty="0" smtClean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en-US" altLang="pl-PL" sz="1200" dirty="0" err="1" smtClean="0">
                <a:solidFill>
                  <a:srgbClr val="000000"/>
                </a:solidFill>
                <a:effectLst/>
                <a:cs typeface="+mn-cs"/>
              </a:rPr>
              <a:t>Pleskot</a:t>
            </a:r>
            <a:r>
              <a:rPr lang="en-US" altLang="pl-PL" sz="1200" dirty="0" smtClean="0">
                <a:solidFill>
                  <a:srgbClr val="000000"/>
                </a:solidFill>
                <a:effectLst/>
                <a:cs typeface="+mn-cs"/>
              </a:rPr>
              <a:t> (engineering thesis)</a:t>
            </a:r>
            <a:endParaRPr lang="en-US" altLang="pl-PL" sz="1200" i="1" dirty="0" smtClean="0">
              <a:solidFill>
                <a:srgbClr val="000000"/>
              </a:solidFill>
              <a:effectLst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63622</TotalTime>
  <Words>2165</Words>
  <Application>Microsoft Office PowerPoint</Application>
  <PresentationFormat>Pokaz na ekranie (4:3)</PresentationFormat>
  <Paragraphs>460</Paragraphs>
  <Slides>52</Slides>
  <Notes>31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52</vt:i4>
      </vt:variant>
    </vt:vector>
  </HeadingPairs>
  <TitlesOfParts>
    <vt:vector size="53" baseType="lpstr">
      <vt:lpstr>Motyw pakietu Office</vt:lpstr>
      <vt:lpstr>Visual Perception and Eyetracking: Eye Movement and its Analysis</vt:lpstr>
      <vt:lpstr>Senses</vt:lpstr>
      <vt:lpstr>Visual perception</vt:lpstr>
      <vt:lpstr>Visual perception</vt:lpstr>
      <vt:lpstr>Purkinje images</vt:lpstr>
      <vt:lpstr>Purkinje images</vt:lpstr>
      <vt:lpstr>Eyetracker – hardware</vt:lpstr>
      <vt:lpstr>Eyetracker – DIY hardware</vt:lpstr>
      <vt:lpstr>Eyetracker – DIY hardware</vt:lpstr>
      <vt:lpstr>Eyetracker – software</vt:lpstr>
      <vt:lpstr>Eyetracker – software</vt:lpstr>
      <vt:lpstr>Eye movement</vt:lpstr>
      <vt:lpstr>Eye movement</vt:lpstr>
      <vt:lpstr>Eye movement</vt:lpstr>
      <vt:lpstr>Eye movement - Events</vt:lpstr>
      <vt:lpstr>Eye movement - Events</vt:lpstr>
      <vt:lpstr>From exploration to fixation</vt:lpstr>
      <vt:lpstr>From exploration to fixation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Software stack for ET</vt:lpstr>
      <vt:lpstr>Software stack for ET</vt:lpstr>
      <vt:lpstr>Software stack for 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Eyetracking (okulografia)</dc:title>
  <dc:creator>Jacek</dc:creator>
  <cp:lastModifiedBy>Jacek Matulewski</cp:lastModifiedBy>
  <cp:revision>374</cp:revision>
  <dcterms:created xsi:type="dcterms:W3CDTF">2017-02-25T17:52:06Z</dcterms:created>
  <dcterms:modified xsi:type="dcterms:W3CDTF">2018-08-21T21:50:48Z</dcterms:modified>
</cp:coreProperties>
</file>