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9"/>
  </p:notesMasterIdLst>
  <p:sldIdLst>
    <p:sldId id="256" r:id="rId2"/>
    <p:sldId id="257" r:id="rId3"/>
    <p:sldId id="259" r:id="rId4"/>
    <p:sldId id="260" r:id="rId5"/>
    <p:sldId id="261" r:id="rId6"/>
    <p:sldId id="283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0" r:id="rId19"/>
    <p:sldId id="276" r:id="rId20"/>
    <p:sldId id="273" r:id="rId21"/>
    <p:sldId id="281" r:id="rId22"/>
    <p:sldId id="274" r:id="rId23"/>
    <p:sldId id="278" r:id="rId24"/>
    <p:sldId id="282" r:id="rId25"/>
    <p:sldId id="275" r:id="rId26"/>
    <p:sldId id="279" r:id="rId27"/>
    <p:sldId id="284" r:id="rId2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9744" autoAdjust="0"/>
  </p:normalViewPr>
  <p:slideViewPr>
    <p:cSldViewPr>
      <p:cViewPr varScale="1">
        <p:scale>
          <a:sx n="44" d="100"/>
          <a:sy n="44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5BAB3-E4BC-4A37-86C5-0D9FC2B998A2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74A0D-4CC9-49A4-AAFC-F2234C3F2C7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pl-PL" baseline="0" dirty="0" smtClean="0"/>
              <a:t>Są konstruowane do ograniczania ruchu ciała względem świata lub innego ciała. Niektóre rodzaje wiązań pozwalają na ustalanie granic, dzięki temu można </a:t>
            </a:r>
            <a:r>
              <a:rPr lang="pl-PL" baseline="0" dirty="0" err="1" smtClean="0"/>
              <a:t>kontrolowac</a:t>
            </a:r>
            <a:r>
              <a:rPr lang="pl-PL" baseline="0" dirty="0" smtClean="0"/>
              <a:t> zakres ruchu ciała.</a:t>
            </a:r>
          </a:p>
          <a:p>
            <a:pPr marL="228600" indent="-228600">
              <a:buAutoNum type="arabicPeriod"/>
            </a:pPr>
            <a:r>
              <a:rPr lang="pl-PL" baseline="0" dirty="0" smtClean="0"/>
              <a:t>Połączenia </a:t>
            </a:r>
            <a:r>
              <a:rPr lang="pl-PL" baseline="0" dirty="0" err="1" smtClean="0"/>
              <a:t>mięczy</a:t>
            </a:r>
            <a:r>
              <a:rPr lang="pl-PL" baseline="0" dirty="0" smtClean="0"/>
              <a:t> statycznymi/kinematycznymi </a:t>
            </a:r>
            <a:r>
              <a:rPr lang="pl-PL" baseline="0" dirty="0" err="1" smtClean="0"/>
              <a:t>sa</a:t>
            </a:r>
            <a:r>
              <a:rPr lang="pl-PL" baseline="0" dirty="0" smtClean="0"/>
              <a:t> możliwe, ale nie mają żadnych efektów i tylko </a:t>
            </a:r>
            <a:r>
              <a:rPr lang="pl-PL" baseline="0" dirty="0" err="1" smtClean="0"/>
              <a:t>zwiekszają</a:t>
            </a:r>
            <a:r>
              <a:rPr lang="pl-PL" baseline="0" dirty="0" smtClean="0"/>
              <a:t> czas przetwarzania.</a:t>
            </a:r>
          </a:p>
          <a:p>
            <a:pPr marL="228600" indent="-228600">
              <a:buAutoNum type="arabicPeriod"/>
            </a:pPr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4A0D-4CC9-49A4-AAFC-F2234C3F2C78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Jeśli wiązanie ma coś wspólnego z obracaniem się, będzie się obracało ze stałą prędkością.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4A0D-4CC9-49A4-AAFC-F2234C3F2C78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"twardy" - wtedy nie będzie pozwalał na zmianę dystansu </a:t>
            </a:r>
            <a:r>
              <a:rPr lang="pl-PL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niezlażnie</a:t>
            </a:r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od sił działających na ciała</a:t>
            </a:r>
          </a:p>
          <a:p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"miękki" - będzie działał jak sprężyna </a:t>
            </a:r>
            <a:r>
              <a:rPr lang="pl-PL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dążąca</a:t>
            </a:r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do utrzymania stałego dystansu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4A0D-4CC9-49A4-AAFC-F2234C3F2C78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Działa jak</a:t>
            </a:r>
            <a:r>
              <a:rPr lang="pl-PL" baseline="0" dirty="0" smtClean="0"/>
              <a:t> szpilka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4A0D-4CC9-49A4-AAFC-F2234C3F2C78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Trzeci argument to punkt zaczepu w koordynatach globalnych. W tym punkcie muszą znajdować się fragmenty obydwu tych ciał!</a:t>
            </a:r>
          </a:p>
          <a:p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ciała będą się poruszać jak dwie kulki na końcu sznurka, który w pewnym miejscu jest trzymany w powietrzu.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 takim wypadku </a:t>
            </a:r>
            <a:r>
              <a:rPr lang="pl-PL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można</a:t>
            </a:r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włączyć parametr </a:t>
            </a:r>
            <a:r>
              <a:rPr lang="pl-PL" dirty="0" err="1" smtClean="0"/>
              <a:t>collideConnected</a:t>
            </a:r>
            <a:endParaRPr lang="pl-PL" dirty="0" smtClean="0"/>
          </a:p>
          <a:p>
            <a:r>
              <a:rPr lang="pl-PL" dirty="0" smtClean="0"/>
              <a:t>Punkt zaczepu Jest we współrzędnych LOKALNYCH ciała</a:t>
            </a:r>
          </a:p>
          <a:p>
            <a:r>
              <a:rPr lang="pl-PL" dirty="0" smtClean="0"/>
              <a:t>// obie te metody będą miały taki sam skutek, ponieważ punkt zaczepu drugiego ciała zostanie natychmiast "przyciągnięty" do punkt zaczepu w pierwszym ciele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4A0D-4CC9-49A4-AAFC-F2234C3F2C78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ciała połączone </a:t>
            </a:r>
            <a:r>
              <a:rPr lang="pl-PL" dirty="0" err="1" smtClean="0"/>
              <a:t>revolute</a:t>
            </a:r>
            <a:r>
              <a:rPr lang="pl-PL" dirty="0" smtClean="0"/>
              <a:t> </a:t>
            </a:r>
            <a:r>
              <a:rPr lang="pl-PL" dirty="0" err="1" smtClean="0"/>
              <a:t>jointem</a:t>
            </a:r>
            <a:r>
              <a:rPr lang="pl-PL" dirty="0" smtClean="0"/>
              <a:t> NIE MOGĄ ze sobą kolidować</a:t>
            </a:r>
          </a:p>
          <a:p>
            <a:r>
              <a:rPr lang="pl-PL" dirty="0" smtClean="0"/>
              <a:t>Kąt</a:t>
            </a:r>
            <a:r>
              <a:rPr lang="pl-PL" baseline="0" dirty="0" smtClean="0"/>
              <a:t> </a:t>
            </a:r>
            <a:r>
              <a:rPr lang="pl-PL" baseline="0" dirty="0" err="1" smtClean="0"/>
              <a:t>poczatkowy</a:t>
            </a:r>
            <a:r>
              <a:rPr lang="pl-PL" dirty="0" smtClean="0"/>
              <a:t> od niego liczą sie limity (domyślnie 0)</a:t>
            </a:r>
          </a:p>
          <a:p>
            <a:r>
              <a:rPr lang="pl-PL" dirty="0" smtClean="0"/>
              <a:t>Radiany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4A0D-4CC9-49A4-AAFC-F2234C3F2C78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przypomina przypiętą do </a:t>
            </a:r>
            <a:r>
              <a:rPr lang="pl-PL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pierszwego</a:t>
            </a:r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ciała szynę, po której może poruszać sie drugie.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4A0D-4CC9-49A4-AAFC-F2234C3F2C78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Działa podobnie do </a:t>
            </a:r>
            <a:r>
              <a:rPr lang="pl-PL" dirty="0" err="1" smtClean="0"/>
              <a:t>distance</a:t>
            </a:r>
            <a:r>
              <a:rPr lang="pl-PL" baseline="0" dirty="0" smtClean="0"/>
              <a:t> joint</a:t>
            </a:r>
          </a:p>
          <a:p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działa tylko na jedno ciało, jako drugie powinno być podane dowolne istniejące statyczne ciało.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4A0D-4CC9-49A4-AAFC-F2234C3F2C78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Pozwala on poruszać się po jednej osi, jednocześnie przyciągając go do pewnego punktu na tej osi. Ponadto pozwala mu sie swobodnie obracać.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74A0D-4CC9-49A4-AAFC-F2234C3F2C78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277BC72-B7CF-4A62-A9F4-418B681805B9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EBB85F-D9DE-41F0-9819-6D9D3960CCA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Wiązania (</a:t>
            </a:r>
            <a:r>
              <a:rPr lang="pl-PL" dirty="0" err="1" smtClean="0"/>
              <a:t>joints</a:t>
            </a:r>
            <a:r>
              <a:rPr lang="pl-PL" dirty="0" smtClean="0"/>
              <a:t>)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Malwina </a:t>
            </a:r>
            <a:r>
              <a:rPr lang="pl-PL" dirty="0" err="1" smtClean="0"/>
              <a:t>Łagód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Pozwala utrzymać punkt jednego ciała w jakimś punkcie innego ciała.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Mamy do dyspozycji:</a:t>
            </a:r>
          </a:p>
          <a:p>
            <a:pPr lvl="1"/>
            <a:r>
              <a:rPr lang="pl-PL" dirty="0" smtClean="0"/>
              <a:t>motor - regulowanie wzajemnego </a:t>
            </a:r>
            <a:r>
              <a:rPr lang="pl-PL" dirty="0" smtClean="0"/>
              <a:t>obrotu ciał</a:t>
            </a:r>
            <a:endParaRPr lang="pl-PL" dirty="0" smtClean="0"/>
          </a:p>
          <a:p>
            <a:pPr lvl="1"/>
            <a:r>
              <a:rPr lang="pl-PL" dirty="0"/>
              <a:t>limit - do jakiego </a:t>
            </a:r>
            <a:r>
              <a:rPr lang="pl-PL" dirty="0" smtClean="0"/>
              <a:t>kąta </a:t>
            </a:r>
            <a:r>
              <a:rPr lang="pl-PL" dirty="0"/>
              <a:t>względem </a:t>
            </a:r>
            <a:r>
              <a:rPr lang="pl-PL" dirty="0" smtClean="0"/>
              <a:t>początkowego </a:t>
            </a:r>
            <a:r>
              <a:rPr lang="pl-PL" dirty="0"/>
              <a:t>mogą obrócić się ciała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Revolute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Box2D-Revolute-Join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3174" y="1785926"/>
            <a:ext cx="4714908" cy="3290260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Revolute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	b2RevoluteJointDef 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/>
              <a:t>// pierwsza metoda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jointDef.Initialize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(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GetWorldCenter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 ); </a:t>
            </a:r>
            <a:r>
              <a:rPr lang="pl-PL" sz="2800" dirty="0"/>
              <a:t>// inicjalizacja.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/>
              <a:t>// </a:t>
            </a:r>
            <a:r>
              <a:rPr lang="pl-PL" sz="2800" dirty="0" smtClean="0"/>
              <a:t>alternatywny sposób</a:t>
            </a:r>
            <a:br>
              <a:rPr lang="pl-PL" sz="2800" dirty="0" smtClean="0"/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localAnchorA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GetLocalCenter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/>
              <a:t>// ustawiamy punkt zaczepu w pierwszym ciele.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localAnchorB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GetLocalCenter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sz="2800" dirty="0">
                <a:solidFill>
                  <a:srgbClr val="FF0000"/>
                </a:solidFill>
              </a:rPr>
              <a:t> </a:t>
            </a:r>
            <a:r>
              <a:rPr lang="pl-PL" sz="2800" dirty="0"/>
              <a:t>// i w drugim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Revolute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0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collideConnected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sz="2000" b="1" dirty="0" err="1" smtClean="0">
                <a:latin typeface="Courier New" pitchFamily="49" charset="0"/>
                <a:cs typeface="Courier New" pitchFamily="49" charset="0"/>
              </a:rPr>
              <a:t>false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 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0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// limit</a:t>
            </a:r>
            <a:br>
              <a:rPr lang="pl-PL" sz="2000" dirty="0" smtClean="0"/>
            </a:b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enableLimit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b="1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000" dirty="0" smtClean="0"/>
              <a:t> // musimy włączyć limit</a:t>
            </a:r>
            <a:br>
              <a:rPr lang="pl-PL" sz="2000" dirty="0" smtClean="0"/>
            </a:br>
            <a:r>
              <a:rPr lang="pl-PL" sz="2000" dirty="0" err="1" smtClean="0"/>
              <a:t>joi</a:t>
            </a: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ntDef</a:t>
            </a:r>
            <a:r>
              <a:rPr lang="pl-PL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referenceAngle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75.5f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000" dirty="0" smtClean="0"/>
              <a:t> // </a:t>
            </a:r>
            <a:r>
              <a:rPr lang="pl-PL" sz="2000" spc="-150" dirty="0" smtClean="0"/>
              <a:t>kąt uznawany za "początkowy"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lowerAngle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32.f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000" dirty="0" smtClean="0"/>
              <a:t> // minimalny obrót</a:t>
            </a:r>
            <a:br>
              <a:rPr lang="pl-PL" sz="2000" dirty="0" smtClean="0"/>
            </a:b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upperAngle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89.5f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000" dirty="0" smtClean="0"/>
              <a:t> // maksymalny obrót. </a:t>
            </a:r>
            <a:br>
              <a:rPr lang="pl-PL" sz="2000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// motor</a:t>
            </a:r>
            <a:br>
              <a:rPr lang="pl-PL" sz="2000" dirty="0" smtClean="0"/>
            </a:b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enableMotor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b="1" dirty="0" err="1" smtClean="0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dirty="0" smtClean="0"/>
              <a:t>// musimy włączyć motor</a:t>
            </a:r>
            <a:br>
              <a:rPr lang="pl-PL" sz="2000" dirty="0" smtClean="0"/>
            </a:b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motorSpeed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46.f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000" dirty="0" smtClean="0"/>
              <a:t> // docelowa prędkość</a:t>
            </a:r>
            <a:br>
              <a:rPr lang="pl-PL" sz="2000" dirty="0" smtClean="0"/>
            </a:b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000" dirty="0" err="1" smtClean="0">
                <a:latin typeface="Courier New" pitchFamily="49" charset="0"/>
                <a:cs typeface="Courier New" pitchFamily="49" charset="0"/>
              </a:rPr>
              <a:t>maxMotorTorque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sz="2000" dirty="0" smtClean="0">
                <a:latin typeface="Courier New" pitchFamily="49" charset="0"/>
                <a:cs typeface="Courier New" pitchFamily="49" charset="0"/>
              </a:rPr>
              <a:t>100.0f</a:t>
            </a:r>
            <a:r>
              <a:rPr lang="pl-PL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000" dirty="0" smtClean="0"/>
              <a:t> // maksymalna siła, jakiej może użyć motor, kiedy próbuje uzyskać prędkość docelową</a:t>
            </a: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Revolute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5804" y="1600200"/>
            <a:ext cx="8229600" cy="4525963"/>
          </a:xfrm>
        </p:spPr>
        <p:txBody>
          <a:bodyPr/>
          <a:lstStyle/>
          <a:p>
            <a:r>
              <a:rPr lang="pl-PL" dirty="0" smtClean="0"/>
              <a:t>Pozwala na ruch jednego ciała po osi drugiego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Udostępnia:</a:t>
            </a:r>
          </a:p>
          <a:p>
            <a:pPr lvl="1"/>
            <a:r>
              <a:rPr lang="pl-PL" dirty="0" smtClean="0"/>
              <a:t>punkt wspólny</a:t>
            </a:r>
          </a:p>
          <a:p>
            <a:pPr lvl="1"/>
            <a:r>
              <a:rPr lang="pl-PL" dirty="0" smtClean="0"/>
              <a:t>kąt – stały</a:t>
            </a:r>
          </a:p>
          <a:p>
            <a:pPr lvl="1"/>
            <a:r>
              <a:rPr lang="pl-PL" dirty="0" smtClean="0"/>
              <a:t>oś – względem niej możliwy jest ruch</a:t>
            </a:r>
          </a:p>
          <a:p>
            <a:pPr lvl="1"/>
            <a:r>
              <a:rPr lang="pl-PL" dirty="0" smtClean="0"/>
              <a:t>motor – prędkość poruszania się</a:t>
            </a:r>
          </a:p>
          <a:p>
            <a:pPr lvl="1"/>
            <a:r>
              <a:rPr lang="pl-PL" dirty="0" smtClean="0"/>
              <a:t>limit – jak bardzo mogą się „rozjechać”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Prismatic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Box2D-Prismatic-Join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1857364"/>
            <a:ext cx="4405205" cy="3577560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Prismatic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100" dirty="0" smtClean="0">
                <a:latin typeface="Courier New" pitchFamily="49" charset="0"/>
                <a:cs typeface="Courier New" pitchFamily="49" charset="0"/>
              </a:rPr>
              <a:t>	b2PrismaticJointDef </a:t>
            </a: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1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pl-PL" sz="2100" dirty="0"/>
              <a:t/>
            </a:r>
            <a:br>
              <a:rPr lang="pl-PL" sz="2100" dirty="0"/>
            </a:br>
            <a:r>
              <a:rPr lang="pl-PL" sz="2100" dirty="0">
                <a:latin typeface="Courier New" pitchFamily="49" charset="0"/>
                <a:cs typeface="Courier New" pitchFamily="49" charset="0"/>
              </a:rPr>
              <a:t>b2Vec2 </a:t>
            </a: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moveAxis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( 1.0f, 0.0f ); </a:t>
            </a:r>
            <a:r>
              <a:rPr lang="pl-PL" sz="2100" dirty="0" smtClean="0"/>
              <a:t>//</a:t>
            </a:r>
            <a:r>
              <a:rPr lang="pl-PL" sz="2100" dirty="0" err="1" smtClean="0"/>
              <a:t>poruszaja</a:t>
            </a:r>
            <a:r>
              <a:rPr lang="pl-PL" sz="2100" dirty="0" smtClean="0"/>
              <a:t> się poziomo</a:t>
            </a:r>
          </a:p>
          <a:p>
            <a:pPr>
              <a:buNone/>
            </a:pPr>
            <a:r>
              <a:rPr lang="pl-PL" sz="2100" dirty="0"/>
              <a:t/>
            </a:r>
            <a:br>
              <a:rPr lang="pl-PL" sz="2100" dirty="0"/>
            </a:b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jointDef.Initialize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( </a:t>
            </a: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, b2Vec2( 35.f, 52.0f ), </a:t>
            </a: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moveAxis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 ); </a:t>
            </a:r>
            <a:r>
              <a:rPr lang="pl-PL" sz="2100" dirty="0"/>
              <a:t>// </a:t>
            </a:r>
            <a:r>
              <a:rPr lang="pl-PL" sz="2100" dirty="0" smtClean="0"/>
              <a:t>inicjalizacja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100" dirty="0">
                <a:latin typeface="Courier New" pitchFamily="49" charset="0"/>
                <a:cs typeface="Courier New" pitchFamily="49" charset="0"/>
              </a:rPr>
            </a:b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jointDef.collideConnected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 = </a:t>
            </a:r>
            <a:r>
              <a:rPr lang="pl-PL" sz="2100" b="1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sz="2100" dirty="0">
                <a:latin typeface="Courier New" pitchFamily="49" charset="0"/>
                <a:cs typeface="Courier New" pitchFamily="49" charset="0"/>
              </a:rPr>
            </a:br>
            <a:r>
              <a:rPr lang="pl-PL" sz="2100" dirty="0"/>
              <a:t/>
            </a:r>
            <a:br>
              <a:rPr lang="pl-PL" sz="2100" dirty="0"/>
            </a:b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jointDef.enableLimit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 = </a:t>
            </a:r>
            <a:r>
              <a:rPr lang="pl-PL" sz="2100" b="1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;</a:t>
            </a:r>
            <a:br>
              <a:rPr lang="pl-PL" sz="2100" dirty="0">
                <a:latin typeface="Courier New" pitchFamily="49" charset="0"/>
                <a:cs typeface="Courier New" pitchFamily="49" charset="0"/>
              </a:rPr>
            </a:b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jointDef.lowerTranslation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 = 0.0f; </a:t>
            </a:r>
            <a:r>
              <a:rPr lang="pl-PL" sz="2100" dirty="0"/>
              <a:t>// </a:t>
            </a:r>
            <a:r>
              <a:rPr lang="pl-PL" sz="2100" dirty="0" smtClean="0"/>
              <a:t>min </a:t>
            </a:r>
            <a:r>
              <a:rPr lang="pl-PL" sz="2100" dirty="0"/>
              <a:t>przesunięcie</a:t>
            </a:r>
            <a:br>
              <a:rPr lang="pl-PL" sz="2100" dirty="0"/>
            </a:b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jointDef.upperTranslation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 = 50.0f; </a:t>
            </a:r>
            <a:r>
              <a:rPr lang="pl-PL" sz="2100" dirty="0"/>
              <a:t>// </a:t>
            </a:r>
            <a:r>
              <a:rPr lang="pl-PL" sz="2100" dirty="0" smtClean="0"/>
              <a:t>max przesunięcie</a:t>
            </a:r>
          </a:p>
          <a:p>
            <a:pPr>
              <a:buNone/>
            </a:pPr>
            <a:r>
              <a:rPr lang="pl-PL" sz="2100" dirty="0"/>
              <a:t/>
            </a:r>
            <a:br>
              <a:rPr lang="pl-PL" sz="2100" dirty="0"/>
            </a:b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jointDef.enableMotor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 = </a:t>
            </a:r>
            <a:r>
              <a:rPr lang="pl-PL" sz="2100" b="1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100" dirty="0"/>
              <a:t/>
            </a:r>
            <a:br>
              <a:rPr lang="pl-PL" sz="2100" dirty="0"/>
            </a:br>
            <a:r>
              <a:rPr lang="pl-PL" sz="2100" dirty="0" err="1"/>
              <a:t>joi</a:t>
            </a: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ntDef.motorSpeed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 = 30.0f; // </a:t>
            </a:r>
            <a:r>
              <a:rPr lang="pl-PL" sz="2100" dirty="0"/>
              <a:t>prędkość przesuwania się</a:t>
            </a:r>
            <a:br>
              <a:rPr lang="pl-PL" sz="2100" dirty="0"/>
            </a:br>
            <a:r>
              <a:rPr lang="pl-PL" sz="2100" dirty="0" err="1">
                <a:latin typeface="Courier New" pitchFamily="49" charset="0"/>
                <a:cs typeface="Courier New" pitchFamily="49" charset="0"/>
              </a:rPr>
              <a:t>jointDef.maxMotorForce</a:t>
            </a:r>
            <a:r>
              <a:rPr lang="pl-PL" sz="2100" dirty="0">
                <a:latin typeface="Courier New" pitchFamily="49" charset="0"/>
                <a:cs typeface="Courier New" pitchFamily="49" charset="0"/>
              </a:rPr>
              <a:t> = 300.0f; // </a:t>
            </a:r>
            <a:r>
              <a:rPr lang="pl-PL" sz="2100" dirty="0"/>
              <a:t>maksymalna </a:t>
            </a:r>
            <a:r>
              <a:rPr lang="pl-PL" sz="2100" dirty="0" smtClean="0"/>
              <a:t>siła</a:t>
            </a: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Prismatic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Pozwala stworzyć układ ciężarków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Posiada 4 punkty zaczepu</a:t>
            </a:r>
          </a:p>
          <a:p>
            <a:pPr lvl="1"/>
            <a:r>
              <a:rPr lang="pl-PL" dirty="0" smtClean="0"/>
              <a:t>2 na ciałach</a:t>
            </a:r>
          </a:p>
          <a:p>
            <a:pPr lvl="1"/>
            <a:r>
              <a:rPr lang="pl-PL" dirty="0" smtClean="0"/>
              <a:t>2 w miejscach zawieszenia</a:t>
            </a:r>
          </a:p>
          <a:p>
            <a:pPr lvl="1">
              <a:buNone/>
            </a:pPr>
            <a:endParaRPr lang="pl-PL" dirty="0" smtClean="0"/>
          </a:p>
          <a:p>
            <a:r>
              <a:rPr lang="pl-PL" dirty="0" smtClean="0"/>
              <a:t>Przełożenie (</a:t>
            </a:r>
            <a:r>
              <a:rPr lang="pl-PL" dirty="0" err="1" smtClean="0"/>
              <a:t>ratio</a:t>
            </a:r>
            <a:r>
              <a:rPr lang="pl-PL" dirty="0" smtClean="0"/>
              <a:t>) – jak bardzo działanie na pierwszy ciężarek działa na drugi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Pulley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Box2D-Pulley-Join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175967"/>
            <a:ext cx="5288953" cy="4753363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Pulley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94806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b2PulleyJointDef 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>
                <a:latin typeface="Courier New" pitchFamily="49" charset="0"/>
                <a:cs typeface="Courier New" pitchFamily="49" charset="0"/>
              </a:rPr>
              <a:t>b2Vec2 anchor1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GetWorldPoint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0.0f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1.0f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pl-PL" dirty="0"/>
              <a:t> // </a:t>
            </a:r>
            <a:r>
              <a:rPr lang="pl-PL" spc="-150" dirty="0"/>
              <a:t>punkt zaczepu w pierwszym ciele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>
                <a:latin typeface="Courier New" pitchFamily="49" charset="0"/>
                <a:cs typeface="Courier New" pitchFamily="49" charset="0"/>
              </a:rPr>
              <a:t>b2Vec2 anchor2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GetWorldCenter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>
                <a:latin typeface="Courier New" pitchFamily="49" charset="0"/>
                <a:cs typeface="Courier New" pitchFamily="49" charset="0"/>
              </a:rPr>
              <a:t>b2Vec2 block1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 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3.4f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2.5f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pl-PL" dirty="0"/>
              <a:t> </a:t>
            </a:r>
            <a:r>
              <a:rPr lang="pl-PL" sz="2600" dirty="0"/>
              <a:t>// </a:t>
            </a:r>
            <a:r>
              <a:rPr lang="pl-PL" sz="2600" spc="-150" dirty="0"/>
              <a:t>punkt "zwieszania" się pierwszego ciężarka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>
                <a:latin typeface="Courier New" pitchFamily="49" charset="0"/>
                <a:cs typeface="Courier New" pitchFamily="49" charset="0"/>
              </a:rPr>
              <a:t>b2Vec2 block2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5.4f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2.5f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/>
              <a:t>// i drugiego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b="1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ratio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1.0f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dirty="0">
                <a:solidFill>
                  <a:srgbClr val="FF0000"/>
                </a:solidFill>
              </a:rPr>
              <a:t> </a:t>
            </a:r>
            <a:r>
              <a:rPr lang="pl-PL" dirty="0"/>
              <a:t>// przełożenie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pc="-15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pc="-15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pc="-150" dirty="0" err="1" smtClean="0">
                <a:latin typeface="Courier New" pitchFamily="49" charset="0"/>
                <a:cs typeface="Courier New" pitchFamily="49" charset="0"/>
              </a:rPr>
              <a:t>Initialize</a:t>
            </a:r>
            <a:r>
              <a:rPr lang="pl-PL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l-PL" spc="-150" dirty="0" err="1" smtClean="0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spc="-15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spc="-15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pc="-15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pc="-15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spc="-150" dirty="0">
                <a:latin typeface="Courier New" pitchFamily="49" charset="0"/>
                <a:cs typeface="Courier New" pitchFamily="49" charset="0"/>
              </a:rPr>
              <a:t> block1</a:t>
            </a:r>
            <a:r>
              <a:rPr lang="pl-PL" spc="-15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spc="-150" dirty="0">
                <a:latin typeface="Courier New" pitchFamily="49" charset="0"/>
                <a:cs typeface="Courier New" pitchFamily="49" charset="0"/>
              </a:rPr>
              <a:t> block2</a:t>
            </a:r>
            <a:r>
              <a:rPr lang="pl-PL" spc="-15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spc="-150" dirty="0">
                <a:latin typeface="Courier New" pitchFamily="49" charset="0"/>
                <a:cs typeface="Courier New" pitchFamily="49" charset="0"/>
              </a:rPr>
              <a:t>anchor1</a:t>
            </a:r>
            <a:r>
              <a:rPr lang="pl-PL" spc="-15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spc="-150" dirty="0">
                <a:latin typeface="Courier New" pitchFamily="49" charset="0"/>
                <a:cs typeface="Courier New" pitchFamily="49" charset="0"/>
              </a:rPr>
              <a:t> anchor2</a:t>
            </a:r>
            <a:r>
              <a:rPr lang="pl-PL" spc="-15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spc="-15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pc="-150" dirty="0" err="1">
                <a:latin typeface="Courier New" pitchFamily="49" charset="0"/>
                <a:cs typeface="Courier New" pitchFamily="49" charset="0"/>
              </a:rPr>
              <a:t>ratio</a:t>
            </a:r>
            <a:r>
              <a:rPr lang="pl-PL" spc="-15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pc="-15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/>
              <a:t>// inicjalizacja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Pulley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Wiązania służą do ograniczania ciała.</a:t>
            </a:r>
          </a:p>
          <a:p>
            <a:r>
              <a:rPr lang="pl-PL" dirty="0" smtClean="0"/>
              <a:t>Występują między dwoma ciałami (min. jedno dynamiczne)</a:t>
            </a:r>
          </a:p>
          <a:p>
            <a:r>
              <a:rPr lang="pl-PL" dirty="0" smtClean="0"/>
              <a:t>Każdy joint to potomek klasy b2JointDef</a:t>
            </a:r>
          </a:p>
          <a:p>
            <a:r>
              <a:rPr lang="pl-PL" dirty="0" smtClean="0"/>
              <a:t>Parametry:	</a:t>
            </a:r>
          </a:p>
          <a:p>
            <a:pPr lvl="1"/>
            <a:r>
              <a:rPr lang="pl-PL" dirty="0" smtClean="0"/>
              <a:t>2 ciała, które wiąże,</a:t>
            </a:r>
          </a:p>
          <a:p>
            <a:pPr lvl="1"/>
            <a:r>
              <a:rPr lang="pl-PL" dirty="0" smtClean="0"/>
              <a:t>punkty zaczepu,</a:t>
            </a:r>
          </a:p>
          <a:p>
            <a:pPr lvl="1"/>
            <a:r>
              <a:rPr lang="pl-PL" dirty="0" smtClean="0"/>
              <a:t>kolizja.</a:t>
            </a:r>
          </a:p>
          <a:p>
            <a:pPr lvl="1">
              <a:buNone/>
            </a:pPr>
            <a:endParaRPr lang="pl-PL" dirty="0" smtClean="0"/>
          </a:p>
          <a:p>
            <a:pPr lvl="1"/>
            <a:endParaRPr lang="pl-PL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Informacje ogólne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Przyciąga </a:t>
            </a:r>
            <a:r>
              <a:rPr lang="pl-PL" b="1" dirty="0" smtClean="0"/>
              <a:t>jedno</a:t>
            </a:r>
            <a:r>
              <a:rPr lang="pl-PL" dirty="0" smtClean="0"/>
              <a:t> ciało do dowolnego punktu w świecie</a:t>
            </a:r>
          </a:p>
          <a:p>
            <a:endParaRPr lang="pl-PL" dirty="0" smtClean="0"/>
          </a:p>
          <a:p>
            <a:r>
              <a:rPr lang="pl-PL" dirty="0" smtClean="0"/>
              <a:t>Drugie ciało powinno być statyczne.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Mouse joint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dirty="0" smtClean="0">
                <a:latin typeface="Courier New" pitchFamily="49" charset="0"/>
                <a:cs typeface="Courier New" pitchFamily="49" charset="0"/>
              </a:rPr>
              <a:t>	b2MouseJointDef 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myStaticBody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/>
              <a:t>// jakieś statyczne ciało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body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/>
              <a:t>// ciało, na które chcemy działać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target.Set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0.5f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24.f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pl-PL" dirty="0"/>
              <a:t> // punkt, do którego chcemy przyciągać ciało, jednocześnie będący punktem zaczepienia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maxForce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300.0f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// </a:t>
            </a:r>
            <a:r>
              <a:rPr lang="pl-PL" dirty="0" smtClean="0"/>
              <a:t>max siła przyciągania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frequencyHz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4.0f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 smtClean="0"/>
              <a:t>// </a:t>
            </a:r>
            <a:r>
              <a:rPr lang="pl-PL" dirty="0"/>
              <a:t>jak w </a:t>
            </a:r>
            <a:r>
              <a:rPr lang="pl-PL" dirty="0" err="1"/>
              <a:t>distance</a:t>
            </a:r>
            <a:r>
              <a:rPr lang="pl-PL" dirty="0"/>
              <a:t> </a:t>
            </a:r>
            <a:r>
              <a:rPr lang="pl-PL" dirty="0" err="1"/>
              <a:t>joincie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dampingRatio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0.5f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>// później na utworzonym już </a:t>
            </a:r>
            <a:r>
              <a:rPr lang="pl-PL" dirty="0" err="1"/>
              <a:t>joincie</a:t>
            </a:r>
            <a:r>
              <a:rPr lang="pl-PL" dirty="0"/>
              <a:t>: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>
                <a:latin typeface="Courier New" pitchFamily="49" charset="0"/>
                <a:cs typeface="Courier New" pitchFamily="49" charset="0"/>
              </a:rPr>
              <a:t>joint</a:t>
            </a:r>
            <a:r>
              <a:rPr lang="pl-PL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dirty="0" err="1">
                <a:latin typeface="Courier New" pitchFamily="49" charset="0"/>
                <a:cs typeface="Courier New" pitchFamily="49" charset="0"/>
              </a:rPr>
              <a:t>SetTarget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0.45f, 34.f </a:t>
            </a:r>
            <a:r>
              <a:rPr lang="pl-PL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pl-PL" dirty="0">
                <a:latin typeface="Courier New" pitchFamily="49" charset="0"/>
                <a:cs typeface="Courier New" pitchFamily="49" charset="0"/>
              </a:rPr>
              <a:t> // </a:t>
            </a:r>
            <a:r>
              <a:rPr lang="pl-PL" dirty="0"/>
              <a:t>zmiana punktu docelowego (ale punktu zaczepu już nie!)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Mouse joint</a:t>
            </a: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Wiązanie to jest kombinacją </a:t>
            </a:r>
            <a:r>
              <a:rPr lang="pl-PL" b="1" dirty="0" err="1" smtClean="0"/>
              <a:t>distance</a:t>
            </a:r>
            <a:r>
              <a:rPr lang="pl-PL" dirty="0" smtClean="0"/>
              <a:t>, </a:t>
            </a:r>
            <a:r>
              <a:rPr lang="pl-PL" b="1" dirty="0" err="1" smtClean="0"/>
              <a:t>revolute</a:t>
            </a:r>
            <a:r>
              <a:rPr lang="pl-PL" dirty="0" smtClean="0"/>
              <a:t> i </a:t>
            </a:r>
            <a:r>
              <a:rPr lang="pl-PL" b="1" dirty="0" err="1" smtClean="0"/>
              <a:t>prismatic</a:t>
            </a:r>
            <a:r>
              <a:rPr lang="pl-PL" dirty="0" smtClean="0"/>
              <a:t> </a:t>
            </a:r>
            <a:r>
              <a:rPr lang="pl-PL" dirty="0" err="1" smtClean="0"/>
              <a:t>jointa</a:t>
            </a:r>
            <a:r>
              <a:rPr lang="pl-PL" dirty="0" smtClean="0"/>
              <a:t>.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Pozwala poruszać się po jednej osi, przyciągać do jednego punktu oraz swobodnie obracać się.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Koła samochodu, motocyklu, roweru, itd.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Wheel joint</a:t>
            </a: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Box2D-Wheel-Join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8992" y="1714488"/>
            <a:ext cx="2184877" cy="3980096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Wheel joint</a:t>
            </a:r>
            <a:endParaRPr lang="pl-P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1800" dirty="0" smtClean="0"/>
              <a:t>	// </a:t>
            </a:r>
            <a:r>
              <a:rPr lang="pl-PL" sz="1800" dirty="0"/>
              <a:t>amortyzatory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>
                <a:latin typeface="Courier New" pitchFamily="49" charset="0"/>
                <a:cs typeface="Courier New" pitchFamily="49" charset="0"/>
              </a:rPr>
              <a:t>b2WheelJointDef 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1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1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collideConnected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sz="1800" b="1" dirty="0" err="1">
                <a:latin typeface="Courier New" pitchFamily="49" charset="0"/>
                <a:cs typeface="Courier New" pitchFamily="49" charset="0"/>
              </a:rPr>
              <a:t>false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enableMotor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sz="1800" b="1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1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1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motorSpeed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0.0f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dampingRatio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4.0f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1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1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frequencyHz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0.4f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1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1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maxMotorTorque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1000.0f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>
                <a:latin typeface="Courier New" pitchFamily="49" charset="0"/>
                <a:cs typeface="Courier New" pitchFamily="49" charset="0"/>
              </a:rPr>
              <a:t>b2Vec2 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axis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 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0.0f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1.0f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 </a:t>
            </a:r>
            <a:r>
              <a:rPr lang="pl-PL" sz="1800" dirty="0"/>
              <a:t>// pionowo w dół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Initialize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carBody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leftWheelBody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carOriginPos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 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b2Vec2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 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20.0f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60.0f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),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axis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pl-PL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pl-PL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world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CreateJoint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Initialize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carBody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rightWheelBody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carOriginPos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b2Vec2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 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90.0f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 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60.0f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),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axis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r>
              <a:rPr lang="pl-PL" sz="1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1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world</a:t>
            </a:r>
            <a:r>
              <a:rPr lang="pl-PL" sz="1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CreateJoint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 &amp;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 err="1">
                <a:latin typeface="Courier New" pitchFamily="49" charset="0"/>
                <a:cs typeface="Courier New" pitchFamily="49" charset="0"/>
              </a:rPr>
              <a:t>spr</a:t>
            </a:r>
            <a:r>
              <a:rPr lang="pl-PL" sz="1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1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Wheel joint</a:t>
            </a:r>
            <a:endParaRPr lang="pl-PL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Pozwala ustalić maksymalny dystans między dwoma ciałami.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Rope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	b2RopeJointDef 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localAnchorA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bodyA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GetLocalCenter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localAnchorB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bodyB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GetLocalCenter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maxLength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30.0f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800" dirty="0"/>
              <a:t> // </a:t>
            </a:r>
            <a:r>
              <a:rPr lang="pl-PL" sz="2800" dirty="0" smtClean="0"/>
              <a:t>max </a:t>
            </a:r>
            <a:r>
              <a:rPr lang="pl-PL" sz="2800" dirty="0"/>
              <a:t>dystans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Rope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Koniec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/>
              <a:t>	</a:t>
            </a:r>
            <a:r>
              <a:rPr lang="pl-PL" sz="2400" dirty="0" smtClean="0">
                <a:latin typeface="Courier New" pitchFamily="49" charset="0"/>
                <a:cs typeface="Courier New" pitchFamily="49" charset="0"/>
              </a:rPr>
              <a:t>b2XXXJointDef 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400" dirty="0"/>
              <a:t> // </a:t>
            </a:r>
            <a:r>
              <a:rPr lang="pl-PL" sz="2400" dirty="0" err="1"/>
              <a:t>np</a:t>
            </a:r>
            <a:r>
              <a:rPr lang="pl-PL" sz="2400" dirty="0"/>
              <a:t> </a:t>
            </a:r>
            <a:r>
              <a:rPr lang="pl-PL" sz="2400" dirty="0" smtClean="0"/>
              <a:t>b2PrismaticJointDef</a:t>
            </a:r>
          </a:p>
          <a:p>
            <a:pPr>
              <a:buNone/>
            </a:pPr>
            <a:endParaRPr lang="pl-PL" sz="2400" dirty="0"/>
          </a:p>
          <a:p>
            <a:pPr>
              <a:buNone/>
            </a:pPr>
            <a:r>
              <a:rPr lang="pl-PL" sz="2400" dirty="0" smtClean="0"/>
              <a:t>	</a:t>
            </a:r>
            <a:r>
              <a:rPr lang="pl-PL" sz="24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 smtClean="0">
                <a:latin typeface="Courier New" pitchFamily="49" charset="0"/>
                <a:cs typeface="Courier New" pitchFamily="49" charset="0"/>
              </a:rPr>
              <a:t>Initialize</a:t>
            </a:r>
            <a:r>
              <a:rPr lang="pl-PL" sz="2400" dirty="0">
                <a:solidFill>
                  <a:srgbClr val="FF0000"/>
                </a:solidFill>
              </a:rPr>
              <a:t>(</a:t>
            </a:r>
            <a:r>
              <a:rPr lang="pl-PL" sz="2400" dirty="0"/>
              <a:t> /* </a:t>
            </a:r>
            <a:r>
              <a:rPr lang="pl-PL" sz="2400" dirty="0" smtClean="0"/>
              <a:t>parametry */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);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collideConnected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b="1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400" dirty="0"/>
              <a:t> // </a:t>
            </a:r>
            <a:r>
              <a:rPr lang="pl-PL" sz="2400" dirty="0" smtClean="0"/>
              <a:t>kolizje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>
                <a:latin typeface="Courier New" pitchFamily="49" charset="0"/>
                <a:cs typeface="Courier New" pitchFamily="49" charset="0"/>
              </a:rPr>
              <a:t>b2XXXJoint 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*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joint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=(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b2XXXJoint 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* )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world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CreateJoint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 &amp;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);</a:t>
            </a:r>
            <a:r>
              <a:rPr lang="pl-PL" sz="2400" dirty="0"/>
              <a:t> // tworzymy </a:t>
            </a:r>
            <a:r>
              <a:rPr lang="pl-PL" sz="2400" dirty="0" smtClean="0"/>
              <a:t>joint</a:t>
            </a:r>
            <a:br>
              <a:rPr lang="pl-PL" sz="2400" dirty="0" smtClean="0"/>
            </a:br>
            <a:r>
              <a:rPr lang="pl-PL" sz="2400" dirty="0"/>
              <a:t>// </a:t>
            </a:r>
            <a:r>
              <a:rPr lang="pl-PL" sz="2400" dirty="0" smtClean="0"/>
              <a:t>coś tam się dzieje</a:t>
            </a:r>
            <a:br>
              <a:rPr lang="pl-PL" sz="2400" dirty="0" smtClean="0"/>
            </a:b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world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DestroyJoin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joint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);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/>
              <a:t>// </a:t>
            </a:r>
            <a:r>
              <a:rPr lang="pl-PL" sz="2400" dirty="0" smtClean="0"/>
              <a:t>usuwanie</a:t>
            </a:r>
            <a:endParaRPr lang="pl-PL" sz="2400" dirty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</a:t>
            </a:r>
            <a:r>
              <a:rPr lang="pl-PL" sz="2800" dirty="0" smtClean="0"/>
              <a:t> </a:t>
            </a:r>
            <a:r>
              <a:rPr lang="pl-PL" sz="2800" i="1" dirty="0" smtClean="0"/>
              <a:t>XXX – rodzaj wiązania.</a:t>
            </a:r>
            <a:endParaRPr lang="pl-PL" i="1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pl-PL" dirty="0" smtClean="0"/>
              <a:t> Tworzenie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800" dirty="0" smtClean="0"/>
              <a:t>	</a:t>
            </a:r>
            <a:r>
              <a:rPr lang="pl-PL" sz="2800" dirty="0" err="1" smtClean="0">
                <a:latin typeface="Courier New" pitchFamily="49" charset="0"/>
                <a:cs typeface="Courier New" pitchFamily="49" charset="0"/>
              </a:rPr>
              <a:t>joint</a:t>
            </a:r>
            <a:r>
              <a:rPr lang="pl-PL" sz="28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GetBodyA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/>
              <a:t>// wskaźnik na pierwsze ciało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GetBodyB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sz="2800" dirty="0"/>
              <a:t> // wskaźnik na drugie ciało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GetAnchorA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/>
              <a:t>// punkt zaczepu w ciele pierwszym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GetAnchorB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sz="28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800" dirty="0"/>
              <a:t>// punkt zaczepu w ciele drugim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joint</a:t>
            </a:r>
            <a:r>
              <a:rPr lang="pl-PL" sz="28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800" dirty="0" err="1">
                <a:latin typeface="Courier New" pitchFamily="49" charset="0"/>
                <a:cs typeface="Courier New" pitchFamily="49" charset="0"/>
              </a:rPr>
              <a:t>GetCollideConnected</a:t>
            </a:r>
            <a:r>
              <a:rPr lang="pl-PL" sz="28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r>
              <a:rPr lang="pl-PL" sz="2800" dirty="0"/>
              <a:t> // czy połączone ciała mają ze sobą kolidować?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Dziedziczone metody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1481328"/>
            <a:ext cx="8229600" cy="4525963"/>
          </a:xfrm>
        </p:spPr>
        <p:txBody>
          <a:bodyPr/>
          <a:lstStyle/>
          <a:p>
            <a:r>
              <a:rPr lang="pl-PL" dirty="0" smtClean="0"/>
              <a:t>Niektóre wiązania udostępniają napęd (</a:t>
            </a:r>
            <a:r>
              <a:rPr lang="pl-PL" dirty="0" err="1" smtClean="0"/>
              <a:t>revolute</a:t>
            </a:r>
            <a:r>
              <a:rPr lang="pl-PL" dirty="0"/>
              <a:t>, </a:t>
            </a:r>
            <a:r>
              <a:rPr lang="pl-PL" dirty="0" err="1"/>
              <a:t>gear</a:t>
            </a:r>
            <a:r>
              <a:rPr lang="pl-PL" dirty="0"/>
              <a:t> </a:t>
            </a:r>
            <a:r>
              <a:rPr lang="pl-PL" dirty="0" smtClean="0"/>
              <a:t>i </a:t>
            </a:r>
            <a:r>
              <a:rPr lang="pl-PL" dirty="0" err="1" smtClean="0"/>
              <a:t>wheel</a:t>
            </a:r>
            <a:r>
              <a:rPr lang="pl-PL" dirty="0" smtClean="0"/>
              <a:t>)</a:t>
            </a:r>
          </a:p>
          <a:p>
            <a:endParaRPr lang="pl-PL" dirty="0" smtClean="0"/>
          </a:p>
          <a:p>
            <a:pPr>
              <a:buNone/>
            </a:pPr>
            <a:r>
              <a:rPr lang="pl-PL" sz="2400" dirty="0" smtClean="0"/>
              <a:t>	</a:t>
            </a:r>
            <a:r>
              <a:rPr lang="pl-PL" sz="24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 smtClean="0">
                <a:latin typeface="Courier New" pitchFamily="49" charset="0"/>
                <a:cs typeface="Courier New" pitchFamily="49" charset="0"/>
              </a:rPr>
              <a:t>motorEnabled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b="1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400" dirty="0"/>
              <a:t> // włączamy motor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maxMotorTorque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20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/>
              <a:t>// maksymalna siła, jakiej może użyć motor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motorSpeed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36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/>
              <a:t>// docelowa prędkość obrotu (radiany/sekundę)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Napęd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Rodzaje </a:t>
            </a:r>
            <a:r>
              <a:rPr lang="pl-PL" dirty="0" err="1" smtClean="0"/>
              <a:t>jointów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Pomaga w utrzymaniu stałego dystansu.</a:t>
            </a:r>
          </a:p>
          <a:p>
            <a:r>
              <a:rPr lang="pl-PL" dirty="0" smtClean="0"/>
              <a:t>Może być „twardy” lub „miękki”</a:t>
            </a:r>
          </a:p>
          <a:p>
            <a:pPr>
              <a:buNone/>
            </a:pPr>
            <a:endParaRPr lang="pl-PL" dirty="0" smtClean="0"/>
          </a:p>
          <a:p>
            <a:r>
              <a:rPr lang="pl-PL" dirty="0" smtClean="0"/>
              <a:t>Parametry:</a:t>
            </a:r>
            <a:endParaRPr lang="pl-PL" dirty="0"/>
          </a:p>
          <a:p>
            <a:pPr lvl="1"/>
            <a:r>
              <a:rPr lang="pl-PL" b="1" dirty="0" smtClean="0"/>
              <a:t>częstotliwość </a:t>
            </a:r>
            <a:r>
              <a:rPr lang="pl-PL" b="1" dirty="0"/>
              <a:t>drgań</a:t>
            </a:r>
            <a:r>
              <a:rPr lang="pl-PL" dirty="0"/>
              <a:t> - im więcej, tym joint będzie twardszy</a:t>
            </a:r>
          </a:p>
          <a:p>
            <a:pPr lvl="1"/>
            <a:r>
              <a:rPr lang="pl-PL" b="1" dirty="0"/>
              <a:t>współczynnik tłumienia</a:t>
            </a:r>
            <a:r>
              <a:rPr lang="pl-PL" dirty="0"/>
              <a:t> - tłumienie wychyleń, między 0 a 1. 1 całkowicie wyłącza </a:t>
            </a:r>
            <a:r>
              <a:rPr lang="pl-PL" dirty="0" smtClean="0"/>
              <a:t>miękkość</a:t>
            </a:r>
            <a:br>
              <a:rPr lang="pl-PL" dirty="0" smtClean="0"/>
            </a:br>
            <a:endParaRPr lang="pl-PL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Distance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Box2D-Distance-Join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1736" y="1785926"/>
            <a:ext cx="4698903" cy="3577230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Distance</a:t>
            </a:r>
            <a:r>
              <a:rPr lang="pl-PL" dirty="0" smtClean="0"/>
              <a:t> joint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50720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400" dirty="0" smtClean="0"/>
              <a:t>	</a:t>
            </a:r>
            <a:r>
              <a:rPr lang="pl-PL" sz="2400" dirty="0" smtClean="0">
                <a:latin typeface="Courier New" pitchFamily="49" charset="0"/>
                <a:cs typeface="Courier New" pitchFamily="49" charset="0"/>
              </a:rPr>
              <a:t>b2DistanceJointDef </a:t>
            </a:r>
            <a:r>
              <a:rPr lang="pl-PL" sz="2400" dirty="0" err="1" smtClean="0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Initialize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myBodyA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myBodyB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myBodyA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GetWorldCenter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(),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myBodyB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-&gt;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GetWorldCenter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 );</a:t>
            </a:r>
            <a:r>
              <a:rPr lang="pl-PL" sz="2400" dirty="0">
                <a:solidFill>
                  <a:srgbClr val="FF0000"/>
                </a:solidFill>
              </a:rPr>
              <a:t> </a:t>
            </a:r>
            <a:r>
              <a:rPr lang="pl-PL" sz="2400" dirty="0"/>
              <a:t>// w tym przypadku łączymy ze sobą środki ciężkości tych dwóch ciał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collideConnected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 </a:t>
            </a:r>
            <a:r>
              <a:rPr lang="pl-PL" sz="2400" b="1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pl-PL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400" dirty="0" smtClean="0"/>
              <a:t>// </a:t>
            </a:r>
            <a:r>
              <a:rPr lang="pl-PL" sz="2400" dirty="0"/>
              <a:t>miękkość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frequencyHz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4.0f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/>
              <a:t>// częstotliwość drgania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jointDef</a:t>
            </a:r>
            <a:r>
              <a:rPr lang="pl-PL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l-PL" sz="2400" dirty="0" err="1">
                <a:latin typeface="Courier New" pitchFamily="49" charset="0"/>
                <a:cs typeface="Courier New" pitchFamily="49" charset="0"/>
              </a:rPr>
              <a:t>dampingRatio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pl-PL" sz="2400" dirty="0">
                <a:latin typeface="Courier New" pitchFamily="49" charset="0"/>
                <a:cs typeface="Courier New" pitchFamily="49" charset="0"/>
              </a:rPr>
              <a:t> 0.45f</a:t>
            </a:r>
            <a:r>
              <a:rPr lang="pl-PL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 </a:t>
            </a:r>
            <a:r>
              <a:rPr lang="pl-PL" sz="2400" dirty="0"/>
              <a:t>// </a:t>
            </a:r>
            <a:r>
              <a:rPr lang="pl-PL" sz="2400" dirty="0" smtClean="0"/>
              <a:t>tłumienie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Distance</a:t>
            </a:r>
            <a:r>
              <a:rPr lang="pl-PL" dirty="0" smtClean="0"/>
              <a:t> joint 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179</TotalTime>
  <Words>484</Words>
  <Application>Microsoft Office PowerPoint</Application>
  <PresentationFormat>Pokaz na ekranie (4:3)</PresentationFormat>
  <Paragraphs>116</Paragraphs>
  <Slides>27</Slides>
  <Notes>9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27</vt:i4>
      </vt:variant>
    </vt:vector>
  </HeadingPairs>
  <TitlesOfParts>
    <vt:vector size="28" baseType="lpstr">
      <vt:lpstr>Hol</vt:lpstr>
      <vt:lpstr>Wiązania (joints)</vt:lpstr>
      <vt:lpstr>Informacje ogólne</vt:lpstr>
      <vt:lpstr> Tworzenie</vt:lpstr>
      <vt:lpstr>Dziedziczone metody</vt:lpstr>
      <vt:lpstr>Napęd</vt:lpstr>
      <vt:lpstr>Rodzaje jointów</vt:lpstr>
      <vt:lpstr>Distance joint</vt:lpstr>
      <vt:lpstr>Distance joint</vt:lpstr>
      <vt:lpstr>Distance joint </vt:lpstr>
      <vt:lpstr>Revolute joint</vt:lpstr>
      <vt:lpstr>Revolute joint</vt:lpstr>
      <vt:lpstr>Revolute joint</vt:lpstr>
      <vt:lpstr>Revolute joint</vt:lpstr>
      <vt:lpstr>Prismatic joint</vt:lpstr>
      <vt:lpstr>Prismatic joint</vt:lpstr>
      <vt:lpstr>Prismatic joint</vt:lpstr>
      <vt:lpstr>Pulley joint</vt:lpstr>
      <vt:lpstr>Pulley joint</vt:lpstr>
      <vt:lpstr>Pulley joint</vt:lpstr>
      <vt:lpstr>Mouse joint</vt:lpstr>
      <vt:lpstr>Mouse joint</vt:lpstr>
      <vt:lpstr>Wheel joint</vt:lpstr>
      <vt:lpstr>Wheel joint</vt:lpstr>
      <vt:lpstr>Wheel joint</vt:lpstr>
      <vt:lpstr>Rope joint</vt:lpstr>
      <vt:lpstr>Rope joint</vt:lpstr>
      <vt:lpstr>Koniec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Wiązania (joints)</dc:title>
  <dc:creator>Malwina</dc:creator>
  <cp:lastModifiedBy>Malwina</cp:lastModifiedBy>
  <cp:revision>18</cp:revision>
  <dcterms:created xsi:type="dcterms:W3CDTF">2015-12-13T20:35:23Z</dcterms:created>
  <dcterms:modified xsi:type="dcterms:W3CDTF">2015-12-14T09:48:20Z</dcterms:modified>
</cp:coreProperties>
</file>