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3"/>
  </p:notesMasterIdLst>
  <p:sldIdLst>
    <p:sldId id="256" r:id="rId2"/>
    <p:sldId id="267" r:id="rId3"/>
    <p:sldId id="257" r:id="rId4"/>
    <p:sldId id="263" r:id="rId5"/>
    <p:sldId id="258" r:id="rId6"/>
    <p:sldId id="259" r:id="rId7"/>
    <p:sldId id="261" r:id="rId8"/>
    <p:sldId id="262" r:id="rId9"/>
    <p:sldId id="260" r:id="rId10"/>
    <p:sldId id="264" r:id="rId11"/>
    <p:sldId id="265" r:id="rId12"/>
    <p:sldId id="266" r:id="rId13"/>
    <p:sldId id="268" r:id="rId14"/>
    <p:sldId id="272" r:id="rId15"/>
    <p:sldId id="269" r:id="rId16"/>
    <p:sldId id="270" r:id="rId17"/>
    <p:sldId id="271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rad Dobrzynski" initials="KD" lastIdx="1" clrIdx="0">
    <p:extLst>
      <p:ext uri="{19B8F6BF-5375-455C-9EA6-DF929625EA0E}">
        <p15:presenceInfo xmlns:p15="http://schemas.microsoft.com/office/powerpoint/2012/main" userId="761c7edd8f016f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B0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174" autoAdjust="0"/>
  </p:normalViewPr>
  <p:slideViewPr>
    <p:cSldViewPr snapToGrid="0">
      <p:cViewPr varScale="1">
        <p:scale>
          <a:sx n="59" d="100"/>
          <a:sy n="59" d="100"/>
        </p:scale>
        <p:origin x="117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10B1-C2D3-4F43-9B1B-8AEDA39C72A5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21EBB-5AA7-42B0-8BB6-FC3ECB70FD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671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Ciało sztywne reprezentuje klasa b2Body.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Ciało tworzymy na podstawie struktury definiującej jego właściwości – b2BodyDef. Ma ona właściwości domyślne dla wszystkich pól.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608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Metoda CreateFixture</a:t>
            </a:r>
            <a:r>
              <a:rPr lang="pl-PL" baseline="0" dirty="0" smtClean="0"/>
              <a:t> pochodzi z klasy b2Body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CreateFixture(&amp;shape, 1.0f); - kształt, gestość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3150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Jednej fikstury możemy użyć</a:t>
            </a:r>
            <a:r>
              <a:rPr lang="pl-PL" baseline="0" dirty="0" smtClean="0"/>
              <a:t> dla kilku ciał</a:t>
            </a:r>
            <a:endParaRPr lang="pl-PL" dirty="0" smtClean="0"/>
          </a:p>
          <a:p>
            <a:r>
              <a:rPr lang="pl-PL" dirty="0" smtClean="0"/>
              <a:t>Jeśli</a:t>
            </a:r>
            <a:r>
              <a:rPr lang="pl-PL" baseline="0" dirty="0" smtClean="0"/>
              <a:t> usuwamy ciało to jego fiksture też</a:t>
            </a:r>
          </a:p>
          <a:p>
            <a:endParaRPr lang="pl-PL" dirty="0" smtClean="0"/>
          </a:p>
          <a:p>
            <a:r>
              <a:rPr lang="pl-PL" dirty="0" smtClean="0"/>
              <a:t>Ciało bez fikstury jest abstrakcyjne (uproszczone), brakuje kształtu masy,</a:t>
            </a:r>
            <a:r>
              <a:rPr lang="pl-PL" baseline="0" dirty="0" smtClean="0"/>
              <a:t> właściwości fizycznych materiału. Klasa która to opisuje to b2Fixture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841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Friction – współczynnik tarcia  (zazwyczaj od 0 do 1) jeśli dwa ciała się stykają i jedno ma 0 to ostateczne tarcie = 0</a:t>
            </a:r>
          </a:p>
          <a:p>
            <a:endParaRPr lang="pl-PL" dirty="0" smtClean="0"/>
          </a:p>
          <a:p>
            <a:r>
              <a:rPr lang="pl-PL" dirty="0" smtClean="0"/>
              <a:t>Restitution – współczynnik odbicia (zazwyczaj miedzy 0 a 1) </a:t>
            </a:r>
          </a:p>
          <a:p>
            <a:endParaRPr lang="pl-PL" dirty="0" smtClean="0"/>
          </a:p>
          <a:p>
            <a:r>
              <a:rPr lang="pl-PL" dirty="0" smtClean="0"/>
              <a:t>Density – gęstość materiału która wiąże</a:t>
            </a:r>
            <a:r>
              <a:rPr lang="pl-PL" baseline="0" dirty="0" smtClean="0"/>
              <a:t> się z masą – może  być 0 lub dodatnia, należy używać podobnej gęstości dla wszystkich ciał, poprawia to ich stabilność.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isSensor – czy obiekt ma być sensorem</a:t>
            </a:r>
          </a:p>
          <a:p>
            <a:endParaRPr lang="pl-PL" dirty="0" smtClean="0"/>
          </a:p>
          <a:p>
            <a:r>
              <a:rPr lang="pl-PL" dirty="0" smtClean="0"/>
              <a:t>Filter – ustawia</a:t>
            </a:r>
            <a:r>
              <a:rPr lang="pl-PL" baseline="0" dirty="0" smtClean="0"/>
              <a:t> maski filtrów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507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Filtrowanie przebiega 2-stopniowo.</a:t>
            </a:r>
            <a:r>
              <a:rPr lang="pl-PL" baseline="0" dirty="0" smtClean="0"/>
              <a:t> Najpierw sprawdzamy groupIndex. Jeśli są te same wartości DODATNIE to obiekty zawsze kolidują, jeśli dwie takie same UJEMNE to nigdy nie kolidują. </a:t>
            </a:r>
          </a:p>
          <a:p>
            <a:r>
              <a:rPr lang="pl-PL" baseline="0" dirty="0" smtClean="0"/>
              <a:t>2 etap to wtedy kiedy należą do równych grup. Sprawdzane jest categoryBits i maskBits.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73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nie chcemy, by niektóre fikstury ze sobą kolidowały, możemy użyć </a:t>
            </a:r>
            <a:r>
              <a:rPr lang="pl-PL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filtrowania kolizji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Każda fikstura może przynależeć do jednej lub kilku kategorii (maksymalnie 16).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mamy ustawioną kategorię, możemy ustawić, czy dana fikstura ma kolidować z fiksturami z danej grupy, czy nie.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na przykład chcemy, żeby A nie kolidowało z B, ale kolidowało z C; natomiast B powinno kolidować z C.</a:t>
            </a:r>
          </a:p>
          <a:p>
            <a:endParaRPr lang="pl-P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Domyślne wartość </a:t>
            </a:r>
            <a:r>
              <a:rPr lang="pl-PL" dirty="0" smtClean="0"/>
              <a:t>categoryBits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0x0000, a </a:t>
            </a:r>
            <a:r>
              <a:rPr lang="pl-PL" dirty="0" smtClean="0"/>
              <a:t>maskBits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0xFFFF. Oznacza to, że domyślnie fikstura nie ma przypisanej żadnej kategorii, ale może kolidować z wszystkimi kategoriami.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7782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Możemy</a:t>
            </a:r>
            <a:r>
              <a:rPr lang="pl-PL" baseline="0" dirty="0" smtClean="0"/>
              <a:t> ustawiać filtry nie tylko w czasie tworzenia obiektu lecz także w trakcie trwania symulacji fizycznej.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47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Może mieć masę 0 wtedy np. zawsze ma prędkość kontową równą 0 co blokuje jego rotacje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grze s to najczęściej ruchome elementy – pojazdy pociski kule bilardowe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047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Przykłady:</a:t>
            </a:r>
            <a:r>
              <a:rPr lang="pl-PL" baseline="0" dirty="0" smtClean="0"/>
              <a:t> bandy boiska ściany ukształtowanie terenu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998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Kolizje miedzy ciałami kin a dynam nie zmieniają żadnych paramentów ruchu ciała</a:t>
            </a:r>
            <a:r>
              <a:rPr lang="pl-PL" baseline="0" dirty="0" smtClean="0"/>
              <a:t> kinetycznego tzn.: ciało nie zmienia swojej prędkości liniowej ani kontowej</a:t>
            </a:r>
          </a:p>
          <a:p>
            <a:r>
              <a:rPr lang="pl-PL" baseline="0" dirty="0" smtClean="0"/>
              <a:t>Przykłady: ruchome platformy które nie reagują na ciężkie ciała kolidujące z nimi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183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Angle – kąt obrotu</a:t>
            </a:r>
            <a:r>
              <a:rPr lang="pl-PL" baseline="0" dirty="0" smtClean="0"/>
              <a:t> ciała – w radianach!!! Jak liczyć: rad = kąt w stopniach *pi/180</a:t>
            </a:r>
          </a:p>
          <a:p>
            <a:r>
              <a:rPr lang="pl-PL" baseline="0" dirty="0" smtClean="0"/>
              <a:t>LinearDamping – współczynnik wygaszenia prędkości liniowej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7234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Ciało</a:t>
            </a:r>
            <a:r>
              <a:rPr lang="pl-PL" baseline="0" dirty="0" smtClean="0"/>
              <a:t> może się zdrzemnąć. </a:t>
            </a:r>
          </a:p>
          <a:p>
            <a:r>
              <a:rPr lang="pl-PL" baseline="0" dirty="0" smtClean="0"/>
              <a:t>Mniejsze zużycie procesora</a:t>
            </a:r>
          </a:p>
          <a:p>
            <a:r>
              <a:rPr lang="pl-PL" baseline="0" dirty="0" smtClean="0"/>
              <a:t>Box2d  samo tym zarządza. Budzi i usypia ciała kiedy to potrzebne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686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CCD</a:t>
            </a:r>
            <a:r>
              <a:rPr lang="pl-PL" baseline="0" dirty="0" smtClean="0"/>
              <a:t> – ciągła detekcja kolizji </a:t>
            </a:r>
          </a:p>
          <a:p>
            <a:endParaRPr lang="pl-PL" baseline="0" dirty="0" smtClean="0"/>
          </a:p>
          <a:p>
            <a:r>
              <a:rPr lang="pl-PL" baseline="0" dirty="0" smtClean="0"/>
              <a:t>Parametr bullet określa czy symulacja powinna wykorzystywać CCD czy detekcje kolizji dyskretną. </a:t>
            </a:r>
          </a:p>
          <a:p>
            <a:r>
              <a:rPr lang="pl-PL" baseline="0" dirty="0" smtClean="0"/>
              <a:t>Przy dyskretnej dal szybkich obiektów może dochodzić do efektu tunellingu lub całkowitego mijania się ciał i nie wykrywania kolizji.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7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Nie mylić ze</a:t>
            </a:r>
            <a:r>
              <a:rPr lang="pl-PL" baseline="0" dirty="0" smtClean="0"/>
              <a:t> spaniem! </a:t>
            </a:r>
            <a:r>
              <a:rPr lang="pl-PL" baseline="0" dirty="0" smtClean="0">
                <a:sym typeface="Wingdings" panose="05000000000000000000" pitchFamily="2" charset="2"/>
              </a:rPr>
              <a:t></a:t>
            </a:r>
            <a:endParaRPr lang="pl-PL" dirty="0" smtClean="0"/>
          </a:p>
          <a:p>
            <a:r>
              <a:rPr lang="pl-PL" dirty="0" smtClean="0"/>
              <a:t>Zrobić przykład: zrobić zmienną</a:t>
            </a:r>
            <a:r>
              <a:rPr lang="pl-PL" baseline="0" dirty="0" smtClean="0"/>
              <a:t> globalną a=0; w pierwszym if zrobić a++ a w metodzie createbox dodac: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(a % 2)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BodyDef.active = false;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050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Jednej fikstury możemy użyć</a:t>
            </a:r>
            <a:r>
              <a:rPr lang="pl-PL" baseline="0" dirty="0" smtClean="0"/>
              <a:t> dla kilku ciał</a:t>
            </a:r>
            <a:endParaRPr lang="pl-PL" dirty="0" smtClean="0"/>
          </a:p>
          <a:p>
            <a:r>
              <a:rPr lang="pl-PL" dirty="0" smtClean="0"/>
              <a:t>Jeśli</a:t>
            </a:r>
            <a:r>
              <a:rPr lang="pl-PL" baseline="0" dirty="0" smtClean="0"/>
              <a:t> usuwamy ciało to jego fiksture też</a:t>
            </a:r>
          </a:p>
          <a:p>
            <a:endParaRPr lang="pl-PL" dirty="0" smtClean="0"/>
          </a:p>
          <a:p>
            <a:r>
              <a:rPr lang="pl-PL" dirty="0" smtClean="0"/>
              <a:t>Ciało bez fikstury jest abstrakcyjne (uproszczone), brakuje kształtu masy,</a:t>
            </a:r>
            <a:r>
              <a:rPr lang="pl-PL" baseline="0" dirty="0" smtClean="0"/>
              <a:t> właściwości fizycznych materiału. Klasa która to opisuje to b2Fixture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1EBB-5AA7-42B0-8BB6-FC3ECB70FDFC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976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03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244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7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40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957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13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8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852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97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431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9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745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1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1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93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3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631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26319B-DE0C-44C1-9BCA-368D714D5D98}" type="datetimeFigureOut">
              <a:rPr lang="pl-PL" smtClean="0"/>
              <a:t>2015-12-07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DF03D2-275F-4A98-88DA-D99F459061D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835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2397" y="1693331"/>
            <a:ext cx="6815669" cy="1515533"/>
          </a:xfrm>
        </p:spPr>
        <p:txBody>
          <a:bodyPr anchor="ctr">
            <a:normAutofit fontScale="90000"/>
          </a:bodyPr>
          <a:lstStyle/>
          <a:p>
            <a:r>
              <a:rPr lang="pl-PL" sz="12000" dirty="0" smtClean="0"/>
              <a:t>Box2D</a:t>
            </a:r>
            <a:endParaRPr lang="pl-PL" sz="1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0931" y="3886196"/>
            <a:ext cx="9118602" cy="1320802"/>
          </a:xfrm>
        </p:spPr>
        <p:txBody>
          <a:bodyPr anchor="ctr">
            <a:noAutofit/>
          </a:bodyPr>
          <a:lstStyle/>
          <a:p>
            <a:r>
              <a:rPr lang="pl-PL" sz="6400" dirty="0" smtClean="0"/>
              <a:t>Bodies – </a:t>
            </a:r>
            <a:r>
              <a:rPr lang="pl-PL" sz="6400" dirty="0" smtClean="0"/>
              <a:t>Fixture</a:t>
            </a:r>
            <a:endParaRPr lang="pl-PL" sz="6400" dirty="0"/>
          </a:p>
        </p:txBody>
      </p:sp>
    </p:spTree>
    <p:extLst>
      <p:ext uri="{BB962C8B-B14F-4D97-AF65-F5344CB8AC3E}">
        <p14:creationId xmlns:p14="http://schemas.microsoft.com/office/powerpoint/2010/main" val="5608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1102" y="800100"/>
            <a:ext cx="9601196" cy="1756832"/>
          </a:xfrm>
        </p:spPr>
        <p:txBody>
          <a:bodyPr>
            <a:noAutofit/>
          </a:bodyPr>
          <a:lstStyle/>
          <a:p>
            <a:r>
              <a:rPr lang="pl-PL" sz="4000" dirty="0" smtClean="0"/>
              <a:t>Sleep</a:t>
            </a:r>
            <a:br>
              <a:rPr lang="pl-PL" sz="4000" dirty="0" smtClean="0"/>
            </a:br>
            <a:r>
              <a:rPr lang="pl-PL" sz="4000" dirty="0"/>
              <a:t>Każde ciało może zrobić sobie drzemkę </a:t>
            </a:r>
            <a:r>
              <a:rPr lang="pl-PL" sz="4000" dirty="0">
                <a:sym typeface="Wingdings" panose="05000000000000000000" pitchFamily="2" charset="2"/>
              </a:rPr>
              <a:t> </a:t>
            </a: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98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bodyDef.allowSleep </a:t>
            </a:r>
            <a:r>
              <a:rPr lang="pl-PL" dirty="0"/>
              <a:t>= true or false</a:t>
            </a:r>
            <a:r>
              <a:rPr lang="pl-PL" dirty="0" smtClean="0"/>
              <a:t>;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bodyDef.awake = true or false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b2Body::SetAwake(true or false);			</a:t>
            </a:r>
            <a:r>
              <a:rPr lang="pl-PL" dirty="0"/>
              <a:t>b2Body::</a:t>
            </a:r>
            <a:r>
              <a:rPr lang="pl-PL" dirty="0" smtClean="0"/>
              <a:t>IsAwake();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9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CCD -  </a:t>
            </a:r>
            <a:r>
              <a:rPr lang="pl-PL" dirty="0"/>
              <a:t>continuous collision detection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4468"/>
          </a:xfrm>
        </p:spPr>
        <p:txBody>
          <a:bodyPr>
            <a:normAutofit/>
          </a:bodyPr>
          <a:lstStyle/>
          <a:p>
            <a:r>
              <a:rPr lang="pl-PL" dirty="0" smtClean="0"/>
              <a:t>Ustawiając parametr .bullet na true (wartość domyślna) mówimy, że kolizje mają podlegać CCD</a:t>
            </a:r>
          </a:p>
          <a:p>
            <a:endParaRPr lang="pl-PL" dirty="0"/>
          </a:p>
          <a:p>
            <a:r>
              <a:rPr lang="pl-PL" dirty="0"/>
              <a:t>bodyDef.bullet = true or false</a:t>
            </a:r>
            <a:r>
              <a:rPr lang="pl-PL" dirty="0" smtClean="0"/>
              <a:t>;</a:t>
            </a:r>
          </a:p>
          <a:p>
            <a:endParaRPr lang="pl-PL" dirty="0"/>
          </a:p>
          <a:p>
            <a:r>
              <a:rPr lang="pl-PL" dirty="0" smtClean="0"/>
              <a:t>b2Body::IsBullet();</a:t>
            </a:r>
          </a:p>
          <a:p>
            <a:r>
              <a:rPr lang="pl-PL" dirty="0" smtClean="0"/>
              <a:t>b2Body::SetBullet(true or false);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42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Parametr .active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Określa czy ciało ma brać udział w symulacji</a:t>
            </a:r>
          </a:p>
          <a:p>
            <a:endParaRPr lang="pl-PL" dirty="0"/>
          </a:p>
          <a:p>
            <a:r>
              <a:rPr lang="pl-PL" dirty="0" smtClean="0"/>
              <a:t>b2Body::IsActive();</a:t>
            </a:r>
          </a:p>
          <a:p>
            <a:r>
              <a:rPr lang="pl-PL" dirty="0" smtClean="0"/>
              <a:t>b2BodySetActive(bool </a:t>
            </a:r>
            <a:r>
              <a:rPr lang="pl-PL" dirty="0"/>
              <a:t>parameters</a:t>
            </a:r>
            <a:r>
              <a:rPr lang="pl-PL" dirty="0" smtClean="0"/>
              <a:t>);</a:t>
            </a:r>
          </a:p>
          <a:p>
            <a:endParaRPr lang="pl-PL" dirty="0"/>
          </a:p>
          <a:p>
            <a:r>
              <a:rPr lang="pl-PL" dirty="0"/>
              <a:t>bodyDef.active = </a:t>
            </a:r>
            <a:r>
              <a:rPr lang="pl-PL" dirty="0" smtClean="0"/>
              <a:t>true or false;</a:t>
            </a:r>
          </a:p>
        </p:txBody>
      </p:sp>
    </p:spTree>
    <p:extLst>
      <p:ext uri="{BB962C8B-B14F-4D97-AF65-F5344CB8AC3E}">
        <p14:creationId xmlns:p14="http://schemas.microsoft.com/office/powerpoint/2010/main" val="18683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631736" y="2967335"/>
            <a:ext cx="49285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Fixture</a:t>
            </a:r>
            <a:endParaRPr lang="pl-PL" sz="1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tworzymy te „fikstury” ?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Metoda CreateFixture i jej dwa oblicza: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u="sng" dirty="0">
                <a:solidFill>
                  <a:srgbClr val="FF0000"/>
                </a:solidFill>
              </a:rPr>
              <a:t>myBody-&gt;CreateFixture(&amp;fixtureDef</a:t>
            </a:r>
            <a:r>
              <a:rPr lang="pl-PL" u="sng" dirty="0" smtClean="0">
                <a:solidFill>
                  <a:srgbClr val="FF0000"/>
                </a:solidFill>
              </a:rPr>
              <a:t>);</a:t>
            </a:r>
          </a:p>
          <a:p>
            <a:endParaRPr lang="pl-PL" dirty="0"/>
          </a:p>
          <a:p>
            <a:r>
              <a:rPr lang="pl-PL" dirty="0"/>
              <a:t>myBody-&gt;CreateFixture</a:t>
            </a:r>
            <a:r>
              <a:rPr lang="pl-PL" dirty="0" smtClean="0"/>
              <a:t>(&amp;shape, 1.0f);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80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Fikstura – jako część ciała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b2FixtureDef </a:t>
            </a:r>
            <a:r>
              <a:rPr lang="pl-PL" dirty="0"/>
              <a:t>fixtureDef</a:t>
            </a:r>
            <a:r>
              <a:rPr lang="pl-PL" dirty="0" smtClean="0"/>
              <a:t>; // definicja struktury</a:t>
            </a:r>
          </a:p>
          <a:p>
            <a:endParaRPr lang="pl-PL" dirty="0"/>
          </a:p>
          <a:p>
            <a:r>
              <a:rPr lang="pl-PL" dirty="0" smtClean="0"/>
              <a:t>myBody-</a:t>
            </a:r>
            <a:r>
              <a:rPr lang="pl-PL" dirty="0"/>
              <a:t>&gt;CreateFixture(&amp;fixtureDef</a:t>
            </a:r>
            <a:r>
              <a:rPr lang="pl-PL" dirty="0" smtClean="0"/>
              <a:t>); // przypisanie naszej fikstury do ciała</a:t>
            </a:r>
          </a:p>
          <a:p>
            <a:endParaRPr lang="pl-PL" dirty="0"/>
          </a:p>
          <a:p>
            <a:r>
              <a:rPr lang="pl-PL" dirty="0"/>
              <a:t>b2FixtureDef fixtureDef;</a:t>
            </a:r>
          </a:p>
          <a:p>
            <a:r>
              <a:rPr lang="en-US" dirty="0"/>
              <a:t>b2Fixture* myFixture = </a:t>
            </a:r>
            <a:r>
              <a:rPr lang="pl-PL" dirty="0" smtClean="0"/>
              <a:t>my</a:t>
            </a:r>
            <a:r>
              <a:rPr lang="en-US" dirty="0" smtClean="0"/>
              <a:t>Body-</a:t>
            </a:r>
            <a:r>
              <a:rPr lang="en-US" dirty="0"/>
              <a:t>&gt;CreateFixture(&amp;fixtureDef); </a:t>
            </a:r>
            <a:endParaRPr lang="pl-PL" dirty="0" smtClean="0"/>
          </a:p>
          <a:p>
            <a:r>
              <a:rPr lang="pl-PL" dirty="0"/>
              <a:t>myBody-&gt;DestroyFixture(myFixture</a:t>
            </a:r>
            <a:r>
              <a:rPr lang="pl-PL" dirty="0" smtClean="0"/>
              <a:t>);</a:t>
            </a:r>
            <a:r>
              <a:rPr lang="pl-PL" dirty="0"/>
              <a:t> </a:t>
            </a:r>
            <a:r>
              <a:rPr lang="pl-PL" dirty="0" smtClean="0"/>
              <a:t>// niszczenie fikstury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91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870531" y="1117700"/>
            <a:ext cx="3314698" cy="3633914"/>
          </a:xfrm>
        </p:spPr>
        <p:txBody>
          <a:bodyPr>
            <a:normAutofit/>
          </a:bodyPr>
          <a:lstStyle/>
          <a:p>
            <a:r>
              <a:rPr lang="pl-PL" dirty="0" smtClean="0"/>
              <a:t>Konstruktor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struktury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b2FixtureDef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8" y="678963"/>
            <a:ext cx="5729036" cy="55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95399" y="901700"/>
            <a:ext cx="9867901" cy="634999"/>
          </a:xfrm>
        </p:spPr>
        <p:txBody>
          <a:bodyPr>
            <a:normAutofit fontScale="90000"/>
          </a:bodyPr>
          <a:lstStyle/>
          <a:p>
            <a:r>
              <a:rPr lang="pl-PL" dirty="0"/>
              <a:t>Właściwości ciała i metody klasy </a:t>
            </a:r>
            <a:r>
              <a:rPr lang="pl-PL" dirty="0" smtClean="0"/>
              <a:t>b2Fixture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802154"/>
              </p:ext>
            </p:extLst>
          </p:nvPr>
        </p:nvGraphicFramePr>
        <p:xfrm>
          <a:off x="1295400" y="1892300"/>
          <a:ext cx="9867901" cy="408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806700"/>
                <a:gridCol w="4521201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Pola struktury b2FixtureDef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Przykład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Metody klasy</a:t>
                      </a:r>
                      <a:r>
                        <a:rPr lang="pl-PL" baseline="0" dirty="0" smtClean="0"/>
                        <a:t> b2Fixture</a:t>
                      </a:r>
                      <a:endParaRPr lang="pl-PL" dirty="0" smtClean="0"/>
                    </a:p>
                  </a:txBody>
                  <a:tcPr anchor="ctr"/>
                </a:tc>
              </a:tr>
              <a:tr h="681567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.shape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fixtureDef.shape = &amp;Shape;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b2Fixture::GetShape()</a:t>
                      </a:r>
                      <a:endParaRPr lang="pl-PL" dirty="0"/>
                    </a:p>
                  </a:txBody>
                  <a:tcPr anchor="ctr"/>
                </a:tc>
              </a:tr>
              <a:tr h="681567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.friction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fixtureDef.friction = 0.0f;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b2Fixture::GetFriction()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b2Fixture::SetFriction(float friction) </a:t>
                      </a:r>
                    </a:p>
                  </a:txBody>
                  <a:tcPr anchor="ctr"/>
                </a:tc>
              </a:tr>
              <a:tr h="681567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.restitution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fixtureDef.</a:t>
                      </a:r>
                      <a:r>
                        <a:rPr lang="pl-PL" dirty="0" smtClean="0"/>
                        <a:t>restitution = 0.6f;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b2Fixture::GetRestitution()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b2Fixture::SetRestitution(float restitution)</a:t>
                      </a:r>
                    </a:p>
                  </a:txBody>
                  <a:tcPr anchor="ctr"/>
                </a:tc>
              </a:tr>
              <a:tr h="681567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.density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fixtureDef.density = 1.f;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b2Fixture::GetDensity()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b2Fixture::SetDensity(float density)</a:t>
                      </a:r>
                    </a:p>
                  </a:txBody>
                  <a:tcPr anchor="ctr"/>
                </a:tc>
              </a:tr>
              <a:tr h="681567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.isSensor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fixtureDef.isSensor = true;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b2Fixture::IsSensor()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b2Fixture::SetSensor(bool sensor)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5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600" dirty="0"/>
              <a:t>Parametr .filter 	</a:t>
            </a:r>
            <a:r>
              <a:rPr lang="pl-PL" dirty="0"/>
              <a:t>			</a:t>
            </a:r>
            <a:r>
              <a:rPr lang="pl-PL" i="1" dirty="0"/>
              <a:t>filtrowanie kolizji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057572"/>
              </p:ext>
            </p:extLst>
          </p:nvPr>
        </p:nvGraphicFramePr>
        <p:xfrm>
          <a:off x="1295402" y="3078163"/>
          <a:ext cx="9601200" cy="238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/>
                <a:gridCol w="6273800"/>
              </a:tblGrid>
              <a:tr h="59570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Pola klasy b2Filter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Opis</a:t>
                      </a:r>
                      <a:endParaRPr lang="pl-PL" dirty="0"/>
                    </a:p>
                  </a:txBody>
                  <a:tcPr anchor="ctr"/>
                </a:tc>
              </a:tr>
              <a:tr h="595709">
                <a:tc>
                  <a:txBody>
                    <a:bodyPr/>
                    <a:lstStyle/>
                    <a:p>
                      <a:r>
                        <a:rPr lang="pl-PL" dirty="0" smtClean="0"/>
                        <a:t>.categoryBits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Bit naszego obiektu b2Fixture</a:t>
                      </a:r>
                      <a:endParaRPr lang="pl-PL" dirty="0"/>
                    </a:p>
                  </a:txBody>
                  <a:tcPr anchor="ctr"/>
                </a:tc>
              </a:tr>
              <a:tr h="595709">
                <a:tc>
                  <a:txBody>
                    <a:bodyPr/>
                    <a:lstStyle/>
                    <a:p>
                      <a:r>
                        <a:rPr lang="pl-PL" dirty="0" smtClean="0"/>
                        <a:t>.maskBits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Maska bitowa obiektów</a:t>
                      </a:r>
                      <a:r>
                        <a:rPr lang="pl-PL" baseline="0" dirty="0" smtClean="0"/>
                        <a:t>, z którymi będzie kolidował nasz obiekt</a:t>
                      </a:r>
                      <a:endParaRPr lang="pl-PL" dirty="0"/>
                    </a:p>
                  </a:txBody>
                  <a:tcPr anchor="ctr"/>
                </a:tc>
              </a:tr>
              <a:tr h="595709">
                <a:tc>
                  <a:txBody>
                    <a:bodyPr/>
                    <a:lstStyle/>
                    <a:p>
                      <a:r>
                        <a:rPr lang="pl-PL" dirty="0" smtClean="0"/>
                        <a:t>.groupIndex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Index</a:t>
                      </a:r>
                      <a:r>
                        <a:rPr lang="pl-PL" baseline="0" dirty="0" smtClean="0"/>
                        <a:t> grupowy obiektów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dirty="0"/>
              <a:t>Parametr </a:t>
            </a:r>
            <a:r>
              <a:rPr lang="pl-PL" sz="6000" dirty="0" smtClean="0"/>
              <a:t>.filter 	</a:t>
            </a:r>
            <a:r>
              <a:rPr lang="pl-PL" dirty="0" smtClean="0"/>
              <a:t>	</a:t>
            </a:r>
            <a:r>
              <a:rPr lang="pl-PL" sz="4000" dirty="0" smtClean="0"/>
              <a:t>		</a:t>
            </a:r>
            <a:r>
              <a:rPr lang="pl-PL" sz="4000" i="1" dirty="0" smtClean="0"/>
              <a:t>filtrowanie kolizji</a:t>
            </a:r>
            <a:endParaRPr lang="pl-PL" sz="40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5500" y="2556932"/>
            <a:ext cx="10591800" cy="3318936"/>
          </a:xfrm>
        </p:spPr>
        <p:txBody>
          <a:bodyPr>
            <a:normAutofit/>
          </a:bodyPr>
          <a:lstStyle/>
          <a:p>
            <a:r>
              <a:rPr lang="pl-PL" sz="2200" dirty="0" smtClean="0"/>
              <a:t>playFixD..filter.categoryBits = 0x0000;          </a:t>
            </a:r>
            <a:r>
              <a:rPr lang="pl-PL" sz="2200" b="1" dirty="0" smtClean="0">
                <a:solidFill>
                  <a:schemeClr val="accent1"/>
                </a:solidFill>
              </a:rPr>
              <a:t>// A ma kategorię 0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playFixD.filter.maskBits = 0x0002;	 	       </a:t>
            </a:r>
            <a:r>
              <a:rPr lang="pl-PL" sz="2200" b="1" dirty="0" smtClean="0">
                <a:solidFill>
                  <a:schemeClr val="accent1"/>
                </a:solidFill>
              </a:rPr>
              <a:t>// i może kolidować z kategorią 2 (C)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playFixD..filter.categoryBits = 0x0001;  	</a:t>
            </a:r>
            <a:r>
              <a:rPr lang="pl-PL" sz="2200" b="1" dirty="0" smtClean="0">
                <a:solidFill>
                  <a:schemeClr val="accent1"/>
                </a:solidFill>
              </a:rPr>
              <a:t>// B ma kategorię 1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playFixD..filter.maskBits = 0x0002;             </a:t>
            </a:r>
            <a:r>
              <a:rPr lang="pl-PL" sz="2200" b="1" dirty="0" smtClean="0">
                <a:solidFill>
                  <a:schemeClr val="accent1"/>
                </a:solidFill>
              </a:rPr>
              <a:t>// i może kolidować z kategorią 2 (C)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playFixD..filter.categoryBits =0x0002;         </a:t>
            </a:r>
            <a:r>
              <a:rPr lang="pl-PL" sz="2200" b="1" dirty="0" smtClean="0">
                <a:solidFill>
                  <a:schemeClr val="accent1"/>
                </a:solidFill>
              </a:rPr>
              <a:t>// C ma kategorię 2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playFixD..filter.maskBits = 0x0000 | 0x0001;  </a:t>
            </a:r>
            <a:br>
              <a:rPr lang="pl-PL" sz="2200" dirty="0" smtClean="0"/>
            </a:br>
            <a:r>
              <a:rPr lang="pl-PL" sz="2200" b="1" dirty="0" smtClean="0">
                <a:solidFill>
                  <a:schemeClr val="accent1"/>
                </a:solidFill>
              </a:rPr>
              <a:t>// i może kolidować z kategoriami 1 (B) oraz 0 (A)</a:t>
            </a:r>
            <a:endParaRPr lang="pl-PL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030097" y="2967335"/>
            <a:ext cx="613180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BODIES</a:t>
            </a:r>
            <a:endParaRPr lang="pl-PL" sz="1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6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„Filtrowanie dynamiczne”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b2Fixture::GetFilterData();</a:t>
            </a:r>
          </a:p>
          <a:p>
            <a:endParaRPr lang="pl-PL" dirty="0"/>
          </a:p>
          <a:p>
            <a:r>
              <a:rPr lang="pl-PL" dirty="0" smtClean="0"/>
              <a:t>b2Fixture::SetFilterData(const b2Filter&amp; filter);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31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8000" b="1" dirty="0" smtClean="0"/>
              <a:t>Czas na projekt</a:t>
            </a:r>
            <a:endParaRPr lang="pl-PL" sz="8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6814" y="2556932"/>
            <a:ext cx="11250386" cy="3318936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3500" dirty="0" smtClean="0"/>
              <a:t>www.fizyka.umk.pl</a:t>
            </a:r>
            <a:r>
              <a:rPr lang="pl-PL" sz="3500" dirty="0"/>
              <a:t>/~267512/Projekt_Box2D_Biblioteka.rar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8" y="98213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9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Ciało sztywne – podstawowy obiekt fizyczny w bibliotece box2d</a:t>
            </a:r>
            <a:endParaRPr lang="pl-PL" sz="4000" cap="none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Stworzenie ciała w najprostszej postaci:</a:t>
            </a:r>
          </a:p>
          <a:p>
            <a:pPr marL="0" indent="0">
              <a:buNone/>
            </a:pPr>
            <a:endParaRPr lang="pl-PL" sz="2800" cap="none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b2BodyDef bd;</a:t>
            </a:r>
          </a:p>
          <a:p>
            <a:pPr marL="0" indent="0">
              <a:buNone/>
            </a:pPr>
            <a:r>
              <a:rPr lang="pl-PL" sz="2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b2Body* body = m_world-&gt;CreateBody(&amp;bd);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464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197102" y="1574900"/>
            <a:ext cx="3314698" cy="2247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Konstruktor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struktury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b2BodyDef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99229"/>
            <a:ext cx="5346698" cy="5468210"/>
          </a:xfrm>
        </p:spPr>
      </p:pic>
    </p:spTree>
    <p:extLst>
      <p:ext uri="{BB962C8B-B14F-4D97-AF65-F5344CB8AC3E}">
        <p14:creationId xmlns:p14="http://schemas.microsoft.com/office/powerpoint/2010/main" val="12141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cap="none" dirty="0" smtClean="0"/>
              <a:t>Typy ciała sztywnego:</a:t>
            </a:r>
            <a:endParaRPr lang="pl-PL" sz="7200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pl-PL" sz="4000" cap="none" dirty="0"/>
              <a:t>b</a:t>
            </a:r>
            <a:r>
              <a:rPr lang="pl-PL" sz="4000" cap="none" dirty="0" smtClean="0"/>
              <a:t>2_dynamicBody</a:t>
            </a:r>
          </a:p>
          <a:p>
            <a:pPr algn="just"/>
            <a:r>
              <a:rPr lang="pl-PL" sz="4000" cap="none" dirty="0" smtClean="0"/>
              <a:t>b2_staticBody</a:t>
            </a:r>
          </a:p>
          <a:p>
            <a:pPr algn="just"/>
            <a:r>
              <a:rPr lang="pl-PL" sz="4000" cap="none" dirty="0" smtClean="0"/>
              <a:t>b2_kinematicBody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5807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927100"/>
            <a:ext cx="9905998" cy="1244600"/>
          </a:xfrm>
        </p:spPr>
        <p:txBody>
          <a:bodyPr>
            <a:noAutofit/>
          </a:bodyPr>
          <a:lstStyle/>
          <a:p>
            <a:r>
              <a:rPr lang="pl-PL" sz="7200" cap="none" dirty="0" smtClean="0"/>
              <a:t>b2_dynamicBody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794001"/>
            <a:ext cx="9905998" cy="3098799"/>
          </a:xfrm>
        </p:spPr>
        <p:txBody>
          <a:bodyPr anchor="t"/>
          <a:lstStyle/>
          <a:p>
            <a:r>
              <a:rPr lang="pl-PL" cap="none" dirty="0" smtClean="0"/>
              <a:t>Posiada masę</a:t>
            </a:r>
          </a:p>
          <a:p>
            <a:r>
              <a:rPr lang="pl-PL" cap="none" dirty="0" smtClean="0"/>
              <a:t>Podlega działaniom sił</a:t>
            </a:r>
          </a:p>
          <a:p>
            <a:r>
              <a:rPr lang="pl-PL" cap="none" dirty="0" smtClean="0"/>
              <a:t>Może zostać wprawione w ruch liniowy i rotacyjny</a:t>
            </a:r>
          </a:p>
          <a:p>
            <a:r>
              <a:rPr lang="pl-PL" cap="none" dirty="0" smtClean="0"/>
              <a:t>Koliduje z ciałami dynamicznymi i statycznymi</a:t>
            </a:r>
          </a:p>
          <a:p>
            <a:endParaRPr lang="pl-PL" cap="none" dirty="0"/>
          </a:p>
        </p:txBody>
      </p:sp>
    </p:spTree>
    <p:extLst>
      <p:ext uri="{BB962C8B-B14F-4D97-AF65-F5344CB8AC3E}">
        <p14:creationId xmlns:p14="http://schemas.microsoft.com/office/powerpoint/2010/main" val="40430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927100"/>
            <a:ext cx="9905998" cy="1244600"/>
          </a:xfrm>
        </p:spPr>
        <p:txBody>
          <a:bodyPr>
            <a:noAutofit/>
          </a:bodyPr>
          <a:lstStyle/>
          <a:p>
            <a:r>
              <a:rPr lang="pl-PL" sz="7200" dirty="0"/>
              <a:t>b2_staticBody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794001"/>
            <a:ext cx="9905998" cy="3098799"/>
          </a:xfrm>
        </p:spPr>
        <p:txBody>
          <a:bodyPr anchor="t"/>
          <a:lstStyle/>
          <a:p>
            <a:r>
              <a:rPr lang="pl-PL" dirty="0" smtClean="0"/>
              <a:t>Nie posiada masy</a:t>
            </a:r>
          </a:p>
          <a:p>
            <a:r>
              <a:rPr lang="pl-PL" cap="none" dirty="0" smtClean="0"/>
              <a:t>Nie podlega działaniom sił</a:t>
            </a:r>
          </a:p>
          <a:p>
            <a:r>
              <a:rPr lang="pl-PL" dirty="0" smtClean="0"/>
              <a:t>Nie może zostać wprawione w ruch liniowy ani rotacyjny</a:t>
            </a:r>
          </a:p>
          <a:p>
            <a:r>
              <a:rPr lang="pl-PL" cap="none" dirty="0" smtClean="0"/>
              <a:t>Kolidują z nim ciała dynamiczne</a:t>
            </a:r>
            <a:endParaRPr lang="pl-PL" cap="none" dirty="0"/>
          </a:p>
        </p:txBody>
      </p:sp>
    </p:spTree>
    <p:extLst>
      <p:ext uri="{BB962C8B-B14F-4D97-AF65-F5344CB8AC3E}">
        <p14:creationId xmlns:p14="http://schemas.microsoft.com/office/powerpoint/2010/main" val="39960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927100"/>
            <a:ext cx="9905998" cy="1244600"/>
          </a:xfrm>
        </p:spPr>
        <p:txBody>
          <a:bodyPr>
            <a:noAutofit/>
          </a:bodyPr>
          <a:lstStyle/>
          <a:p>
            <a:r>
              <a:rPr lang="pl-PL" sz="7200" dirty="0" smtClean="0"/>
              <a:t>b2_kinematicBody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794001"/>
            <a:ext cx="9905998" cy="3098799"/>
          </a:xfrm>
        </p:spPr>
        <p:txBody>
          <a:bodyPr anchor="t"/>
          <a:lstStyle/>
          <a:p>
            <a:r>
              <a:rPr lang="pl-PL" cap="none" dirty="0" smtClean="0"/>
              <a:t>Nie podlega działaniom sił</a:t>
            </a:r>
          </a:p>
          <a:p>
            <a:r>
              <a:rPr lang="pl-PL" dirty="0" smtClean="0"/>
              <a:t>Może zostać wprawione w ruch liniowy i rotacyjny</a:t>
            </a:r>
          </a:p>
          <a:p>
            <a:r>
              <a:rPr lang="pl-PL" cap="none" dirty="0" smtClean="0"/>
              <a:t>Może kolidować z ciałami dynamicznymi, nie koliduje z innymi  </a:t>
            </a:r>
            <a:r>
              <a:rPr lang="pl-PL" dirty="0" smtClean="0"/>
              <a:t>ciałami </a:t>
            </a:r>
            <a:r>
              <a:rPr lang="pl-PL" cap="none" dirty="0" smtClean="0"/>
              <a:t>kinetycznymi</a:t>
            </a:r>
            <a:endParaRPr lang="pl-PL" cap="none" dirty="0"/>
          </a:p>
        </p:txBody>
      </p:sp>
    </p:spTree>
    <p:extLst>
      <p:ext uri="{BB962C8B-B14F-4D97-AF65-F5344CB8AC3E}">
        <p14:creationId xmlns:p14="http://schemas.microsoft.com/office/powerpoint/2010/main" val="25145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4" y="918632"/>
            <a:ext cx="9601196" cy="1303867"/>
          </a:xfrm>
        </p:spPr>
        <p:txBody>
          <a:bodyPr>
            <a:noAutofit/>
          </a:bodyPr>
          <a:lstStyle/>
          <a:p>
            <a:r>
              <a:rPr lang="pl-PL" sz="5400" dirty="0" smtClean="0"/>
              <a:t>Właściwości ciała i metody klasy b2Body</a:t>
            </a:r>
            <a:endParaRPr lang="pl-PL" sz="54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440436"/>
              </p:ext>
            </p:extLst>
          </p:nvPr>
        </p:nvGraphicFramePr>
        <p:xfrm>
          <a:off x="1295400" y="2557463"/>
          <a:ext cx="9601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848100"/>
                <a:gridCol w="30099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Pola struktury b2BodyDef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Przykład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Metody klasy</a:t>
                      </a:r>
                      <a:r>
                        <a:rPr lang="pl-PL" baseline="0" dirty="0" smtClean="0"/>
                        <a:t> b2Body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.position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bodyDef.position.Set(0.0f, 2.0f);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b2Body::GetPosition()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.angle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bodyDef.angle = 0.25f * b2_pi;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b2Body::GetAngle()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.linearVelocity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bodyDef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.linearVelocity = b2Vec2(6.f,0.f);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b2Body::GetLinearVelocity()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.angularVelocity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bodyDef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.angularVelocity = 50.f;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b2Body::GetAngularVelocity()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.linearDampig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bodyDef.linearDamping = 0.0f;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b2Body::GetLinearDampig()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.angularDamping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bodyDef.angularDamping = 0.01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b2Body::GetAngularDamping()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.type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bodyDef.type = b2_dynamicBody;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b2Body::GetType()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.fixedRotation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bodyDef.fixedRotation = true;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b2Body::Get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FixedRotation()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0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520</TotalTime>
  <Words>971</Words>
  <Application>Microsoft Office PowerPoint</Application>
  <PresentationFormat>Panoramiczny</PresentationFormat>
  <Paragraphs>198</Paragraphs>
  <Slides>21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Wingdings</vt:lpstr>
      <vt:lpstr>Organiczny</vt:lpstr>
      <vt:lpstr>Box2D</vt:lpstr>
      <vt:lpstr>Prezentacja programu PowerPoint</vt:lpstr>
      <vt:lpstr>Ciało sztywne – podstawowy obiekt fizyczny w bibliotece box2d</vt:lpstr>
      <vt:lpstr>Konstruktor   struktury   b2BodyDef</vt:lpstr>
      <vt:lpstr>Typy ciała sztywnego:</vt:lpstr>
      <vt:lpstr>b2_dynamicBody</vt:lpstr>
      <vt:lpstr>b2_staticBody</vt:lpstr>
      <vt:lpstr>b2_kinematicBody</vt:lpstr>
      <vt:lpstr>Właściwości ciała i metody klasy b2Body</vt:lpstr>
      <vt:lpstr>Sleep Każde ciało może zrobić sobie drzemkę   </vt:lpstr>
      <vt:lpstr>CCD -  continuous collision detection</vt:lpstr>
      <vt:lpstr>Parametr .active</vt:lpstr>
      <vt:lpstr>Prezentacja programu PowerPoint</vt:lpstr>
      <vt:lpstr>Jak tworzymy te „fikstury” ?</vt:lpstr>
      <vt:lpstr>Fikstura – jako część ciała </vt:lpstr>
      <vt:lpstr>Konstruktor   struktury   b2FixtureDef</vt:lpstr>
      <vt:lpstr>Właściwości ciała i metody klasy b2Fixture</vt:lpstr>
      <vt:lpstr>Parametr .filter     filtrowanie kolizji</vt:lpstr>
      <vt:lpstr>Parametr .filter     filtrowanie kolizji</vt:lpstr>
      <vt:lpstr>„Filtrowanie dynamiczne”</vt:lpstr>
      <vt:lpstr>Czas na projekt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Box2D</dc:title>
  <dc:creator>Konrad Dobrzynski</dc:creator>
  <cp:lastModifiedBy>Konrad Dobrzynski</cp:lastModifiedBy>
  <cp:revision>40</cp:revision>
  <dcterms:created xsi:type="dcterms:W3CDTF">2015-12-05T15:57:17Z</dcterms:created>
  <dcterms:modified xsi:type="dcterms:W3CDTF">2015-12-07T13:58:50Z</dcterms:modified>
</cp:coreProperties>
</file>