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413" r:id="rId2"/>
    <p:sldId id="366" r:id="rId3"/>
    <p:sldId id="382" r:id="rId4"/>
    <p:sldId id="412" r:id="rId5"/>
    <p:sldId id="390" r:id="rId6"/>
    <p:sldId id="391" r:id="rId7"/>
    <p:sldId id="383" r:id="rId8"/>
    <p:sldId id="384" r:id="rId9"/>
    <p:sldId id="385" r:id="rId10"/>
    <p:sldId id="393" r:id="rId11"/>
    <p:sldId id="386" r:id="rId12"/>
    <p:sldId id="394" r:id="rId13"/>
    <p:sldId id="392" r:id="rId14"/>
    <p:sldId id="395" r:id="rId15"/>
    <p:sldId id="396" r:id="rId16"/>
    <p:sldId id="397" r:id="rId17"/>
    <p:sldId id="398" r:id="rId18"/>
    <p:sldId id="387" r:id="rId19"/>
    <p:sldId id="400" r:id="rId20"/>
    <p:sldId id="401" r:id="rId21"/>
    <p:sldId id="402" r:id="rId22"/>
    <p:sldId id="403" r:id="rId23"/>
    <p:sldId id="404" r:id="rId24"/>
    <p:sldId id="399" r:id="rId25"/>
    <p:sldId id="405" r:id="rId26"/>
    <p:sldId id="406" r:id="rId27"/>
    <p:sldId id="408" r:id="rId28"/>
    <p:sldId id="407" r:id="rId29"/>
    <p:sldId id="409" r:id="rId30"/>
    <p:sldId id="410" r:id="rId31"/>
    <p:sldId id="411" r:id="rId32"/>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5D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7" d="100"/>
          <a:sy n="87" d="100"/>
        </p:scale>
        <p:origin x="-1253" y="14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A89CCF3-305A-48EF-BF52-DB3601E2B5AB}" type="datetimeFigureOut">
              <a:rPr lang="pl-PL"/>
              <a:pPr>
                <a:defRPr/>
              </a:pPr>
              <a:t>12.10.2021</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l-PL" noProof="0"/>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endParaRPr lang="pl-PL" noProof="0"/>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CFF5EB4-6D54-4922-8601-12A8AEDF60F0}" type="slidenum">
              <a:rPr lang="pl-PL"/>
              <a:pPr>
                <a:defRPr/>
              </a:pPr>
              <a:t>‹#›</a:t>
            </a:fld>
            <a:endParaRPr lang="pl-PL"/>
          </a:p>
        </p:txBody>
      </p:sp>
    </p:spTree>
    <p:extLst>
      <p:ext uri="{BB962C8B-B14F-4D97-AF65-F5344CB8AC3E}">
        <p14:creationId xmlns:p14="http://schemas.microsoft.com/office/powerpoint/2010/main" val="23276708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l-PL" altLang="pl-PL" smtClean="0"/>
          </a:p>
        </p:txBody>
      </p:sp>
      <p:sp>
        <p:nvSpPr>
          <p:cNvPr id="30724"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4F0C014-4D46-4226-A54B-489F202AAA44}" type="slidenum">
              <a:rPr lang="pl-PL" smtClean="0"/>
              <a:pPr fontAlgn="base">
                <a:spcBef>
                  <a:spcPct val="0"/>
                </a:spcBef>
                <a:spcAft>
                  <a:spcPct val="0"/>
                </a:spcAft>
                <a:defRPr/>
              </a:pPr>
              <a:t>1</a:t>
            </a:fld>
            <a:endParaRPr lang="pl-P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4" name="Symbol zastępczy numeru slajdu 3"/>
          <p:cNvSpPr>
            <a:spLocks noGrp="1"/>
          </p:cNvSpPr>
          <p:nvPr>
            <p:ph type="sldNum" sz="quarter" idx="5"/>
          </p:nvPr>
        </p:nvSpPr>
        <p:spPr/>
        <p:txBody>
          <a:bodyPr/>
          <a:lstStyle/>
          <a:p>
            <a:pPr>
              <a:defRPr/>
            </a:pPr>
            <a:fld id="{5CEA700A-E4CA-4D04-A19D-A4E7375274CB}" type="slidenum">
              <a:rPr lang="pl-PL" smtClean="0"/>
              <a:pPr>
                <a:defRPr/>
              </a:pPr>
              <a:t>2</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lvl1pPr>
              <a:defRPr/>
            </a:lvl1pPr>
          </a:lstStyle>
          <a:p>
            <a:pPr>
              <a:defRPr/>
            </a:pPr>
            <a:fld id="{42AEF5BD-0C38-4FD0-9968-5186EB32600C}" type="datetimeFigureOut">
              <a:rPr lang="pl-PL"/>
              <a:pPr>
                <a:defRPr/>
              </a:pPr>
              <a:t>12.10.2021</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6E32A4D6-58B4-443B-ACBC-75F8083AF417}" type="slidenum">
              <a:rPr lang="pl-PL"/>
              <a:pPr>
                <a:defRPr/>
              </a:pPr>
              <a:t>‹#›</a:t>
            </a:fld>
            <a:endParaRPr lang="pl-PL"/>
          </a:p>
        </p:txBody>
      </p:sp>
    </p:spTree>
    <p:extLst>
      <p:ext uri="{BB962C8B-B14F-4D97-AF65-F5344CB8AC3E}">
        <p14:creationId xmlns:p14="http://schemas.microsoft.com/office/powerpoint/2010/main" val="3506382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pPr>
              <a:defRPr/>
            </a:pPr>
            <a:fld id="{FAD86262-6B37-463D-8C77-559778054AE1}" type="datetimeFigureOut">
              <a:rPr lang="pl-PL"/>
              <a:pPr>
                <a:defRPr/>
              </a:pPr>
              <a:t>12.10.2021</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C0D374EA-02AC-40E9-A676-0DFE1165D5E7}" type="slidenum">
              <a:rPr lang="pl-PL"/>
              <a:pPr>
                <a:defRPr/>
              </a:pPr>
              <a:t>‹#›</a:t>
            </a:fld>
            <a:endParaRPr lang="pl-PL"/>
          </a:p>
        </p:txBody>
      </p:sp>
    </p:spTree>
    <p:extLst>
      <p:ext uri="{BB962C8B-B14F-4D97-AF65-F5344CB8AC3E}">
        <p14:creationId xmlns:p14="http://schemas.microsoft.com/office/powerpoint/2010/main" val="1857347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pPr>
              <a:defRPr/>
            </a:pPr>
            <a:fld id="{9175148A-6AE3-4589-BA80-8D19FBBE298B}" type="datetimeFigureOut">
              <a:rPr lang="pl-PL"/>
              <a:pPr>
                <a:defRPr/>
              </a:pPr>
              <a:t>12.10.2021</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79D89578-3170-48F2-814F-54BDD8887FF5}" type="slidenum">
              <a:rPr lang="pl-PL"/>
              <a:pPr>
                <a:defRPr/>
              </a:pPr>
              <a:t>‹#›</a:t>
            </a:fld>
            <a:endParaRPr lang="pl-PL"/>
          </a:p>
        </p:txBody>
      </p:sp>
    </p:spTree>
    <p:extLst>
      <p:ext uri="{BB962C8B-B14F-4D97-AF65-F5344CB8AC3E}">
        <p14:creationId xmlns:p14="http://schemas.microsoft.com/office/powerpoint/2010/main" val="2087328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pPr>
              <a:defRPr/>
            </a:pPr>
            <a:fld id="{DBC5DFA3-B320-4235-8548-C12E5995C2A6}" type="datetimeFigureOut">
              <a:rPr lang="pl-PL"/>
              <a:pPr>
                <a:defRPr/>
              </a:pPr>
              <a:t>12.10.2021</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E276DD44-6C91-4591-83F6-C897D2C196CA}" type="slidenum">
              <a:rPr lang="pl-PL"/>
              <a:pPr>
                <a:defRPr/>
              </a:pPr>
              <a:t>‹#›</a:t>
            </a:fld>
            <a:endParaRPr lang="pl-PL"/>
          </a:p>
        </p:txBody>
      </p:sp>
    </p:spTree>
    <p:extLst>
      <p:ext uri="{BB962C8B-B14F-4D97-AF65-F5344CB8AC3E}">
        <p14:creationId xmlns:p14="http://schemas.microsoft.com/office/powerpoint/2010/main" val="368496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lvl1pPr>
              <a:defRPr/>
            </a:lvl1pPr>
          </a:lstStyle>
          <a:p>
            <a:pPr>
              <a:defRPr/>
            </a:pPr>
            <a:fld id="{30A01B99-92DF-41CD-9244-C24B05AD9122}" type="datetimeFigureOut">
              <a:rPr lang="pl-PL"/>
              <a:pPr>
                <a:defRPr/>
              </a:pPr>
              <a:t>12.10.2021</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D435B2C8-6B20-42AB-AD07-32344CF34461}" type="slidenum">
              <a:rPr lang="pl-PL"/>
              <a:pPr>
                <a:defRPr/>
              </a:pPr>
              <a:t>‹#›</a:t>
            </a:fld>
            <a:endParaRPr lang="pl-PL"/>
          </a:p>
        </p:txBody>
      </p:sp>
    </p:spTree>
    <p:extLst>
      <p:ext uri="{BB962C8B-B14F-4D97-AF65-F5344CB8AC3E}">
        <p14:creationId xmlns:p14="http://schemas.microsoft.com/office/powerpoint/2010/main" val="2849052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3"/>
          <p:cNvSpPr>
            <a:spLocks noGrp="1"/>
          </p:cNvSpPr>
          <p:nvPr>
            <p:ph type="dt" sz="half" idx="10"/>
          </p:nvPr>
        </p:nvSpPr>
        <p:spPr/>
        <p:txBody>
          <a:bodyPr/>
          <a:lstStyle>
            <a:lvl1pPr>
              <a:defRPr/>
            </a:lvl1pPr>
          </a:lstStyle>
          <a:p>
            <a:pPr>
              <a:defRPr/>
            </a:pPr>
            <a:fld id="{10B17243-0B88-4C96-B95A-85E8D0E75A20}" type="datetimeFigureOut">
              <a:rPr lang="pl-PL"/>
              <a:pPr>
                <a:defRPr/>
              </a:pPr>
              <a:t>12.10.2021</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BECA8DD5-1C19-4011-BC36-F509512EAF96}" type="slidenum">
              <a:rPr lang="pl-PL"/>
              <a:pPr>
                <a:defRPr/>
              </a:pPr>
              <a:t>‹#›</a:t>
            </a:fld>
            <a:endParaRPr lang="pl-PL"/>
          </a:p>
        </p:txBody>
      </p:sp>
    </p:spTree>
    <p:extLst>
      <p:ext uri="{BB962C8B-B14F-4D97-AF65-F5344CB8AC3E}">
        <p14:creationId xmlns:p14="http://schemas.microsoft.com/office/powerpoint/2010/main" val="2960441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3"/>
          <p:cNvSpPr>
            <a:spLocks noGrp="1"/>
          </p:cNvSpPr>
          <p:nvPr>
            <p:ph type="dt" sz="half" idx="10"/>
          </p:nvPr>
        </p:nvSpPr>
        <p:spPr/>
        <p:txBody>
          <a:bodyPr/>
          <a:lstStyle>
            <a:lvl1pPr>
              <a:defRPr/>
            </a:lvl1pPr>
          </a:lstStyle>
          <a:p>
            <a:pPr>
              <a:defRPr/>
            </a:pPr>
            <a:fld id="{D61B6C69-9057-46C6-89D3-3EB587DE8E3D}" type="datetimeFigureOut">
              <a:rPr lang="pl-PL"/>
              <a:pPr>
                <a:defRPr/>
              </a:pPr>
              <a:t>12.10.2021</a:t>
            </a:fld>
            <a:endParaRPr lang="pl-PL"/>
          </a:p>
        </p:txBody>
      </p:sp>
      <p:sp>
        <p:nvSpPr>
          <p:cNvPr id="8" name="Symbol zastępczy stopki 4"/>
          <p:cNvSpPr>
            <a:spLocks noGrp="1"/>
          </p:cNvSpPr>
          <p:nvPr>
            <p:ph type="ftr" sz="quarter" idx="11"/>
          </p:nvPr>
        </p:nvSpPr>
        <p:spPr/>
        <p:txBody>
          <a:bodyPr/>
          <a:lstStyle>
            <a:lvl1pPr>
              <a:defRPr/>
            </a:lvl1pPr>
          </a:lstStyle>
          <a:p>
            <a:pPr>
              <a:defRPr/>
            </a:pPr>
            <a:endParaRPr lang="pl-PL"/>
          </a:p>
        </p:txBody>
      </p:sp>
      <p:sp>
        <p:nvSpPr>
          <p:cNvPr id="9" name="Symbol zastępczy numeru slajdu 5"/>
          <p:cNvSpPr>
            <a:spLocks noGrp="1"/>
          </p:cNvSpPr>
          <p:nvPr>
            <p:ph type="sldNum" sz="quarter" idx="12"/>
          </p:nvPr>
        </p:nvSpPr>
        <p:spPr/>
        <p:txBody>
          <a:bodyPr/>
          <a:lstStyle>
            <a:lvl1pPr>
              <a:defRPr/>
            </a:lvl1pPr>
          </a:lstStyle>
          <a:p>
            <a:pPr>
              <a:defRPr/>
            </a:pPr>
            <a:fld id="{353BC782-537C-46FD-BF12-CC77E0661E90}" type="slidenum">
              <a:rPr lang="pl-PL"/>
              <a:pPr>
                <a:defRPr/>
              </a:pPr>
              <a:t>‹#›</a:t>
            </a:fld>
            <a:endParaRPr lang="pl-PL"/>
          </a:p>
        </p:txBody>
      </p:sp>
    </p:spTree>
    <p:extLst>
      <p:ext uri="{BB962C8B-B14F-4D97-AF65-F5344CB8AC3E}">
        <p14:creationId xmlns:p14="http://schemas.microsoft.com/office/powerpoint/2010/main" val="293899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3"/>
          <p:cNvSpPr>
            <a:spLocks noGrp="1"/>
          </p:cNvSpPr>
          <p:nvPr>
            <p:ph type="dt" sz="half" idx="10"/>
          </p:nvPr>
        </p:nvSpPr>
        <p:spPr/>
        <p:txBody>
          <a:bodyPr/>
          <a:lstStyle>
            <a:lvl1pPr>
              <a:defRPr/>
            </a:lvl1pPr>
          </a:lstStyle>
          <a:p>
            <a:pPr>
              <a:defRPr/>
            </a:pPr>
            <a:fld id="{35A6161F-B76A-4E14-8A7E-C689C29D7EB1}" type="datetimeFigureOut">
              <a:rPr lang="pl-PL"/>
              <a:pPr>
                <a:defRPr/>
              </a:pPr>
              <a:t>12.10.2021</a:t>
            </a:fld>
            <a:endParaRPr lang="pl-PL"/>
          </a:p>
        </p:txBody>
      </p:sp>
      <p:sp>
        <p:nvSpPr>
          <p:cNvPr id="4" name="Symbol zastępczy stopki 4"/>
          <p:cNvSpPr>
            <a:spLocks noGrp="1"/>
          </p:cNvSpPr>
          <p:nvPr>
            <p:ph type="ftr" sz="quarter" idx="11"/>
          </p:nvPr>
        </p:nvSpPr>
        <p:spPr/>
        <p:txBody>
          <a:bodyPr/>
          <a:lstStyle>
            <a:lvl1pPr>
              <a:defRPr/>
            </a:lvl1pPr>
          </a:lstStyle>
          <a:p>
            <a:pPr>
              <a:defRPr/>
            </a:pPr>
            <a:endParaRPr lang="pl-PL"/>
          </a:p>
        </p:txBody>
      </p:sp>
      <p:sp>
        <p:nvSpPr>
          <p:cNvPr id="5" name="Symbol zastępczy numeru slajdu 5"/>
          <p:cNvSpPr>
            <a:spLocks noGrp="1"/>
          </p:cNvSpPr>
          <p:nvPr>
            <p:ph type="sldNum" sz="quarter" idx="12"/>
          </p:nvPr>
        </p:nvSpPr>
        <p:spPr/>
        <p:txBody>
          <a:bodyPr/>
          <a:lstStyle>
            <a:lvl1pPr>
              <a:defRPr/>
            </a:lvl1pPr>
          </a:lstStyle>
          <a:p>
            <a:pPr>
              <a:defRPr/>
            </a:pPr>
            <a:fld id="{8A346349-D2F5-4676-BCEC-983EA28118CB}" type="slidenum">
              <a:rPr lang="pl-PL"/>
              <a:pPr>
                <a:defRPr/>
              </a:pPr>
              <a:t>‹#›</a:t>
            </a:fld>
            <a:endParaRPr lang="pl-PL"/>
          </a:p>
        </p:txBody>
      </p:sp>
    </p:spTree>
    <p:extLst>
      <p:ext uri="{BB962C8B-B14F-4D97-AF65-F5344CB8AC3E}">
        <p14:creationId xmlns:p14="http://schemas.microsoft.com/office/powerpoint/2010/main" val="79983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p:cNvSpPr>
            <a:spLocks noGrp="1"/>
          </p:cNvSpPr>
          <p:nvPr>
            <p:ph type="dt" sz="half" idx="10"/>
          </p:nvPr>
        </p:nvSpPr>
        <p:spPr/>
        <p:txBody>
          <a:bodyPr/>
          <a:lstStyle>
            <a:lvl1pPr>
              <a:defRPr/>
            </a:lvl1pPr>
          </a:lstStyle>
          <a:p>
            <a:pPr>
              <a:defRPr/>
            </a:pPr>
            <a:fld id="{BC8AA33A-BB1A-4F3B-89AE-4CA422A7F68D}" type="datetimeFigureOut">
              <a:rPr lang="pl-PL"/>
              <a:pPr>
                <a:defRPr/>
              </a:pPr>
              <a:t>12.10.2021</a:t>
            </a:fld>
            <a:endParaRPr lang="pl-PL"/>
          </a:p>
        </p:txBody>
      </p:sp>
      <p:sp>
        <p:nvSpPr>
          <p:cNvPr id="3" name="Symbol zastępczy stopki 4"/>
          <p:cNvSpPr>
            <a:spLocks noGrp="1"/>
          </p:cNvSpPr>
          <p:nvPr>
            <p:ph type="ftr" sz="quarter" idx="11"/>
          </p:nvPr>
        </p:nvSpPr>
        <p:spPr/>
        <p:txBody>
          <a:bodyPr/>
          <a:lstStyle>
            <a:lvl1pPr>
              <a:defRPr/>
            </a:lvl1pPr>
          </a:lstStyle>
          <a:p>
            <a:pPr>
              <a:defRPr/>
            </a:pPr>
            <a:endParaRPr lang="pl-PL"/>
          </a:p>
        </p:txBody>
      </p:sp>
      <p:sp>
        <p:nvSpPr>
          <p:cNvPr id="4" name="Symbol zastępczy numeru slajdu 5"/>
          <p:cNvSpPr>
            <a:spLocks noGrp="1"/>
          </p:cNvSpPr>
          <p:nvPr>
            <p:ph type="sldNum" sz="quarter" idx="12"/>
          </p:nvPr>
        </p:nvSpPr>
        <p:spPr/>
        <p:txBody>
          <a:bodyPr/>
          <a:lstStyle>
            <a:lvl1pPr>
              <a:defRPr/>
            </a:lvl1pPr>
          </a:lstStyle>
          <a:p>
            <a:pPr>
              <a:defRPr/>
            </a:pPr>
            <a:fld id="{E60B5B5C-6636-4DB8-B034-34733AF4C5E7}" type="slidenum">
              <a:rPr lang="pl-PL"/>
              <a:pPr>
                <a:defRPr/>
              </a:pPr>
              <a:t>‹#›</a:t>
            </a:fld>
            <a:endParaRPr lang="pl-PL"/>
          </a:p>
        </p:txBody>
      </p:sp>
    </p:spTree>
    <p:extLst>
      <p:ext uri="{BB962C8B-B14F-4D97-AF65-F5344CB8AC3E}">
        <p14:creationId xmlns:p14="http://schemas.microsoft.com/office/powerpoint/2010/main" val="575316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FC3FF9D1-2072-4C26-9AA2-FFE00F51A090}" type="datetimeFigureOut">
              <a:rPr lang="pl-PL"/>
              <a:pPr>
                <a:defRPr/>
              </a:pPr>
              <a:t>12.10.2021</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FC3AFC88-0278-4680-944E-BA39155EDCD7}" type="slidenum">
              <a:rPr lang="pl-PL"/>
              <a:pPr>
                <a:defRPr/>
              </a:pPr>
              <a:t>‹#›</a:t>
            </a:fld>
            <a:endParaRPr lang="pl-PL"/>
          </a:p>
        </p:txBody>
      </p:sp>
    </p:spTree>
    <p:extLst>
      <p:ext uri="{BB962C8B-B14F-4D97-AF65-F5344CB8AC3E}">
        <p14:creationId xmlns:p14="http://schemas.microsoft.com/office/powerpoint/2010/main" val="4221786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B62FF07F-F127-4794-81BA-C375083CB62B}" type="datetimeFigureOut">
              <a:rPr lang="pl-PL"/>
              <a:pPr>
                <a:defRPr/>
              </a:pPr>
              <a:t>12.10.2021</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1F286AF0-FC99-4842-B051-D4D1E0115BB6}" type="slidenum">
              <a:rPr lang="pl-PL"/>
              <a:pPr>
                <a:defRPr/>
              </a:pPr>
              <a:t>‹#›</a:t>
            </a:fld>
            <a:endParaRPr lang="pl-PL"/>
          </a:p>
        </p:txBody>
      </p:sp>
    </p:spTree>
    <p:extLst>
      <p:ext uri="{BB962C8B-B14F-4D97-AF65-F5344CB8AC3E}">
        <p14:creationId xmlns:p14="http://schemas.microsoft.com/office/powerpoint/2010/main" val="353784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ymbol zastępczy tytuł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smtClean="0"/>
              <a:t>Kliknij, aby edytować styl</a:t>
            </a:r>
          </a:p>
        </p:txBody>
      </p:sp>
      <p:sp>
        <p:nvSpPr>
          <p:cNvPr id="1027" name="Symbol zastępczy tekst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smtClean="0"/>
              <a:t>Kliknij, aby edytować style wzorca tekstu</a:t>
            </a:r>
          </a:p>
          <a:p>
            <a:pPr lvl="1"/>
            <a:r>
              <a:rPr lang="pl-PL" altLang="pl-PL" smtClean="0"/>
              <a:t>Drugi poziom</a:t>
            </a:r>
          </a:p>
          <a:p>
            <a:pPr lvl="2"/>
            <a:r>
              <a:rPr lang="pl-PL" altLang="pl-PL" smtClean="0"/>
              <a:t>Trzeci poziom</a:t>
            </a:r>
          </a:p>
          <a:p>
            <a:pPr lvl="3"/>
            <a:r>
              <a:rPr lang="pl-PL" altLang="pl-PL" smtClean="0"/>
              <a:t>Czwarty poziom</a:t>
            </a:r>
          </a:p>
          <a:p>
            <a:pPr lvl="4"/>
            <a:r>
              <a:rPr lang="pl-PL" altLang="pl-PL" smtClean="0"/>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CD25358-0924-48F0-A534-FF28363DA129}" type="datetimeFigureOut">
              <a:rPr lang="pl-PL"/>
              <a:pPr>
                <a:defRPr/>
              </a:pPr>
              <a:t>12.10.2021</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D4E3698-534D-4E3A-AD43-5498818D7089}" type="slidenum">
              <a:rPr lang="pl-PL"/>
              <a:pPr>
                <a:defRPr/>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21.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29.png"/><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png"/></Relationships>
</file>

<file path=ppt/slides/_rels/slide22.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2.xml"/><Relationship Id="rId4" Type="http://schemas.openxmlformats.org/officeDocument/2006/relationships/image" Target="../media/image39.png"/></Relationships>
</file>

<file path=ppt/slides/_rels/slide23.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 Id="rId4" Type="http://schemas.openxmlformats.org/officeDocument/2006/relationships/image" Target="../media/image44.png"/></Relationships>
</file>

<file path=ppt/slides/_rels/slide29.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wmf"/><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146" name="Tytuł 1"/>
          <p:cNvSpPr>
            <a:spLocks noGrp="1"/>
          </p:cNvSpPr>
          <p:nvPr>
            <p:ph type="ctrTitle"/>
          </p:nvPr>
        </p:nvSpPr>
        <p:spPr>
          <a:xfrm>
            <a:off x="285750" y="2500313"/>
            <a:ext cx="8643938" cy="1470025"/>
          </a:xfrm>
        </p:spPr>
        <p:txBody>
          <a:bodyPr rtlCol="0">
            <a:normAutofit/>
          </a:bodyPr>
          <a:lstStyle/>
          <a:p>
            <a:pPr eaLnBrk="1" fontAlgn="auto" hangingPunct="1">
              <a:spcAft>
                <a:spcPts val="0"/>
              </a:spcAft>
              <a:defRPr/>
            </a:pPr>
            <a:r>
              <a:rPr lang="pl-PL" sz="720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Fizyka w grach</a:t>
            </a:r>
          </a:p>
        </p:txBody>
      </p:sp>
      <p:sp>
        <p:nvSpPr>
          <p:cNvPr id="6147" name="Podtytuł 2"/>
          <p:cNvSpPr>
            <a:spLocks noGrp="1"/>
          </p:cNvSpPr>
          <p:nvPr>
            <p:ph type="subTitle" idx="1"/>
          </p:nvPr>
        </p:nvSpPr>
        <p:spPr>
          <a:xfrm>
            <a:off x="500063" y="3929063"/>
            <a:ext cx="8286750" cy="1143000"/>
          </a:xfrm>
        </p:spPr>
        <p:txBody>
          <a:bodyPr rtlCol="0">
            <a:normAutofit/>
          </a:bodyPr>
          <a:lstStyle/>
          <a:p>
            <a:pPr eaLnBrk="1" fontAlgn="auto" hangingPunct="1">
              <a:spcAft>
                <a:spcPts val="0"/>
              </a:spcAft>
              <a:buFont typeface="Arial" pitchFamily="34" charset="0"/>
              <a:buNone/>
              <a:defRPr/>
            </a:pPr>
            <a:r>
              <a:rPr lang="pl-PL" sz="4400" dirty="0"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Detekcja kolizji brył sztywnych</a:t>
            </a:r>
            <a:endParaRPr lang="pl-PL" sz="4400" dirty="0"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100" name="pole tekstowe 4"/>
          <p:cNvSpPr txBox="1">
            <a:spLocks noChangeArrowheads="1"/>
          </p:cNvSpPr>
          <p:nvPr/>
        </p:nvSpPr>
        <p:spPr bwMode="auto">
          <a:xfrm>
            <a:off x="428625" y="357188"/>
            <a:ext cx="4751622"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pl-PL" altLang="pl-PL" dirty="0">
                <a:solidFill>
                  <a:schemeClr val="bg1"/>
                </a:solidFill>
                <a:latin typeface="Times New Roman" pitchFamily="18" charset="0"/>
                <a:cs typeface="Times New Roman" pitchFamily="18" charset="0"/>
              </a:rPr>
              <a:t>Fizyka w </a:t>
            </a:r>
            <a:r>
              <a:rPr lang="pl-PL" altLang="pl-PL" dirty="0" smtClean="0">
                <a:solidFill>
                  <a:schemeClr val="bg1"/>
                </a:solidFill>
                <a:latin typeface="Times New Roman" pitchFamily="18" charset="0"/>
                <a:cs typeface="Times New Roman" pitchFamily="18" charset="0"/>
              </a:rPr>
              <a:t>grach</a:t>
            </a:r>
            <a:endParaRPr lang="pl-PL" altLang="pl-PL" dirty="0">
              <a:solidFill>
                <a:schemeClr val="bg1"/>
              </a:solidFill>
              <a:latin typeface="Times New Roman" pitchFamily="18" charset="0"/>
              <a:cs typeface="Times New Roman" pitchFamily="18" charset="0"/>
            </a:endParaRPr>
          </a:p>
          <a:p>
            <a:pPr eaLnBrk="1" hangingPunct="1"/>
            <a:r>
              <a:rPr lang="pl-PL" altLang="pl-PL" dirty="0">
                <a:solidFill>
                  <a:schemeClr val="bg1"/>
                </a:solidFill>
                <a:latin typeface="Times New Roman" pitchFamily="18" charset="0"/>
                <a:cs typeface="Times New Roman" pitchFamily="18" charset="0"/>
              </a:rPr>
              <a:t>Jacek Matulewski (e-mail: </a:t>
            </a:r>
            <a:r>
              <a:rPr lang="pl-PL" altLang="pl-PL" dirty="0">
                <a:solidFill>
                  <a:srgbClr val="FFC000"/>
                </a:solidFill>
                <a:latin typeface="Times New Roman" pitchFamily="18" charset="0"/>
                <a:cs typeface="Times New Roman" pitchFamily="18" charset="0"/>
              </a:rPr>
              <a:t>jacek@fizyka.umk.pl</a:t>
            </a:r>
            <a:r>
              <a:rPr lang="pl-PL" altLang="pl-PL" dirty="0">
                <a:solidFill>
                  <a:schemeClr val="bg1"/>
                </a:solidFill>
                <a:latin typeface="Times New Roman" pitchFamily="18" charset="0"/>
                <a:cs typeface="Times New Roman" pitchFamily="18" charset="0"/>
              </a:rPr>
              <a:t>)</a:t>
            </a:r>
          </a:p>
          <a:p>
            <a:pPr eaLnBrk="1" hangingPunct="1"/>
            <a:r>
              <a:rPr lang="pl-PL" altLang="pl-PL" dirty="0">
                <a:solidFill>
                  <a:srgbClr val="FFC000"/>
                </a:solidFill>
                <a:latin typeface="Times New Roman" pitchFamily="18" charset="0"/>
                <a:cs typeface="Times New Roman" pitchFamily="18" charset="0"/>
              </a:rPr>
              <a:t>http://www.fizyka.umk.pl/~</a:t>
            </a:r>
            <a:r>
              <a:rPr lang="pl-PL" altLang="pl-PL" dirty="0" smtClean="0">
                <a:solidFill>
                  <a:srgbClr val="FFC000"/>
                </a:solidFill>
                <a:latin typeface="Times New Roman" pitchFamily="18" charset="0"/>
                <a:cs typeface="Times New Roman" pitchFamily="18" charset="0"/>
              </a:rPr>
              <a:t>jacek/dydaktyka/fwg/</a:t>
            </a:r>
            <a:endParaRPr lang="pl-PL" altLang="pl-PL" dirty="0">
              <a:solidFill>
                <a:srgbClr val="FFC000"/>
              </a:solidFill>
              <a:latin typeface="Times New Roman" pitchFamily="18" charset="0"/>
              <a:cs typeface="Times New Roman" pitchFamily="18" charset="0"/>
            </a:endParaRPr>
          </a:p>
        </p:txBody>
      </p:sp>
      <p:sp>
        <p:nvSpPr>
          <p:cNvPr id="4101" name="pole tekstowe 4"/>
          <p:cNvSpPr txBox="1">
            <a:spLocks noChangeArrowheads="1"/>
          </p:cNvSpPr>
          <p:nvPr/>
        </p:nvSpPr>
        <p:spPr bwMode="auto">
          <a:xfrm>
            <a:off x="5940152" y="6286500"/>
            <a:ext cx="292977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pl-PL" altLang="pl-PL" dirty="0">
                <a:solidFill>
                  <a:schemeClr val="bg1"/>
                </a:solidFill>
                <a:latin typeface="Times New Roman" pitchFamily="18" charset="0"/>
                <a:cs typeface="Times New Roman" pitchFamily="18" charset="0"/>
              </a:rPr>
              <a:t>Wersja: </a:t>
            </a:r>
            <a:r>
              <a:rPr lang="pl-PL" altLang="pl-PL" dirty="0" smtClean="0">
                <a:solidFill>
                  <a:schemeClr val="bg1"/>
                </a:solidFill>
                <a:latin typeface="Times New Roman" pitchFamily="18" charset="0"/>
                <a:cs typeface="Times New Roman" pitchFamily="18" charset="0"/>
              </a:rPr>
              <a:t>12 października 2021</a:t>
            </a:r>
            <a:endParaRPr lang="pl-PL" altLang="pl-PL"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1032272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ytuł 1"/>
          <p:cNvSpPr>
            <a:spLocks noGrp="1"/>
          </p:cNvSpPr>
          <p:nvPr>
            <p:ph type="title"/>
          </p:nvPr>
        </p:nvSpPr>
        <p:spPr/>
        <p:txBody>
          <a:bodyPr/>
          <a:lstStyle/>
          <a:p>
            <a:r>
              <a:rPr lang="pl-PL" altLang="pl-PL" smtClean="0"/>
              <a:t>Detekcja kolizji</a:t>
            </a:r>
          </a:p>
        </p:txBody>
      </p:sp>
      <p:sp>
        <p:nvSpPr>
          <p:cNvPr id="11267" name="Symbol zastępczy zawartości 2"/>
          <p:cNvSpPr>
            <a:spLocks noGrp="1"/>
          </p:cNvSpPr>
          <p:nvPr>
            <p:ph idx="1"/>
          </p:nvPr>
        </p:nvSpPr>
        <p:spPr>
          <a:xfrm>
            <a:off x="285750" y="1500188"/>
            <a:ext cx="8686800" cy="4525962"/>
          </a:xfrm>
        </p:spPr>
        <p:txBody>
          <a:bodyPr/>
          <a:lstStyle/>
          <a:p>
            <a:r>
              <a:rPr lang="pl-PL" altLang="pl-PL" smtClean="0"/>
              <a:t>Wzory dla dwóch prostopadłościanów:</a:t>
            </a:r>
          </a:p>
          <a:p>
            <a:pPr lvl="1"/>
            <a:r>
              <a:rPr lang="pl-PL" altLang="pl-PL" smtClean="0"/>
              <a:t>rzut środka prostopadłościanu na oś</a:t>
            </a:r>
          </a:p>
          <a:p>
            <a:pPr lvl="1"/>
            <a:r>
              <a:rPr lang="pl-PL" altLang="pl-PL" smtClean="0"/>
              <a:t>osiem wierzchołków (w układzie odniesienia modelu):</a:t>
            </a:r>
          </a:p>
          <a:p>
            <a:pPr lvl="1"/>
            <a:endParaRPr lang="pl-PL" altLang="pl-PL" smtClean="0"/>
          </a:p>
          <a:p>
            <a:pPr lvl="1"/>
            <a:endParaRPr lang="pl-PL" altLang="pl-PL" sz="1000" smtClean="0"/>
          </a:p>
          <a:p>
            <a:pPr lvl="1"/>
            <a:r>
              <a:rPr lang="pl-PL" altLang="pl-PL" smtClean="0"/>
              <a:t>rzuty wierzchołków na testowaną oś:</a:t>
            </a:r>
          </a:p>
          <a:p>
            <a:pPr lvl="1"/>
            <a:endParaRPr lang="pl-PL" altLang="pl-PL" smtClean="0"/>
          </a:p>
          <a:p>
            <a:pPr lvl="1"/>
            <a:endParaRPr lang="pl-PL" altLang="pl-PL" sz="1000" smtClean="0"/>
          </a:p>
          <a:p>
            <a:pPr lvl="1"/>
            <a:r>
              <a:rPr lang="pl-PL" altLang="pl-PL" smtClean="0"/>
              <a:t>wybór maks. i min. spośród ośmiu rzutów wierzch.</a:t>
            </a:r>
          </a:p>
        </p:txBody>
      </p:sp>
      <p:sp>
        <p:nvSpPr>
          <p:cNvPr id="1126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126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11270" name="Picture 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00313" y="5500688"/>
            <a:ext cx="4733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11272" name="Picture 7"/>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43688" y="2171700"/>
            <a:ext cx="92868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3"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1274"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11275" name="Picture 11"/>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71750" y="4286250"/>
            <a:ext cx="4460875"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11277" name="Picture 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143250" y="3214688"/>
            <a:ext cx="2922588"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ytuł 1"/>
          <p:cNvSpPr>
            <a:spLocks noGrp="1"/>
          </p:cNvSpPr>
          <p:nvPr>
            <p:ph type="title"/>
          </p:nvPr>
        </p:nvSpPr>
        <p:spPr/>
        <p:txBody>
          <a:bodyPr/>
          <a:lstStyle/>
          <a:p>
            <a:r>
              <a:rPr lang="pl-PL" altLang="pl-PL" smtClean="0"/>
              <a:t>Detekcja kolizji</a:t>
            </a:r>
          </a:p>
        </p:txBody>
      </p:sp>
      <p:sp>
        <p:nvSpPr>
          <p:cNvPr id="12291" name="Symbol zastępczy zawartości 2"/>
          <p:cNvSpPr>
            <a:spLocks noGrp="1"/>
          </p:cNvSpPr>
          <p:nvPr>
            <p:ph idx="1"/>
          </p:nvPr>
        </p:nvSpPr>
        <p:spPr>
          <a:xfrm>
            <a:off x="285750" y="1500188"/>
            <a:ext cx="8229600" cy="5000625"/>
          </a:xfrm>
        </p:spPr>
        <p:txBody>
          <a:bodyPr/>
          <a:lstStyle/>
          <a:p>
            <a:r>
              <a:rPr lang="pl-PL" altLang="pl-PL" smtClean="0"/>
              <a:t>Wzory dla dwóch prostopadłościanów:</a:t>
            </a:r>
          </a:p>
          <a:p>
            <a:pPr lvl="1"/>
            <a:r>
              <a:rPr lang="pl-PL" altLang="pl-PL" smtClean="0"/>
              <a:t>ograniczenie ilości sprawdzanych osi</a:t>
            </a:r>
            <a:br>
              <a:rPr lang="pl-PL" altLang="pl-PL" smtClean="0"/>
            </a:br>
            <a:r>
              <a:rPr lang="pl-PL" altLang="pl-PL" smtClean="0"/>
              <a:t>(dla dwóch prostopadłościanów – 15 osi):</a:t>
            </a:r>
            <a:br>
              <a:rPr lang="pl-PL" altLang="pl-PL" smtClean="0"/>
            </a:br>
            <a:r>
              <a:rPr lang="pl-PL" altLang="pl-PL" smtClean="0"/>
              <a:t/>
            </a:r>
            <a:br>
              <a:rPr lang="pl-PL" altLang="pl-PL" smtClean="0"/>
            </a:br>
            <a:r>
              <a:rPr lang="pl-PL" altLang="pl-PL" smtClean="0"/>
              <a:t>Ax, Ay, Az, Bx, By, Bz  - wierzchołek-płaszczyzna</a:t>
            </a:r>
            <a:br>
              <a:rPr lang="pl-PL" altLang="pl-PL" smtClean="0"/>
            </a:br>
            <a:r>
              <a:rPr lang="pl-PL" altLang="pl-PL" smtClean="0"/>
              <a:t>(osie prostopadłe do uderzanych </a:t>
            </a:r>
            <a:br>
              <a:rPr lang="pl-PL" altLang="pl-PL" smtClean="0"/>
            </a:br>
            <a:r>
              <a:rPr lang="pl-PL" altLang="pl-PL" smtClean="0"/>
              <a:t>ścian wielościanu)</a:t>
            </a:r>
            <a:br>
              <a:rPr lang="pl-PL" altLang="pl-PL" smtClean="0"/>
            </a:br>
            <a:r>
              <a:rPr lang="pl-PL" altLang="pl-PL" smtClean="0"/>
              <a:t/>
            </a:r>
            <a:br>
              <a:rPr lang="pl-PL" altLang="pl-PL" smtClean="0"/>
            </a:br>
            <a:r>
              <a:rPr lang="pl-PL" altLang="pl-PL" smtClean="0"/>
              <a:t>Ax x Bx, Ax x By, Ax x Bz, itd.  - krawędź-krawędź</a:t>
            </a:r>
            <a:br>
              <a:rPr lang="pl-PL" altLang="pl-PL" smtClean="0"/>
            </a:br>
            <a:r>
              <a:rPr lang="pl-PL" altLang="pl-PL" smtClean="0"/>
              <a:t>(osie prostopadłe do obu krawędzi obu wielościanów)</a:t>
            </a:r>
          </a:p>
        </p:txBody>
      </p:sp>
      <p:sp>
        <p:nvSpPr>
          <p:cNvPr id="1229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2293"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2294"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2295"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2296"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ytuł 1"/>
          <p:cNvSpPr>
            <a:spLocks noGrp="1"/>
          </p:cNvSpPr>
          <p:nvPr>
            <p:ph type="title"/>
          </p:nvPr>
        </p:nvSpPr>
        <p:spPr/>
        <p:txBody>
          <a:bodyPr/>
          <a:lstStyle/>
          <a:p>
            <a:r>
              <a:rPr lang="pl-PL" altLang="pl-PL" smtClean="0"/>
              <a:t>Detekcja kolizji</a:t>
            </a:r>
          </a:p>
        </p:txBody>
      </p:sp>
      <p:sp>
        <p:nvSpPr>
          <p:cNvPr id="13315" name="Symbol zastępczy zawartości 2"/>
          <p:cNvSpPr>
            <a:spLocks noGrp="1"/>
          </p:cNvSpPr>
          <p:nvPr>
            <p:ph idx="1"/>
          </p:nvPr>
        </p:nvSpPr>
        <p:spPr>
          <a:xfrm>
            <a:off x="285750" y="2000250"/>
            <a:ext cx="8229600" cy="2714625"/>
          </a:xfrm>
        </p:spPr>
        <p:txBody>
          <a:bodyPr/>
          <a:lstStyle/>
          <a:p>
            <a:r>
              <a:rPr lang="pl-PL" altLang="pl-PL" smtClean="0"/>
              <a:t>Twierdzenie SAT stosowane jest w przypadku obszarów ograniczających OBB</a:t>
            </a:r>
          </a:p>
          <a:p>
            <a:r>
              <a:rPr lang="pl-PL" altLang="pl-PL" smtClean="0"/>
              <a:t>Testy AABB mogą być rozumiane jako szczególny przypadek twierdzenia SAT </a:t>
            </a:r>
            <a:br>
              <a:rPr lang="pl-PL" altLang="pl-PL" smtClean="0"/>
            </a:br>
            <a:r>
              <a:rPr lang="pl-PL" altLang="pl-PL" smtClean="0"/>
              <a:t>(tylko trzy osie)</a:t>
            </a:r>
          </a:p>
        </p:txBody>
      </p:sp>
      <p:sp>
        <p:nvSpPr>
          <p:cNvPr id="1331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3317"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3318"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3319"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3320"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ytuł 1"/>
          <p:cNvSpPr>
            <a:spLocks noGrp="1"/>
          </p:cNvSpPr>
          <p:nvPr>
            <p:ph type="title"/>
          </p:nvPr>
        </p:nvSpPr>
        <p:spPr/>
        <p:txBody>
          <a:bodyPr/>
          <a:lstStyle/>
          <a:p>
            <a:r>
              <a:rPr lang="pl-PL" altLang="pl-PL" smtClean="0"/>
              <a:t>Detekcja kolizji</a:t>
            </a:r>
          </a:p>
        </p:txBody>
      </p:sp>
      <p:sp>
        <p:nvSpPr>
          <p:cNvPr id="14339" name="Symbol zastępczy zawartości 2"/>
          <p:cNvSpPr>
            <a:spLocks noGrp="1"/>
          </p:cNvSpPr>
          <p:nvPr>
            <p:ph idx="1"/>
          </p:nvPr>
        </p:nvSpPr>
        <p:spPr>
          <a:xfrm>
            <a:off x="428625" y="1428750"/>
            <a:ext cx="8229600" cy="614363"/>
          </a:xfrm>
        </p:spPr>
        <p:txBody>
          <a:bodyPr/>
          <a:lstStyle/>
          <a:p>
            <a:r>
              <a:rPr lang="pl-PL" altLang="pl-PL" smtClean="0"/>
              <a:t>Naiwna (czytelna) implementacja SAT dla OBB:</a:t>
            </a:r>
          </a:p>
        </p:txBody>
      </p:sp>
      <p:sp>
        <p:nvSpPr>
          <p:cNvPr id="1434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4341"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4342" name="Rectangle 1"/>
          <p:cNvSpPr>
            <a:spLocks noChangeArrowheads="1"/>
          </p:cNvSpPr>
          <p:nvPr/>
        </p:nvSpPr>
        <p:spPr bwMode="auto">
          <a:xfrm>
            <a:off x="214313" y="2143125"/>
            <a:ext cx="8929687"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pl-PL" altLang="pl-PL" sz="1200">
                <a:latin typeface="Courier New" pitchFamily="49" charset="0"/>
                <a:cs typeface="Times New Roman" pitchFamily="18" charset="0"/>
              </a:rPr>
              <a:t>void ObliczRzutProstopadloscianuNaProsta(Prostopadloscian* p,Wektor n,double&amp; min,</a:t>
            </a:r>
            <a:br>
              <a:rPr lang="pl-PL" altLang="pl-PL" sz="1200">
                <a:latin typeface="Courier New" pitchFamily="49" charset="0"/>
                <a:cs typeface="Times New Roman" pitchFamily="18" charset="0"/>
              </a:rPr>
            </a:br>
            <a:r>
              <a:rPr lang="pl-PL" altLang="pl-PL" sz="1200">
                <a:latin typeface="Courier New" pitchFamily="49" charset="0"/>
                <a:cs typeface="Times New Roman" pitchFamily="18" charset="0"/>
              </a:rPr>
              <a:t>                                          double&amp; max,bool nastepnePolozenie) const</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Macierz macierzObrotu;</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if(!nastepnePolozenie) macierzObrotu=p-&gt;MacierzObrotu();</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else macierzObrotu=p-&gt;NastepnaMacierzObrotu();</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Wektor osX=macierzObrotu.KolumnaX();</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Wektor osY=macierzObrotu.KolumnaY();</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Wektor osZ=macierzObrotu.KolumnaZ();</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Wektor polowaRozmiaru=p-&gt;Rozmiar()/2;</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double polowaDlugosciRzutu = </a:t>
            </a:r>
          </a:p>
          <a:p>
            <a:pPr>
              <a:spcBef>
                <a:spcPct val="0"/>
              </a:spcBef>
              <a:buFontTx/>
              <a:buNone/>
            </a:pPr>
            <a:r>
              <a:rPr lang="pl-PL" altLang="pl-PL" sz="1200">
                <a:latin typeface="Courier New" pitchFamily="49" charset="0"/>
                <a:cs typeface="Times New Roman" pitchFamily="18" charset="0"/>
              </a:rPr>
              <a:t>      polowaRozmiaru.X*fabs(n*osX)+polowaRozmiaru.Y*fabs(n*osY)+polowaRozmiaru.Z*fabs(n*osZ);</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double rzutSrodkaMasy;</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if(!nastepnePolozenie) rzutSrodkaMasy=n*p-&gt;PolozenieSrodkaMasy();</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else rzutSrodkaMasy=n*p-&gt;NastepnePolozenieSrodkaMasy();</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min=rzutSrodkaMasy-polowaDlugosciRzutu;</a:t>
            </a:r>
            <a:endParaRPr lang="pl-PL" altLang="pl-PL" sz="1200">
              <a:latin typeface="Arial" charset="0"/>
            </a:endParaRPr>
          </a:p>
          <a:p>
            <a:pPr>
              <a:spcBef>
                <a:spcPct val="0"/>
              </a:spcBef>
              <a:buFontTx/>
              <a:buNone/>
            </a:pPr>
            <a:r>
              <a:rPr lang="pl-PL" altLang="pl-PL" sz="1200">
                <a:latin typeface="Courier New" pitchFamily="49" charset="0"/>
                <a:cs typeface="Times New Roman" pitchFamily="18" charset="0"/>
              </a:rPr>
              <a:t>   max=rzutSrodkaMasy+polowaDlugosciRzutu;</a:t>
            </a:r>
            <a:endParaRPr lang="pl-PL" altLang="pl-PL" sz="1200">
              <a:latin typeface="Arial" charset="0"/>
              <a:cs typeface="Times New Roman" pitchFamily="18" charset="0"/>
            </a:endParaRPr>
          </a:p>
          <a:p>
            <a:pPr>
              <a:spcBef>
                <a:spcPct val="0"/>
              </a:spcBef>
              <a:buFontTx/>
              <a:buNone/>
            </a:pPr>
            <a:r>
              <a:rPr lang="pl-PL" altLang="pl-PL" sz="1200">
                <a:latin typeface="Courier New" pitchFamily="49" charset="0"/>
                <a:cs typeface="Times New Roman" pitchFamily="18" charset="0"/>
              </a:rPr>
              <a:t>}</a:t>
            </a:r>
            <a:r>
              <a:rPr lang="pl-PL" altLang="pl-PL" sz="1200">
                <a:latin typeface="Arial" charset="0"/>
              </a:rPr>
              <a:t> </a:t>
            </a:r>
          </a:p>
        </p:txBody>
      </p:sp>
      <p:sp>
        <p:nvSpPr>
          <p:cNvPr id="56322" name="Rectangle 2"/>
          <p:cNvSpPr>
            <a:spLocks noChangeArrowheads="1"/>
          </p:cNvSpPr>
          <p:nvPr/>
        </p:nvSpPr>
        <p:spPr bwMode="auto">
          <a:xfrm>
            <a:off x="214313" y="5857875"/>
            <a:ext cx="86455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pl-PL" sz="1200">
                <a:latin typeface="Courier New" pitchFamily="49" charset="0"/>
                <a:ea typeface="Times New Roman" pitchFamily="18" charset="0"/>
                <a:cs typeface="Courier New" pitchFamily="49" charset="0"/>
              </a:rPr>
              <a:t>bool CzyOdcinkiNaProstejPokrywajaSie(double minA,double maxA,double minB,double maxB) const</a:t>
            </a:r>
            <a:endParaRPr lang="pl-PL" altLang="pl-PL" sz="1200">
              <a:latin typeface="Courier New" pitchFamily="49" charset="0"/>
              <a:ea typeface="Times New Roman" pitchFamily="18" charset="0"/>
              <a:cs typeface="Courier New" pitchFamily="49" charset="0"/>
            </a:endParaRPr>
          </a:p>
          <a:p>
            <a:pPr>
              <a:spcBef>
                <a:spcPct val="0"/>
              </a:spcBef>
              <a:buFontTx/>
              <a:buNone/>
            </a:pPr>
            <a:r>
              <a:rPr lang="en-US" altLang="pl-PL" sz="1200">
                <a:latin typeface="Courier New" pitchFamily="49" charset="0"/>
                <a:ea typeface="Times New Roman" pitchFamily="18" charset="0"/>
                <a:cs typeface="Courier New" pitchFamily="49" charset="0"/>
              </a:rPr>
              <a:t>{</a:t>
            </a:r>
            <a:endParaRPr lang="pl-PL" altLang="pl-PL" sz="1200">
              <a:latin typeface="Courier New" pitchFamily="49" charset="0"/>
              <a:ea typeface="Times New Roman" pitchFamily="18" charset="0"/>
              <a:cs typeface="Courier New" pitchFamily="49" charset="0"/>
            </a:endParaRPr>
          </a:p>
          <a:p>
            <a:pPr>
              <a:spcBef>
                <a:spcPct val="0"/>
              </a:spcBef>
              <a:buFontTx/>
              <a:buNone/>
            </a:pPr>
            <a:r>
              <a:rPr lang="en-US" altLang="pl-PL" sz="1200">
                <a:latin typeface="Courier New" pitchFamily="49" charset="0"/>
                <a:ea typeface="Times New Roman" pitchFamily="18" charset="0"/>
                <a:cs typeface="Courier New" pitchFamily="49" charset="0"/>
              </a:rPr>
              <a:t>   return !((maxA &lt; minB) || (minA &gt; maxB));</a:t>
            </a:r>
            <a:endParaRPr lang="pl-PL" altLang="pl-PL" sz="1200">
              <a:latin typeface="Courier New" pitchFamily="49" charset="0"/>
              <a:ea typeface="Times New Roman" pitchFamily="18" charset="0"/>
              <a:cs typeface="Courier New" pitchFamily="49" charset="0"/>
            </a:endParaRPr>
          </a:p>
          <a:p>
            <a:pPr>
              <a:spcBef>
                <a:spcPct val="0"/>
              </a:spcBef>
              <a:buFontTx/>
              <a:buNone/>
            </a:pPr>
            <a:r>
              <a:rPr lang="pl-PL" altLang="pl-PL" sz="1200">
                <a:latin typeface="Courier New" pitchFamily="49" charset="0"/>
                <a:ea typeface="Times New Roman" pitchFamily="18" charset="0"/>
                <a:cs typeface="Courier New" pitchFamily="49"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animEffect transition="in" filter="fade">
                                      <p:cBhvr>
                                        <p:cTn id="7" dur="2000"/>
                                        <p:tgtEl>
                                          <p:spTgt spid="563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ytuł 1"/>
          <p:cNvSpPr>
            <a:spLocks noGrp="1"/>
          </p:cNvSpPr>
          <p:nvPr>
            <p:ph type="title"/>
          </p:nvPr>
        </p:nvSpPr>
        <p:spPr/>
        <p:txBody>
          <a:bodyPr/>
          <a:lstStyle/>
          <a:p>
            <a:r>
              <a:rPr lang="pl-PL" altLang="pl-PL" smtClean="0"/>
              <a:t>Detekcja kolizji</a:t>
            </a:r>
          </a:p>
        </p:txBody>
      </p:sp>
      <p:sp>
        <p:nvSpPr>
          <p:cNvPr id="15363" name="Symbol zastępczy zawartości 2"/>
          <p:cNvSpPr>
            <a:spLocks noGrp="1"/>
          </p:cNvSpPr>
          <p:nvPr>
            <p:ph idx="1"/>
          </p:nvPr>
        </p:nvSpPr>
        <p:spPr>
          <a:xfrm>
            <a:off x="428625" y="1428750"/>
            <a:ext cx="8229600" cy="614363"/>
          </a:xfrm>
        </p:spPr>
        <p:txBody>
          <a:bodyPr/>
          <a:lstStyle/>
          <a:p>
            <a:r>
              <a:rPr lang="pl-PL" altLang="pl-PL" smtClean="0"/>
              <a:t>Naiwna (czytelna) implementacja SAT dla OBB:</a:t>
            </a:r>
          </a:p>
        </p:txBody>
      </p:sp>
      <p:sp>
        <p:nvSpPr>
          <p:cNvPr id="1536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5365"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56321" name="Rectangle 1"/>
          <p:cNvSpPr>
            <a:spLocks noChangeArrowheads="1"/>
          </p:cNvSpPr>
          <p:nvPr/>
        </p:nvSpPr>
        <p:spPr bwMode="auto">
          <a:xfrm>
            <a:off x="214313" y="2143125"/>
            <a:ext cx="8929687"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pl-PL" altLang="pl-PL" sz="1200">
                <a:latin typeface="Courier New" pitchFamily="49" charset="0"/>
                <a:cs typeface="Courier New" pitchFamily="49" charset="0"/>
              </a:rPr>
              <a:t>bool CzyRzutyProstopadloscianowNaOsNakladajaSie(Wektor n,Prostopadloscian* pA,Prostopadloscian* pB,bool nastepnePolozenie) const</a:t>
            </a:r>
          </a:p>
          <a:p>
            <a:pPr eaLnBrk="1" hangingPunct="1">
              <a:spcBef>
                <a:spcPct val="0"/>
              </a:spcBef>
              <a:buFontTx/>
              <a:buNone/>
            </a:pPr>
            <a:r>
              <a:rPr lang="en-US" altLang="pl-PL" sz="1200">
                <a:latin typeface="Courier New" pitchFamily="49" charset="0"/>
                <a:cs typeface="Courier New" pitchFamily="49" charset="0"/>
              </a:rPr>
              <a:t>{</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double minA,maxA,minB,maxB;</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a:t>
            </a:r>
            <a:r>
              <a:rPr lang="pl-PL" altLang="pl-PL" sz="1200">
                <a:latin typeface="Courier New" pitchFamily="49" charset="0"/>
                <a:cs typeface="Courier New" pitchFamily="49" charset="0"/>
              </a:rPr>
              <a:t>ObliczRzutProstopadloscianuNaProsta(pA,n,minA,maxA,nastepnePolozenie);</a:t>
            </a:r>
          </a:p>
          <a:p>
            <a:pPr eaLnBrk="1" hangingPunct="1">
              <a:spcBef>
                <a:spcPct val="0"/>
              </a:spcBef>
              <a:buFontTx/>
              <a:buNone/>
            </a:pPr>
            <a:r>
              <a:rPr lang="pl-PL" altLang="pl-PL" sz="1200">
                <a:latin typeface="Courier New" pitchFamily="49" charset="0"/>
                <a:cs typeface="Courier New" pitchFamily="49" charset="0"/>
              </a:rPr>
              <a:t>   ObliczRzutProstopadloscianuNaProsta(pB,n,minB,maxB,nastepnePolozenie);</a:t>
            </a:r>
          </a:p>
          <a:p>
            <a:pPr eaLnBrk="1" hangingPunct="1">
              <a:spcBef>
                <a:spcPct val="0"/>
              </a:spcBef>
              <a:buFontTx/>
              <a:buNone/>
            </a:pPr>
            <a:r>
              <a:rPr lang="pl-PL" altLang="pl-PL" sz="1200">
                <a:latin typeface="Courier New" pitchFamily="49" charset="0"/>
                <a:cs typeface="Courier New" pitchFamily="49" charset="0"/>
              </a:rPr>
              <a:t>   return CzyOdcinkiNaProstejPokrywajaSie(minA,maxA,minB,maxB);</a:t>
            </a:r>
          </a:p>
          <a:p>
            <a:pPr eaLnBrk="1" hangingPunct="1">
              <a:spcBef>
                <a:spcPct val="0"/>
              </a:spcBef>
              <a:buFontTx/>
              <a:buNone/>
            </a:pPr>
            <a:r>
              <a:rPr lang="pl-PL" altLang="pl-PL" sz="1200">
                <a:latin typeface="Courier New" pitchFamily="49" charset="0"/>
                <a:cs typeface="Courier New" pitchFamily="49"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6321"/>
                                        </p:tgtEl>
                                        <p:attrNameLst>
                                          <p:attrName>style.visibility</p:attrName>
                                        </p:attrNameLst>
                                      </p:cBhvr>
                                      <p:to>
                                        <p:strVal val="visible"/>
                                      </p:to>
                                    </p:set>
                                    <p:animEffect transition="in" filter="fade">
                                      <p:cBhvr>
                                        <p:cTn id="7" dur="1000"/>
                                        <p:tgtEl>
                                          <p:spTgt spid="56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ytuł 1"/>
          <p:cNvSpPr>
            <a:spLocks noGrp="1"/>
          </p:cNvSpPr>
          <p:nvPr>
            <p:ph type="title"/>
          </p:nvPr>
        </p:nvSpPr>
        <p:spPr/>
        <p:txBody>
          <a:bodyPr/>
          <a:lstStyle/>
          <a:p>
            <a:r>
              <a:rPr lang="pl-PL" altLang="pl-PL" smtClean="0"/>
              <a:t>Detekcja kolizji</a:t>
            </a:r>
          </a:p>
        </p:txBody>
      </p:sp>
      <p:sp>
        <p:nvSpPr>
          <p:cNvPr id="16387" name="Symbol zastępczy zawartości 2"/>
          <p:cNvSpPr>
            <a:spLocks noGrp="1"/>
          </p:cNvSpPr>
          <p:nvPr>
            <p:ph idx="1"/>
          </p:nvPr>
        </p:nvSpPr>
        <p:spPr>
          <a:xfrm>
            <a:off x="428625" y="1428750"/>
            <a:ext cx="8229600" cy="614363"/>
          </a:xfrm>
        </p:spPr>
        <p:txBody>
          <a:bodyPr/>
          <a:lstStyle/>
          <a:p>
            <a:r>
              <a:rPr lang="pl-PL" altLang="pl-PL" smtClean="0"/>
              <a:t>Naiwna (czytelna) implementacja SAT dla OBB:</a:t>
            </a:r>
          </a:p>
        </p:txBody>
      </p:sp>
      <p:sp>
        <p:nvSpPr>
          <p:cNvPr id="1638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638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56321" name="Rectangle 1"/>
          <p:cNvSpPr>
            <a:spLocks noChangeArrowheads="1"/>
          </p:cNvSpPr>
          <p:nvPr/>
        </p:nvSpPr>
        <p:spPr bwMode="auto">
          <a:xfrm>
            <a:off x="214313" y="2143125"/>
            <a:ext cx="8929687"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pl-PL" altLang="pl-PL" sz="1200">
                <a:latin typeface="Courier New" pitchFamily="49" charset="0"/>
                <a:cs typeface="Courier New" pitchFamily="49" charset="0"/>
              </a:rPr>
              <a:t>Wektor OsRzutowania(int indeks,Prostopadloscian* pA,Prostopadloscian* pB,</a:t>
            </a:r>
          </a:p>
          <a:p>
            <a:pPr eaLnBrk="1" hangingPunct="1">
              <a:spcBef>
                <a:spcPct val="0"/>
              </a:spcBef>
              <a:buFontTx/>
              <a:buNone/>
            </a:pPr>
            <a:r>
              <a:rPr lang="pl-PL" altLang="pl-PL" sz="1200">
                <a:latin typeface="Courier New" pitchFamily="49" charset="0"/>
                <a:cs typeface="Courier New" pitchFamily="49" charset="0"/>
              </a:rPr>
              <a:t>                     bool nastepnePolozenie) const</a:t>
            </a:r>
          </a:p>
          <a:p>
            <a:pPr eaLnBrk="1" hangingPunct="1">
              <a:spcBef>
                <a:spcPct val="0"/>
              </a:spcBef>
              <a:buFontTx/>
              <a:buNone/>
            </a:pPr>
            <a:r>
              <a:rPr lang="pl-PL" altLang="pl-PL" sz="1200">
                <a:latin typeface="Courier New" pitchFamily="49" charset="0"/>
                <a:cs typeface="Courier New" pitchFamily="49" charset="0"/>
              </a:rPr>
              <a:t>{</a:t>
            </a:r>
          </a:p>
          <a:p>
            <a:pPr eaLnBrk="1" hangingPunct="1">
              <a:spcBef>
                <a:spcPct val="0"/>
              </a:spcBef>
              <a:buFontTx/>
              <a:buNone/>
            </a:pPr>
            <a:r>
              <a:rPr lang="pl-PL" altLang="pl-PL" sz="1200">
                <a:latin typeface="Courier New" pitchFamily="49" charset="0"/>
                <a:cs typeface="Courier New" pitchFamily="49" charset="0"/>
              </a:rPr>
              <a:t>   Macierz macierzObrotuA,macierzObrotuB;</a:t>
            </a:r>
          </a:p>
          <a:p>
            <a:pPr eaLnBrk="1" hangingPunct="1">
              <a:spcBef>
                <a:spcPct val="0"/>
              </a:spcBef>
              <a:buFontTx/>
              <a:buNone/>
            </a:pPr>
            <a:r>
              <a:rPr lang="pl-PL" altLang="pl-PL" sz="1200">
                <a:latin typeface="Courier New" pitchFamily="49" charset="0"/>
                <a:cs typeface="Courier New" pitchFamily="49" charset="0"/>
              </a:rPr>
              <a:t>   if(!nastepnePolozenie)</a:t>
            </a:r>
          </a:p>
          <a:p>
            <a:pPr eaLnBrk="1" hangingPunct="1">
              <a:spcBef>
                <a:spcPct val="0"/>
              </a:spcBef>
              <a:buFontTx/>
              <a:buNone/>
            </a:pPr>
            <a:r>
              <a:rPr lang="pl-PL" altLang="pl-PL" sz="1200">
                <a:latin typeface="Courier New" pitchFamily="49" charset="0"/>
                <a:cs typeface="Courier New" pitchFamily="49" charset="0"/>
              </a:rPr>
              <a:t>   {</a:t>
            </a:r>
          </a:p>
          <a:p>
            <a:pPr eaLnBrk="1" hangingPunct="1">
              <a:spcBef>
                <a:spcPct val="0"/>
              </a:spcBef>
              <a:buFontTx/>
              <a:buNone/>
            </a:pPr>
            <a:r>
              <a:rPr lang="pl-PL" altLang="pl-PL" sz="1200">
                <a:latin typeface="Courier New" pitchFamily="49" charset="0"/>
                <a:cs typeface="Courier New" pitchFamily="49" charset="0"/>
              </a:rPr>
              <a:t>      macierzObrotuA=pA-&gt;MacierzObrotu();</a:t>
            </a:r>
          </a:p>
          <a:p>
            <a:pPr eaLnBrk="1" hangingPunct="1">
              <a:spcBef>
                <a:spcPct val="0"/>
              </a:spcBef>
              <a:buFontTx/>
              <a:buNone/>
            </a:pPr>
            <a:r>
              <a:rPr lang="pl-PL" altLang="pl-PL" sz="1200">
                <a:latin typeface="Courier New" pitchFamily="49" charset="0"/>
                <a:cs typeface="Courier New" pitchFamily="49" charset="0"/>
              </a:rPr>
              <a:t>      macierzObrotuB=pB-&gt;MacierzObrotu();</a:t>
            </a:r>
          </a:p>
          <a:p>
            <a:pPr eaLnBrk="1" hangingPunct="1">
              <a:spcBef>
                <a:spcPct val="0"/>
              </a:spcBef>
              <a:buFontTx/>
              <a:buNone/>
            </a:pPr>
            <a:r>
              <a:rPr lang="pl-PL" altLang="pl-PL" sz="1200">
                <a:latin typeface="Courier New" pitchFamily="49" charset="0"/>
                <a:cs typeface="Courier New" pitchFamily="49" charset="0"/>
              </a:rPr>
              <a:t>   }</a:t>
            </a:r>
          </a:p>
          <a:p>
            <a:pPr eaLnBrk="1" hangingPunct="1">
              <a:spcBef>
                <a:spcPct val="0"/>
              </a:spcBef>
              <a:buFontTx/>
              <a:buNone/>
            </a:pPr>
            <a:r>
              <a:rPr lang="pl-PL" altLang="pl-PL" sz="1200">
                <a:latin typeface="Courier New" pitchFamily="49" charset="0"/>
                <a:cs typeface="Courier New" pitchFamily="49" charset="0"/>
              </a:rPr>
              <a:t>   else</a:t>
            </a:r>
          </a:p>
          <a:p>
            <a:pPr eaLnBrk="1" hangingPunct="1">
              <a:spcBef>
                <a:spcPct val="0"/>
              </a:spcBef>
              <a:buFontTx/>
              <a:buNone/>
            </a:pPr>
            <a:r>
              <a:rPr lang="pl-PL" altLang="pl-PL" sz="1200">
                <a:latin typeface="Courier New" pitchFamily="49" charset="0"/>
                <a:cs typeface="Courier New" pitchFamily="49" charset="0"/>
              </a:rPr>
              <a:t>   {</a:t>
            </a:r>
          </a:p>
          <a:p>
            <a:pPr eaLnBrk="1" hangingPunct="1">
              <a:spcBef>
                <a:spcPct val="0"/>
              </a:spcBef>
              <a:buFontTx/>
              <a:buNone/>
            </a:pPr>
            <a:r>
              <a:rPr lang="pl-PL" altLang="pl-PL" sz="1200">
                <a:latin typeface="Courier New" pitchFamily="49" charset="0"/>
                <a:cs typeface="Courier New" pitchFamily="49" charset="0"/>
              </a:rPr>
              <a:t>      macierzObrotuA=pA-&gt;NastepnaMacierzObrotu();</a:t>
            </a:r>
          </a:p>
          <a:p>
            <a:pPr eaLnBrk="1" hangingPunct="1">
              <a:spcBef>
                <a:spcPct val="0"/>
              </a:spcBef>
              <a:buFontTx/>
              <a:buNone/>
            </a:pPr>
            <a:r>
              <a:rPr lang="pl-PL" altLang="pl-PL" sz="1200">
                <a:latin typeface="Courier New" pitchFamily="49" charset="0"/>
                <a:cs typeface="Courier New" pitchFamily="49" charset="0"/>
              </a:rPr>
              <a:t>      macierzObrotuB=pB-&gt;NastepnaMacierzObrotu();</a:t>
            </a:r>
          </a:p>
          <a:p>
            <a:pPr eaLnBrk="1" hangingPunct="1">
              <a:spcBef>
                <a:spcPct val="0"/>
              </a:spcBef>
              <a:buFontTx/>
              <a:buNone/>
            </a:pPr>
            <a:r>
              <a:rPr lang="pl-PL" altLang="pl-PL" sz="1200">
                <a:latin typeface="Courier New" pitchFamily="49" charset="0"/>
                <a:cs typeface="Courier New" pitchFamily="49" charset="0"/>
              </a:rPr>
              <a:t>   </a:t>
            </a:r>
            <a:r>
              <a:rPr lang="en-US" altLang="pl-PL" sz="1200">
                <a:latin typeface="Courier New" pitchFamily="49" charset="0"/>
                <a:cs typeface="Courier New" pitchFamily="49" charset="0"/>
              </a:rPr>
              <a:t>}</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switch(indeks)</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a:t>
            </a:r>
            <a:r>
              <a:rPr lang="pl-PL" altLang="pl-PL" sz="1200">
                <a:latin typeface="Courier New" pitchFamily="49" charset="0"/>
                <a:cs typeface="Courier New" pitchFamily="49" charset="0"/>
              </a:rPr>
              <a:t>...</a:t>
            </a:r>
          </a:p>
          <a:p>
            <a:pPr eaLnBrk="1" hangingPunct="1">
              <a:spcBef>
                <a:spcPct val="0"/>
              </a:spcBef>
              <a:buFontTx/>
              <a:buNone/>
            </a:pPr>
            <a:r>
              <a:rPr lang="en-US" altLang="pl-PL" sz="1200">
                <a:latin typeface="Courier New" pitchFamily="49" charset="0"/>
                <a:cs typeface="Courier New" pitchFamily="49" charset="0"/>
              </a:rPr>
              <a:t>   </a:t>
            </a:r>
            <a:r>
              <a:rPr lang="pl-PL" altLang="pl-PL" sz="1200">
                <a:latin typeface="Courier New" pitchFamily="49" charset="0"/>
                <a:cs typeface="Courier New" pitchFamily="49" charset="0"/>
              </a:rPr>
              <a:t>}</a:t>
            </a:r>
          </a:p>
          <a:p>
            <a:pPr eaLnBrk="1" hangingPunct="1">
              <a:spcBef>
                <a:spcPct val="0"/>
              </a:spcBef>
              <a:buFontTx/>
              <a:buNone/>
            </a:pPr>
            <a:r>
              <a:rPr lang="pl-PL" altLang="pl-PL" sz="1200">
                <a:latin typeface="Courier New" pitchFamily="49" charset="0"/>
                <a:cs typeface="Courier New" pitchFamily="49" charset="0"/>
              </a:rPr>
              <a:t>}</a:t>
            </a:r>
          </a:p>
          <a:p>
            <a:pPr eaLnBrk="1" hangingPunct="1">
              <a:spcBef>
                <a:spcPct val="0"/>
              </a:spcBef>
              <a:buFontTx/>
              <a:buNone/>
            </a:pPr>
            <a:endParaRPr lang="pl-PL" altLang="pl-PL" sz="1200">
              <a:latin typeface="Courier New" pitchFamily="49" charset="0"/>
              <a:cs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6321"/>
                                        </p:tgtEl>
                                        <p:attrNameLst>
                                          <p:attrName>style.visibility</p:attrName>
                                        </p:attrNameLst>
                                      </p:cBhvr>
                                      <p:to>
                                        <p:strVal val="visible"/>
                                      </p:to>
                                    </p:set>
                                    <p:animEffect transition="in" filter="fade">
                                      <p:cBhvr>
                                        <p:cTn id="7" dur="1000"/>
                                        <p:tgtEl>
                                          <p:spTgt spid="56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ytuł 1"/>
          <p:cNvSpPr>
            <a:spLocks noGrp="1"/>
          </p:cNvSpPr>
          <p:nvPr>
            <p:ph type="title"/>
          </p:nvPr>
        </p:nvSpPr>
        <p:spPr/>
        <p:txBody>
          <a:bodyPr/>
          <a:lstStyle/>
          <a:p>
            <a:r>
              <a:rPr lang="pl-PL" altLang="pl-PL" smtClean="0"/>
              <a:t>Detekcja kolizji</a:t>
            </a:r>
          </a:p>
        </p:txBody>
      </p:sp>
      <p:sp>
        <p:nvSpPr>
          <p:cNvPr id="17411" name="Symbol zastępczy zawartości 2"/>
          <p:cNvSpPr>
            <a:spLocks noGrp="1"/>
          </p:cNvSpPr>
          <p:nvPr>
            <p:ph idx="1"/>
          </p:nvPr>
        </p:nvSpPr>
        <p:spPr>
          <a:xfrm>
            <a:off x="428625" y="1428750"/>
            <a:ext cx="8229600" cy="614363"/>
          </a:xfrm>
        </p:spPr>
        <p:txBody>
          <a:bodyPr/>
          <a:lstStyle/>
          <a:p>
            <a:r>
              <a:rPr lang="pl-PL" altLang="pl-PL" smtClean="0"/>
              <a:t>Naiwna (czytelna) implementacja SAT dla OBB:</a:t>
            </a:r>
          </a:p>
        </p:txBody>
      </p:sp>
      <p:sp>
        <p:nvSpPr>
          <p:cNvPr id="1741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7413"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56321" name="Rectangle 1"/>
          <p:cNvSpPr>
            <a:spLocks noChangeArrowheads="1"/>
          </p:cNvSpPr>
          <p:nvPr/>
        </p:nvSpPr>
        <p:spPr bwMode="auto">
          <a:xfrm>
            <a:off x="214313" y="2143125"/>
            <a:ext cx="8929687"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pl-PL" altLang="pl-PL" sz="1200">
                <a:latin typeface="Courier New" pitchFamily="49" charset="0"/>
                <a:cs typeface="Courier New" pitchFamily="49" charset="0"/>
              </a:rPr>
              <a:t>Wektor OsRzutowania(int indeks,Prostopadloscian* pA,Prostopadloscian* pB,</a:t>
            </a:r>
          </a:p>
          <a:p>
            <a:pPr eaLnBrk="1" hangingPunct="1">
              <a:spcBef>
                <a:spcPct val="0"/>
              </a:spcBef>
              <a:buFontTx/>
              <a:buNone/>
            </a:pPr>
            <a:r>
              <a:rPr lang="pl-PL" altLang="pl-PL" sz="1200">
                <a:latin typeface="Courier New" pitchFamily="49" charset="0"/>
                <a:cs typeface="Courier New" pitchFamily="49" charset="0"/>
              </a:rPr>
              <a:t>                     bool nastepnePolozenie) const</a:t>
            </a:r>
          </a:p>
          <a:p>
            <a:pPr eaLnBrk="1" hangingPunct="1">
              <a:spcBef>
                <a:spcPct val="0"/>
              </a:spcBef>
              <a:buFontTx/>
              <a:buNone/>
            </a:pPr>
            <a:r>
              <a:rPr lang="pl-PL" altLang="pl-PL" sz="1200">
                <a:latin typeface="Courier New" pitchFamily="49" charset="0"/>
                <a:cs typeface="Courier New" pitchFamily="49" charset="0"/>
              </a:rPr>
              <a:t>{</a:t>
            </a:r>
          </a:p>
          <a:p>
            <a:pPr eaLnBrk="1" hangingPunct="1">
              <a:spcBef>
                <a:spcPct val="0"/>
              </a:spcBef>
              <a:buFontTx/>
              <a:buNone/>
            </a:pPr>
            <a:r>
              <a:rPr lang="pl-PL" altLang="pl-PL" sz="1200">
                <a:latin typeface="Courier New" pitchFamily="49" charset="0"/>
                <a:cs typeface="Courier New" pitchFamily="49" charset="0"/>
              </a:rPr>
              <a:t>   ...</a:t>
            </a:r>
          </a:p>
          <a:p>
            <a:pPr eaLnBrk="1" hangingPunct="1">
              <a:spcBef>
                <a:spcPct val="0"/>
              </a:spcBef>
              <a:buFontTx/>
              <a:buNone/>
            </a:pPr>
            <a:r>
              <a:rPr lang="en-US" altLang="pl-PL" sz="1200">
                <a:latin typeface="Courier New" pitchFamily="49" charset="0"/>
                <a:cs typeface="Courier New" pitchFamily="49" charset="0"/>
              </a:rPr>
              <a:t> </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switch(indeks)</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a:t>
            </a:r>
            <a:endParaRPr lang="pl-PL" altLang="pl-PL" sz="1200">
              <a:latin typeface="Courier New" pitchFamily="49" charset="0"/>
              <a:cs typeface="Courier New" pitchFamily="49" charset="0"/>
            </a:endParaRPr>
          </a:p>
          <a:p>
            <a:pPr eaLnBrk="1" hangingPunct="1">
              <a:spcBef>
                <a:spcPct val="0"/>
              </a:spcBef>
              <a:buFontTx/>
              <a:buNone/>
            </a:pPr>
            <a:r>
              <a:rPr lang="pl-PL" altLang="pl-PL" sz="1200">
                <a:latin typeface="Courier New" pitchFamily="49" charset="0"/>
                <a:cs typeface="Courier New" pitchFamily="49" charset="0"/>
              </a:rPr>
              <a:t>     </a:t>
            </a:r>
            <a:r>
              <a:rPr lang="en-US" altLang="pl-PL" sz="1200">
                <a:latin typeface="Courier New" pitchFamily="49" charset="0"/>
                <a:cs typeface="Courier New" pitchFamily="49" charset="0"/>
              </a:rPr>
              <a:t> //A</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case 1: return macierzObrotuA.KolumnaX(); break;</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case 2: return macierzObrotuA.KolumnaY(); break;</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case 3: return macierzObrotuA.KolumnaZ(); break;</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//B</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case 4: return macierzObrotuB.KolumnaX(); break;</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case 5: return macierzObrotuB.KolumnaY(); break;</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case 6: return macierzObrotuB.KolumnaZ(); break;</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//iloczyny wektorowe AxB</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case 7: return macierzObrotuA.KolumnaX()^macierzObrotuB.KolumnaX(); break;</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case 8: return macierzObrotuA.KolumnaX()^macierzObrotuB.KolumnaY(); break;</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case 9: return macierzObrotuA.KolumnaX()^macierzObrotuB.KolumnaZ(); break;</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case 10: return macierzObrotuA.KolumnaY()^macierzObrotuB.KolumnaX(); break;</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a:t>
            </a:r>
            <a:r>
              <a:rPr lang="pl-PL" altLang="pl-PL" sz="1200">
                <a:latin typeface="Courier New" pitchFamily="49" charset="0"/>
                <a:cs typeface="Courier New" pitchFamily="49" charset="0"/>
              </a:rPr>
              <a:t> ...</a:t>
            </a:r>
          </a:p>
          <a:p>
            <a:pPr eaLnBrk="1" hangingPunct="1">
              <a:spcBef>
                <a:spcPct val="0"/>
              </a:spcBef>
              <a:buFontTx/>
              <a:buNone/>
            </a:pPr>
            <a:r>
              <a:rPr lang="en-US" altLang="pl-PL" sz="1200">
                <a:latin typeface="Courier New" pitchFamily="49" charset="0"/>
                <a:cs typeface="Courier New" pitchFamily="49" charset="0"/>
              </a:rPr>
              <a:t>      case 15: return macierzObrotuA.KolumnaZ()^macierzObrotuB.KolumnaZ(); break;</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default: return Wektor::Zero(); break;   </a:t>
            </a:r>
            <a:endParaRPr lang="pl-PL" altLang="pl-PL" sz="1200">
              <a:latin typeface="Courier New" pitchFamily="49" charset="0"/>
              <a:cs typeface="Courier New" pitchFamily="49" charset="0"/>
            </a:endParaRPr>
          </a:p>
          <a:p>
            <a:pPr eaLnBrk="1" hangingPunct="1">
              <a:spcBef>
                <a:spcPct val="0"/>
              </a:spcBef>
              <a:buFontTx/>
              <a:buNone/>
            </a:pPr>
            <a:r>
              <a:rPr lang="pl-PL" altLang="pl-PL" sz="1200">
                <a:latin typeface="Courier New" pitchFamily="49" charset="0"/>
                <a:cs typeface="Courier New" pitchFamily="49" charset="0"/>
              </a:rPr>
              <a:t>    }</a:t>
            </a:r>
          </a:p>
          <a:p>
            <a:pPr eaLnBrk="1" hangingPunct="1">
              <a:spcBef>
                <a:spcPct val="0"/>
              </a:spcBef>
              <a:buFontTx/>
              <a:buNone/>
            </a:pPr>
            <a:r>
              <a:rPr lang="pl-PL" altLang="pl-PL" sz="1200">
                <a:latin typeface="Courier New" pitchFamily="49" charset="0"/>
                <a:cs typeface="Courier New" pitchFamily="49"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6321"/>
                                        </p:tgtEl>
                                        <p:attrNameLst>
                                          <p:attrName>style.visibility</p:attrName>
                                        </p:attrNameLst>
                                      </p:cBhvr>
                                      <p:to>
                                        <p:strVal val="visible"/>
                                      </p:to>
                                    </p:set>
                                    <p:animEffect transition="in" filter="fade">
                                      <p:cBhvr>
                                        <p:cTn id="7" dur="1000"/>
                                        <p:tgtEl>
                                          <p:spTgt spid="56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ytuł 1"/>
          <p:cNvSpPr>
            <a:spLocks noGrp="1"/>
          </p:cNvSpPr>
          <p:nvPr>
            <p:ph type="title"/>
          </p:nvPr>
        </p:nvSpPr>
        <p:spPr/>
        <p:txBody>
          <a:bodyPr/>
          <a:lstStyle/>
          <a:p>
            <a:r>
              <a:rPr lang="pl-PL" altLang="pl-PL" smtClean="0"/>
              <a:t>Detekcja kolizji</a:t>
            </a:r>
          </a:p>
        </p:txBody>
      </p:sp>
      <p:sp>
        <p:nvSpPr>
          <p:cNvPr id="18435" name="Symbol zastępczy zawartości 2"/>
          <p:cNvSpPr>
            <a:spLocks noGrp="1"/>
          </p:cNvSpPr>
          <p:nvPr>
            <p:ph idx="1"/>
          </p:nvPr>
        </p:nvSpPr>
        <p:spPr>
          <a:xfrm>
            <a:off x="428625" y="1428750"/>
            <a:ext cx="8229600" cy="614363"/>
          </a:xfrm>
        </p:spPr>
        <p:txBody>
          <a:bodyPr/>
          <a:lstStyle/>
          <a:p>
            <a:r>
              <a:rPr lang="pl-PL" altLang="pl-PL" smtClean="0"/>
              <a:t>Naiwna (czytelna) implementacja SAT dla OBB:</a:t>
            </a:r>
          </a:p>
        </p:txBody>
      </p:sp>
      <p:sp>
        <p:nvSpPr>
          <p:cNvPr id="1843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8437"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56321" name="Rectangle 1"/>
          <p:cNvSpPr>
            <a:spLocks noChangeArrowheads="1"/>
          </p:cNvSpPr>
          <p:nvPr/>
        </p:nvSpPr>
        <p:spPr bwMode="auto">
          <a:xfrm>
            <a:off x="214313" y="2143125"/>
            <a:ext cx="8929687"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pl-PL" altLang="pl-PL" sz="1200">
                <a:latin typeface="Courier New" pitchFamily="49" charset="0"/>
                <a:cs typeface="Courier New" pitchFamily="49" charset="0"/>
              </a:rPr>
              <a:t>bool TestNakrywaniaDwochProstopadloscianow(Prostopadloscian* pA,Prostopadloscian* pB,bool nastepnePolozenie) const</a:t>
            </a:r>
          </a:p>
          <a:p>
            <a:pPr eaLnBrk="1" hangingPunct="1">
              <a:spcBef>
                <a:spcPct val="0"/>
              </a:spcBef>
              <a:buFontTx/>
              <a:buNone/>
            </a:pPr>
            <a:r>
              <a:rPr lang="pl-PL" altLang="pl-PL" sz="1200">
                <a:latin typeface="Courier New" pitchFamily="49" charset="0"/>
                <a:cs typeface="Courier New" pitchFamily="49" charset="0"/>
              </a:rPr>
              <a:t>{</a:t>
            </a:r>
          </a:p>
          <a:p>
            <a:pPr eaLnBrk="1" hangingPunct="1">
              <a:spcBef>
                <a:spcPct val="0"/>
              </a:spcBef>
              <a:buFontTx/>
              <a:buNone/>
            </a:pPr>
            <a:r>
              <a:rPr lang="pl-PL" altLang="pl-PL" sz="1200">
                <a:latin typeface="Courier New" pitchFamily="49" charset="0"/>
                <a:cs typeface="Courier New" pitchFamily="49" charset="0"/>
              </a:rPr>
              <a:t>   for(int i=1;i&lt;=15;++i)</a:t>
            </a:r>
          </a:p>
          <a:p>
            <a:pPr eaLnBrk="1" hangingPunct="1">
              <a:spcBef>
                <a:spcPct val="0"/>
              </a:spcBef>
              <a:buFontTx/>
              <a:buNone/>
            </a:pPr>
            <a:r>
              <a:rPr lang="pl-PL" altLang="pl-PL" sz="1200">
                <a:latin typeface="Courier New" pitchFamily="49" charset="0"/>
                <a:cs typeface="Courier New" pitchFamily="49" charset="0"/>
              </a:rPr>
              <a:t>      if(!CzyRzutyProstopadloscianowNaOsNakladajaSie(</a:t>
            </a:r>
          </a:p>
          <a:p>
            <a:pPr eaLnBrk="1" hangingPunct="1">
              <a:spcBef>
                <a:spcPct val="0"/>
              </a:spcBef>
              <a:buFontTx/>
              <a:buNone/>
            </a:pPr>
            <a:r>
              <a:rPr lang="pl-PL" altLang="pl-PL" sz="1200">
                <a:latin typeface="Courier New" pitchFamily="49" charset="0"/>
                <a:cs typeface="Courier New" pitchFamily="49" charset="0"/>
              </a:rPr>
              <a:t>         OsRzutowania(i,pA,pB, nastepnePolozenie).Unormowany(),pA,pB), nastepnePolozenie) </a:t>
            </a:r>
          </a:p>
          <a:p>
            <a:pPr eaLnBrk="1" hangingPunct="1">
              <a:spcBef>
                <a:spcPct val="0"/>
              </a:spcBef>
              <a:buFontTx/>
              <a:buNone/>
            </a:pPr>
            <a:r>
              <a:rPr lang="pl-PL" altLang="pl-PL" sz="1200">
                <a:latin typeface="Courier New" pitchFamily="49" charset="0"/>
                <a:cs typeface="Courier New" pitchFamily="49" charset="0"/>
              </a:rPr>
              <a:t>            </a:t>
            </a:r>
            <a:r>
              <a:rPr lang="en-US" altLang="pl-PL" sz="1200">
                <a:latin typeface="Courier New" pitchFamily="49" charset="0"/>
                <a:cs typeface="Courier New" pitchFamily="49" charset="0"/>
              </a:rPr>
              <a:t>return false;</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   return true;</a:t>
            </a:r>
            <a:endParaRPr lang="pl-PL" altLang="pl-PL" sz="1200">
              <a:latin typeface="Courier New" pitchFamily="49" charset="0"/>
              <a:cs typeface="Courier New" pitchFamily="49" charset="0"/>
            </a:endParaRPr>
          </a:p>
          <a:p>
            <a:pPr eaLnBrk="1" hangingPunct="1">
              <a:spcBef>
                <a:spcPct val="0"/>
              </a:spcBef>
              <a:buFontTx/>
              <a:buNone/>
            </a:pPr>
            <a:r>
              <a:rPr lang="en-US" altLang="pl-PL" sz="1200">
                <a:latin typeface="Courier New" pitchFamily="49" charset="0"/>
                <a:cs typeface="Courier New" pitchFamily="49" charset="0"/>
              </a:rPr>
              <a:t>}</a:t>
            </a:r>
            <a:endParaRPr lang="pl-PL" altLang="pl-PL" sz="1200">
              <a:latin typeface="Courier New" pitchFamily="49" charset="0"/>
              <a:cs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6321"/>
                                        </p:tgtEl>
                                        <p:attrNameLst>
                                          <p:attrName>style.visibility</p:attrName>
                                        </p:attrNameLst>
                                      </p:cBhvr>
                                      <p:to>
                                        <p:strVal val="visible"/>
                                      </p:to>
                                    </p:set>
                                    <p:animEffect transition="in" filter="fade">
                                      <p:cBhvr>
                                        <p:cTn id="7" dur="1000"/>
                                        <p:tgtEl>
                                          <p:spTgt spid="56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ytuł 1"/>
          <p:cNvSpPr>
            <a:spLocks noGrp="1"/>
          </p:cNvSpPr>
          <p:nvPr>
            <p:ph type="title"/>
          </p:nvPr>
        </p:nvSpPr>
        <p:spPr/>
        <p:txBody>
          <a:bodyPr/>
          <a:lstStyle/>
          <a:p>
            <a:r>
              <a:rPr lang="pl-PL" altLang="pl-PL" smtClean="0"/>
              <a:t>Detekcja kolizji</a:t>
            </a:r>
          </a:p>
        </p:txBody>
      </p:sp>
      <p:sp>
        <p:nvSpPr>
          <p:cNvPr id="19459" name="Symbol zastępczy zawartości 2"/>
          <p:cNvSpPr>
            <a:spLocks noGrp="1"/>
          </p:cNvSpPr>
          <p:nvPr>
            <p:ph idx="1"/>
          </p:nvPr>
        </p:nvSpPr>
        <p:spPr>
          <a:xfrm>
            <a:off x="457200" y="1600200"/>
            <a:ext cx="8229600" cy="5257800"/>
          </a:xfrm>
        </p:spPr>
        <p:txBody>
          <a:bodyPr/>
          <a:lstStyle/>
          <a:p>
            <a:r>
              <a:rPr lang="pl-PL" altLang="pl-PL" smtClean="0"/>
              <a:t>Optymalizacje</a:t>
            </a:r>
          </a:p>
          <a:p>
            <a:pPr lvl="1"/>
            <a:r>
              <a:rPr lang="pl-PL" altLang="pl-PL" smtClean="0"/>
              <a:t>przeprowadzenie testów w układzie lokalnym A</a:t>
            </a:r>
          </a:p>
          <a:p>
            <a:pPr lvl="1"/>
            <a:endParaRPr lang="pl-PL" altLang="pl-PL" smtClean="0"/>
          </a:p>
          <a:p>
            <a:pPr lvl="1"/>
            <a:endParaRPr lang="pl-PL" altLang="pl-PL" smtClean="0"/>
          </a:p>
          <a:p>
            <a:pPr lvl="1"/>
            <a:r>
              <a:rPr lang="pl-PL" altLang="pl-PL" smtClean="0"/>
              <a:t>rozpisanie 15 konkretnych przypadków, </a:t>
            </a:r>
            <a:br>
              <a:rPr lang="pl-PL" altLang="pl-PL" smtClean="0"/>
            </a:br>
            <a:r>
              <a:rPr lang="pl-PL" altLang="pl-PL" smtClean="0"/>
              <a:t>co pozwala na uniknięcie wielu</a:t>
            </a:r>
            <a:br>
              <a:rPr lang="pl-PL" altLang="pl-PL" smtClean="0"/>
            </a:br>
            <a:r>
              <a:rPr lang="pl-PL" altLang="pl-PL" smtClean="0"/>
              <a:t>niepotrzebnych obliczeń</a:t>
            </a:r>
          </a:p>
        </p:txBody>
      </p:sp>
      <p:sp>
        <p:nvSpPr>
          <p:cNvPr id="1946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9461"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946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19463" name="Picture 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43063" y="2786063"/>
            <a:ext cx="200025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4"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9465" name="Rectangle 1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9466"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19467" name="Picture 11"/>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572000" y="2786063"/>
            <a:ext cx="3309938"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ytuł 1"/>
          <p:cNvSpPr>
            <a:spLocks noGrp="1"/>
          </p:cNvSpPr>
          <p:nvPr>
            <p:ph type="title"/>
          </p:nvPr>
        </p:nvSpPr>
        <p:spPr/>
        <p:txBody>
          <a:bodyPr/>
          <a:lstStyle/>
          <a:p>
            <a:r>
              <a:rPr lang="pl-PL" altLang="pl-PL" smtClean="0"/>
              <a:t>Detekcja kolizji</a:t>
            </a:r>
          </a:p>
        </p:txBody>
      </p:sp>
      <p:sp>
        <p:nvSpPr>
          <p:cNvPr id="20483" name="Symbol zastępczy zawartości 2"/>
          <p:cNvSpPr>
            <a:spLocks noGrp="1"/>
          </p:cNvSpPr>
          <p:nvPr>
            <p:ph idx="1"/>
          </p:nvPr>
        </p:nvSpPr>
        <p:spPr>
          <a:xfrm>
            <a:off x="457200" y="1600200"/>
            <a:ext cx="8229600" cy="5257800"/>
          </a:xfrm>
        </p:spPr>
        <p:txBody>
          <a:bodyPr/>
          <a:lstStyle/>
          <a:p>
            <a:r>
              <a:rPr lang="pl-PL" altLang="pl-PL" smtClean="0"/>
              <a:t>Optymalizacje</a:t>
            </a:r>
          </a:p>
          <a:p>
            <a:pPr lvl="1"/>
            <a:r>
              <a:rPr lang="pl-PL" altLang="pl-PL" smtClean="0"/>
              <a:t>Zaczynamy od pytania o to, czy długość połowy rzutów obu prostopadłościanów jest mniejsza od </a:t>
            </a:r>
            <a:br>
              <a:rPr lang="pl-PL" altLang="pl-PL" smtClean="0"/>
            </a:br>
            <a:r>
              <a:rPr lang="pl-PL" altLang="pl-PL" smtClean="0"/>
              <a:t>odległości środków tych prostopadłościanów?</a:t>
            </a:r>
          </a:p>
          <a:p>
            <a:pPr lvl="1"/>
            <a:endParaRPr lang="pl-PL" altLang="pl-PL" smtClean="0"/>
          </a:p>
          <a:p>
            <a:endParaRPr lang="pl-PL" altLang="pl-PL" smtClean="0"/>
          </a:p>
          <a:p>
            <a:endParaRPr lang="pl-PL" altLang="pl-PL" smtClean="0"/>
          </a:p>
          <a:p>
            <a:endParaRPr lang="pl-PL" altLang="pl-PL" smtClean="0"/>
          </a:p>
        </p:txBody>
      </p:sp>
      <p:sp>
        <p:nvSpPr>
          <p:cNvPr id="2048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0485"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048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0487"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0488" name="Rectangle 1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0489" name="Picture 10"/>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43063" y="3714750"/>
            <a:ext cx="611505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490" name="Grupa 17"/>
          <p:cNvGrpSpPr>
            <a:grpSpLocks/>
          </p:cNvGrpSpPr>
          <p:nvPr/>
        </p:nvGrpSpPr>
        <p:grpSpPr bwMode="auto">
          <a:xfrm>
            <a:off x="642938" y="4144963"/>
            <a:ext cx="5815012" cy="654050"/>
            <a:chOff x="642910" y="4144174"/>
            <a:chExt cx="5814540" cy="654290"/>
          </a:xfrm>
        </p:grpSpPr>
        <p:sp>
          <p:nvSpPr>
            <p:cNvPr id="20499" name="pole tekstowe 12"/>
            <p:cNvSpPr txBox="1">
              <a:spLocks noChangeArrowheads="1"/>
            </p:cNvSpPr>
            <p:nvPr/>
          </p:nvSpPr>
          <p:spPr bwMode="auto">
            <a:xfrm>
              <a:off x="642910" y="4429132"/>
              <a:ext cx="5814540"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pl-PL" altLang="pl-PL" sz="1800">
                  <a:latin typeface="Arial" charset="0"/>
                </a:rPr>
                <a:t>połowy długości rzutów prostopadłościanów A i B na oś</a:t>
              </a:r>
            </a:p>
          </p:txBody>
        </p:sp>
        <p:cxnSp>
          <p:nvCxnSpPr>
            <p:cNvPr id="15" name="Łącznik prosty ze strzałką 14"/>
            <p:cNvCxnSpPr/>
            <p:nvPr/>
          </p:nvCxnSpPr>
          <p:spPr>
            <a:xfrm rot="5400000" flipH="1" flipV="1">
              <a:off x="2000842" y="4286307"/>
              <a:ext cx="2858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Łącznik prosty ze strzałką 16"/>
            <p:cNvCxnSpPr/>
            <p:nvPr/>
          </p:nvCxnSpPr>
          <p:spPr>
            <a:xfrm rot="5400000" flipH="1" flipV="1">
              <a:off x="3786635" y="4286307"/>
              <a:ext cx="285855"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0491"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0492"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0493"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0494"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grpSp>
        <p:nvGrpSpPr>
          <p:cNvPr id="3" name="Grupa 26"/>
          <p:cNvGrpSpPr>
            <a:grpSpLocks/>
          </p:cNvGrpSpPr>
          <p:nvPr/>
        </p:nvGrpSpPr>
        <p:grpSpPr bwMode="auto">
          <a:xfrm>
            <a:off x="2928938" y="4829175"/>
            <a:ext cx="5786437" cy="2028825"/>
            <a:chOff x="2928926" y="4828633"/>
            <a:chExt cx="5786478" cy="2029367"/>
          </a:xfrm>
        </p:grpSpPr>
        <p:pic>
          <p:nvPicPr>
            <p:cNvPr id="20496" name="Picture 1"/>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28926" y="4828633"/>
              <a:ext cx="5357850" cy="667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7" name="Picture 5"/>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28926" y="5587763"/>
              <a:ext cx="5786478" cy="642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8" name="Picture 7"/>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42705" y="6286496"/>
              <a:ext cx="4460906"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ytuł 1"/>
          <p:cNvSpPr>
            <a:spLocks noGrp="1"/>
          </p:cNvSpPr>
          <p:nvPr>
            <p:ph type="title"/>
          </p:nvPr>
        </p:nvSpPr>
        <p:spPr/>
        <p:txBody>
          <a:bodyPr/>
          <a:lstStyle/>
          <a:p>
            <a:r>
              <a:rPr lang="pl-PL" altLang="pl-PL" smtClean="0"/>
              <a:t>Plan</a:t>
            </a:r>
          </a:p>
        </p:txBody>
      </p:sp>
      <p:sp>
        <p:nvSpPr>
          <p:cNvPr id="3" name="Symbol zastępczy zawartości 2"/>
          <p:cNvSpPr>
            <a:spLocks noGrp="1"/>
          </p:cNvSpPr>
          <p:nvPr>
            <p:ph idx="1"/>
          </p:nvPr>
        </p:nvSpPr>
        <p:spPr>
          <a:xfrm>
            <a:off x="457200" y="1600200"/>
            <a:ext cx="8686800" cy="4900613"/>
          </a:xfrm>
        </p:spPr>
        <p:txBody>
          <a:bodyPr/>
          <a:lstStyle/>
          <a:p>
            <a:pPr marL="514350" indent="-514350">
              <a:buFont typeface="Calibri" pitchFamily="34" charset="0"/>
              <a:buAutoNum type="arabicPeriod"/>
            </a:pPr>
            <a:r>
              <a:rPr lang="pl-PL" altLang="pl-PL" sz="2800" smtClean="0">
                <a:cs typeface="Times New Roman" pitchFamily="18" charset="0"/>
              </a:rPr>
              <a:t>Wykrywanie zderzeń dowolnych brył, siatek (trójkąty)</a:t>
            </a:r>
          </a:p>
          <a:p>
            <a:pPr marL="514350" indent="-514350">
              <a:buFont typeface="Calibri" pitchFamily="34" charset="0"/>
              <a:buAutoNum type="arabicPeriod"/>
            </a:pPr>
            <a:r>
              <a:rPr lang="pl-PL" altLang="pl-PL" sz="2800" smtClean="0">
                <a:cs typeface="Times New Roman" pitchFamily="18" charset="0"/>
              </a:rPr>
              <a:t>Idee: </a:t>
            </a:r>
            <a:r>
              <a:rPr lang="pl-PL" altLang="pl-PL" sz="2800" smtClean="0">
                <a:solidFill>
                  <a:srgbClr val="0070C0"/>
                </a:solidFill>
                <a:cs typeface="Times New Roman" pitchFamily="18" charset="0"/>
              </a:rPr>
              <a:t>otoczka wypukła</a:t>
            </a:r>
            <a:r>
              <a:rPr lang="pl-PL" altLang="pl-PL" sz="2800" smtClean="0">
                <a:cs typeface="Times New Roman" pitchFamily="18" charset="0"/>
              </a:rPr>
              <a:t>, </a:t>
            </a:r>
            <a:r>
              <a:rPr lang="pl-PL" altLang="pl-PL" sz="2800" smtClean="0">
                <a:solidFill>
                  <a:srgbClr val="0070C0"/>
                </a:solidFill>
                <a:cs typeface="Times New Roman" pitchFamily="18" charset="0"/>
              </a:rPr>
              <a:t>hierarchiczna dekompozycja</a:t>
            </a:r>
          </a:p>
          <a:p>
            <a:pPr marL="514350" indent="-514350">
              <a:buFont typeface="Calibri" pitchFamily="34" charset="0"/>
              <a:buAutoNum type="arabicPeriod"/>
            </a:pPr>
            <a:r>
              <a:rPr lang="pl-PL" altLang="pl-PL" sz="2800" smtClean="0">
                <a:cs typeface="Times New Roman" pitchFamily="18" charset="0"/>
              </a:rPr>
              <a:t>Obszary ograniczające: </a:t>
            </a:r>
            <a:r>
              <a:rPr lang="pl-PL" altLang="pl-PL" sz="2800" smtClean="0">
                <a:solidFill>
                  <a:srgbClr val="0070C0"/>
                </a:solidFill>
                <a:cs typeface="Times New Roman" pitchFamily="18" charset="0"/>
              </a:rPr>
              <a:t>BS</a:t>
            </a:r>
            <a:r>
              <a:rPr lang="pl-PL" altLang="pl-PL" sz="2800" smtClean="0">
                <a:cs typeface="Times New Roman" pitchFamily="18" charset="0"/>
              </a:rPr>
              <a:t>, </a:t>
            </a:r>
            <a:r>
              <a:rPr lang="pl-PL" altLang="pl-PL" sz="2800" smtClean="0">
                <a:solidFill>
                  <a:srgbClr val="0070C0"/>
                </a:solidFill>
                <a:cs typeface="Times New Roman" pitchFamily="18" charset="0"/>
              </a:rPr>
              <a:t>AABB</a:t>
            </a:r>
            <a:r>
              <a:rPr lang="pl-PL" altLang="pl-PL" sz="2800" smtClean="0">
                <a:cs typeface="Times New Roman" pitchFamily="18" charset="0"/>
              </a:rPr>
              <a:t>, </a:t>
            </a:r>
            <a:r>
              <a:rPr lang="pl-PL" altLang="pl-PL" sz="2800" smtClean="0">
                <a:solidFill>
                  <a:srgbClr val="0070C0"/>
                </a:solidFill>
                <a:cs typeface="Times New Roman" pitchFamily="18" charset="0"/>
              </a:rPr>
              <a:t>OBB</a:t>
            </a:r>
          </a:p>
          <a:p>
            <a:pPr marL="514350" indent="-514350">
              <a:buFont typeface="Calibri" pitchFamily="34" charset="0"/>
              <a:buAutoNum type="arabicPeriod"/>
            </a:pPr>
            <a:r>
              <a:rPr lang="pl-PL" altLang="pl-PL" sz="2800" smtClean="0">
                <a:cs typeface="Times New Roman" pitchFamily="18" charset="0"/>
              </a:rPr>
              <a:t>Jak wykryć kolizję dwóch wypukłych brył sztywnych?</a:t>
            </a:r>
          </a:p>
          <a:p>
            <a:pPr marL="514350" indent="-514350">
              <a:buFont typeface="Calibri" pitchFamily="34" charset="0"/>
              <a:buAutoNum type="arabicPeriod"/>
            </a:pPr>
            <a:r>
              <a:rPr lang="pl-PL" altLang="pl-PL" sz="2800" smtClean="0">
                <a:cs typeface="Times New Roman" pitchFamily="18" charset="0"/>
              </a:rPr>
              <a:t>Wyznaczanie przekroju prostopadłościanów OBB</a:t>
            </a:r>
          </a:p>
          <a:p>
            <a:pPr marL="514350" indent="-514350">
              <a:buFont typeface="Calibri" pitchFamily="34" charset="0"/>
              <a:buAutoNum type="arabicPeriod"/>
            </a:pPr>
            <a:r>
              <a:rPr lang="pl-PL" altLang="pl-PL" sz="2800" smtClean="0">
                <a:cs typeface="Times New Roman" pitchFamily="18" charset="0"/>
              </a:rPr>
              <a:t>Wyznaczanie punktu styku oraz normalnej zderzenia</a:t>
            </a:r>
          </a:p>
          <a:p>
            <a:pPr marL="514350" indent="-514350">
              <a:buFont typeface="Calibri" pitchFamily="34" charset="0"/>
              <a:buAutoNum type="arabicPeriod"/>
            </a:pPr>
            <a:r>
              <a:rPr lang="pl-PL" altLang="pl-PL" sz="2800" smtClean="0">
                <a:cs typeface="Times New Roman" pitchFamily="18" charset="0"/>
              </a:rPr>
              <a:t>Metoda </a:t>
            </a:r>
            <a:r>
              <a:rPr lang="pl-PL" altLang="pl-PL" sz="2800" smtClean="0">
                <a:solidFill>
                  <a:srgbClr val="0070C0"/>
                </a:solidFill>
                <a:cs typeface="Times New Roman" pitchFamily="18" charset="0"/>
              </a:rPr>
              <a:t>GJK</a:t>
            </a:r>
          </a:p>
          <a:p>
            <a:pPr marL="514350" indent="-514350">
              <a:buFont typeface="Calibri" pitchFamily="34" charset="0"/>
              <a:buAutoNum type="arabicPeriod"/>
            </a:pPr>
            <a:r>
              <a:rPr lang="pl-PL" altLang="pl-PL" sz="2800" smtClean="0">
                <a:cs typeface="Times New Roman" pitchFamily="18" charset="0"/>
              </a:rPr>
              <a:t>Reakcja na kolizję, czyli fizyka zderzenia brył sztywnych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par>
                          <p:cTn id="13" fill="hold" nodeType="afterGroup">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500"/>
                                        <p:tgtEl>
                                          <p:spTgt spid="3">
                                            <p:txEl>
                                              <p:pRg st="6" end="6"/>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fade">
                                      <p:cBhvr>
                                        <p:cTn id="4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ytuł 1"/>
          <p:cNvSpPr>
            <a:spLocks noGrp="1"/>
          </p:cNvSpPr>
          <p:nvPr>
            <p:ph type="title"/>
          </p:nvPr>
        </p:nvSpPr>
        <p:spPr/>
        <p:txBody>
          <a:bodyPr/>
          <a:lstStyle/>
          <a:p>
            <a:r>
              <a:rPr lang="pl-PL" altLang="pl-PL" smtClean="0"/>
              <a:t>Detekcja kolizji</a:t>
            </a:r>
          </a:p>
        </p:txBody>
      </p:sp>
      <p:sp>
        <p:nvSpPr>
          <p:cNvPr id="21507" name="Symbol zastępczy zawartości 2"/>
          <p:cNvSpPr>
            <a:spLocks noGrp="1"/>
          </p:cNvSpPr>
          <p:nvPr>
            <p:ph idx="1"/>
          </p:nvPr>
        </p:nvSpPr>
        <p:spPr>
          <a:xfrm>
            <a:off x="457200" y="1600200"/>
            <a:ext cx="8229600" cy="5257800"/>
          </a:xfrm>
        </p:spPr>
        <p:txBody>
          <a:bodyPr/>
          <a:lstStyle/>
          <a:p>
            <a:r>
              <a:rPr lang="pl-PL" altLang="pl-PL" smtClean="0"/>
              <a:t>Optymalizacje</a:t>
            </a:r>
          </a:p>
          <a:p>
            <a:pPr lvl="1"/>
            <a:r>
              <a:rPr lang="pl-PL" altLang="pl-PL" smtClean="0"/>
              <a:t>Jeżeli te wielkości wyrazimy we współrzędnych układu lokalnego związanego z prostopadł. A:</a:t>
            </a:r>
            <a:br>
              <a:rPr lang="pl-PL" altLang="pl-PL" smtClean="0"/>
            </a:br>
            <a:r>
              <a:rPr lang="pl-PL" altLang="pl-PL" smtClean="0"/>
              <a:t/>
            </a:r>
            <a:br>
              <a:rPr lang="pl-PL" altLang="pl-PL" smtClean="0"/>
            </a:br>
            <a:r>
              <a:rPr lang="pl-PL" altLang="pl-PL" smtClean="0"/>
              <a:t/>
            </a:r>
            <a:br>
              <a:rPr lang="pl-PL" altLang="pl-PL" smtClean="0"/>
            </a:br>
            <a:r>
              <a:rPr lang="pl-PL" altLang="pl-PL" smtClean="0"/>
              <a:t/>
            </a:r>
            <a:br>
              <a:rPr lang="pl-PL" altLang="pl-PL" smtClean="0"/>
            </a:br>
            <a:r>
              <a:rPr lang="pl-PL" altLang="pl-PL" smtClean="0"/>
              <a:t/>
            </a:r>
            <a:br>
              <a:rPr lang="pl-PL" altLang="pl-PL" smtClean="0"/>
            </a:br>
            <a:r>
              <a:rPr lang="pl-PL" altLang="pl-PL" smtClean="0"/>
              <a:t/>
            </a:r>
            <a:br>
              <a:rPr lang="pl-PL" altLang="pl-PL" smtClean="0"/>
            </a:br>
            <a:r>
              <a:rPr lang="pl-PL" altLang="pl-PL" smtClean="0"/>
              <a:t>     to wektor wyznaczający oś rzutowania w układzie współrzędnych związanym z bryłą A</a:t>
            </a:r>
          </a:p>
        </p:txBody>
      </p:sp>
      <p:sp>
        <p:nvSpPr>
          <p:cNvPr id="2150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150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151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1511"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1512" name="Rectangle 1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1513"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1514"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1515"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1516"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1517"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1518"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1519" name="Picture 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28813" y="4071938"/>
            <a:ext cx="6292850"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20"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1521" name="Picture 8"/>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00163" y="5229225"/>
            <a:ext cx="285750"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22" name="Rectangle 1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1523" name="Picture 1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28813" y="3286125"/>
            <a:ext cx="534035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ytuł 1"/>
          <p:cNvSpPr>
            <a:spLocks noGrp="1"/>
          </p:cNvSpPr>
          <p:nvPr>
            <p:ph type="title"/>
          </p:nvPr>
        </p:nvSpPr>
        <p:spPr/>
        <p:txBody>
          <a:bodyPr/>
          <a:lstStyle/>
          <a:p>
            <a:r>
              <a:rPr lang="pl-PL" altLang="pl-PL" smtClean="0"/>
              <a:t>Detekcja kolizji</a:t>
            </a:r>
          </a:p>
        </p:txBody>
      </p:sp>
      <p:sp>
        <p:nvSpPr>
          <p:cNvPr id="22531" name="Symbol zastępczy zawartości 2"/>
          <p:cNvSpPr>
            <a:spLocks noGrp="1"/>
          </p:cNvSpPr>
          <p:nvPr>
            <p:ph idx="1"/>
          </p:nvPr>
        </p:nvSpPr>
        <p:spPr>
          <a:xfrm>
            <a:off x="457200" y="1600200"/>
            <a:ext cx="8229600" cy="5257800"/>
          </a:xfrm>
        </p:spPr>
        <p:txBody>
          <a:bodyPr/>
          <a:lstStyle/>
          <a:p>
            <a:r>
              <a:rPr lang="pl-PL" altLang="pl-PL" smtClean="0"/>
              <a:t>Optymalizacje</a:t>
            </a:r>
          </a:p>
          <a:p>
            <a:pPr lvl="1"/>
            <a:r>
              <a:rPr lang="pl-PL" altLang="pl-PL" smtClean="0"/>
              <a:t>Korzyści z tego podejścia zobaczymy, gdy za oś </a:t>
            </a:r>
            <a:br>
              <a:rPr lang="pl-PL" altLang="pl-PL" smtClean="0"/>
            </a:br>
            <a:r>
              <a:rPr lang="pl-PL" altLang="pl-PL" smtClean="0"/>
              <a:t>wstawimy konkretny wektor np. </a:t>
            </a:r>
            <a:br>
              <a:rPr lang="pl-PL" altLang="pl-PL" smtClean="0"/>
            </a:br>
            <a:endParaRPr lang="pl-PL" altLang="pl-PL" smtClean="0"/>
          </a:p>
        </p:txBody>
      </p:sp>
      <p:sp>
        <p:nvSpPr>
          <p:cNvPr id="2253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33"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3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35"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36" name="Rectangle 1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37"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38"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39"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40"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41"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42"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43"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2544"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29575" y="2257425"/>
            <a:ext cx="285750"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5"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2546" name="Picture 1"/>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00750" y="2684463"/>
            <a:ext cx="222567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7"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2548"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28813" y="3786188"/>
            <a:ext cx="1857375"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9"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2550"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28813" y="4429125"/>
            <a:ext cx="671036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51"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2552" name="Picture 7"/>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28813" y="3214688"/>
            <a:ext cx="4918075"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53"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2554"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grpSp>
        <p:nvGrpSpPr>
          <p:cNvPr id="2" name="Grupa 51"/>
          <p:cNvGrpSpPr>
            <a:grpSpLocks/>
          </p:cNvGrpSpPr>
          <p:nvPr/>
        </p:nvGrpSpPr>
        <p:grpSpPr bwMode="auto">
          <a:xfrm>
            <a:off x="428625" y="5000625"/>
            <a:ext cx="8462963" cy="1609725"/>
            <a:chOff x="428596" y="5000636"/>
            <a:chExt cx="8462573" cy="1609191"/>
          </a:xfrm>
        </p:grpSpPr>
        <p:sp>
          <p:nvSpPr>
            <p:cNvPr id="27" name="pole tekstowe 26"/>
            <p:cNvSpPr txBox="1"/>
            <p:nvPr/>
          </p:nvSpPr>
          <p:spPr>
            <a:xfrm>
              <a:off x="428596" y="5286291"/>
              <a:ext cx="8462573" cy="1323536"/>
            </a:xfrm>
            <a:prstGeom prst="rect">
              <a:avLst/>
            </a:prstGeom>
            <a:noFill/>
            <a:ln>
              <a:solidFill>
                <a:schemeClr val="tx1"/>
              </a:solidFill>
            </a:ln>
          </p:spPr>
          <p:txBody>
            <a:bodyPr wrap="none">
              <a:spAutoFit/>
            </a:bodyPr>
            <a:lstStyle/>
            <a:p>
              <a:pPr>
                <a:defRPr/>
              </a:pPr>
              <a:r>
                <a:rPr lang="pl-PL" sz="2000" dirty="0">
                  <a:latin typeface="+mn-lt"/>
                </a:rPr>
                <a:t>Elementy macierzy transformacji (obrotu) układu A do układu B, </a:t>
              </a:r>
              <a:br>
                <a:rPr lang="pl-PL" sz="2000" dirty="0">
                  <a:latin typeface="+mn-lt"/>
                </a:rPr>
              </a:br>
              <a:r>
                <a:rPr lang="pl-PL" sz="2000" dirty="0">
                  <a:latin typeface="+mn-lt"/>
                </a:rPr>
                <a:t>czyli elementy macierzy obrotu bryły B w lokalnym układzie odniesienia bryły A.</a:t>
              </a:r>
            </a:p>
            <a:p>
              <a:pPr>
                <a:defRPr/>
              </a:pPr>
              <a:endParaRPr lang="pl-PL" sz="2000" dirty="0">
                <a:latin typeface="+mn-lt"/>
              </a:endParaRPr>
            </a:p>
            <a:p>
              <a:pPr>
                <a:defRPr/>
              </a:pPr>
              <a:endParaRPr lang="pl-PL" sz="2000" dirty="0">
                <a:latin typeface="+mn-lt"/>
              </a:endParaRPr>
            </a:p>
          </p:txBody>
        </p:sp>
        <p:pic>
          <p:nvPicPr>
            <p:cNvPr id="22557" name="Picture 9"/>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57224" y="6072206"/>
              <a:ext cx="4980250" cy="428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1" name="Łącznik prosty ze strzałką 30"/>
            <p:cNvCxnSpPr/>
            <p:nvPr/>
          </p:nvCxnSpPr>
          <p:spPr>
            <a:xfrm rot="5400000" flipH="1" flipV="1">
              <a:off x="4428953" y="5143463"/>
              <a:ext cx="28724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Łącznik prosty ze strzałką 32"/>
            <p:cNvCxnSpPr/>
            <p:nvPr/>
          </p:nvCxnSpPr>
          <p:spPr>
            <a:xfrm rot="5400000" flipH="1" flipV="1">
              <a:off x="6214808" y="5143463"/>
              <a:ext cx="287243"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Łącznik prosty ze strzałką 34"/>
            <p:cNvCxnSpPr/>
            <p:nvPr/>
          </p:nvCxnSpPr>
          <p:spPr>
            <a:xfrm rot="5400000" flipH="1" flipV="1">
              <a:off x="8000663" y="5143463"/>
              <a:ext cx="28724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Łącznik prosty 43"/>
            <p:cNvCxnSpPr/>
            <p:nvPr/>
          </p:nvCxnSpPr>
          <p:spPr>
            <a:xfrm>
              <a:off x="4071741" y="5000636"/>
              <a:ext cx="1071513"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Łącznik prosty 45"/>
            <p:cNvCxnSpPr/>
            <p:nvPr/>
          </p:nvCxnSpPr>
          <p:spPr>
            <a:xfrm>
              <a:off x="5929031" y="5000636"/>
              <a:ext cx="92864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Łącznik prosty 47"/>
            <p:cNvCxnSpPr/>
            <p:nvPr/>
          </p:nvCxnSpPr>
          <p:spPr>
            <a:xfrm>
              <a:off x="7714885" y="5000636"/>
              <a:ext cx="85721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2564" name="Picture 11"/>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00826" y="6072206"/>
              <a:ext cx="1500114" cy="428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ytuł 1"/>
          <p:cNvSpPr>
            <a:spLocks noGrp="1"/>
          </p:cNvSpPr>
          <p:nvPr>
            <p:ph type="title"/>
          </p:nvPr>
        </p:nvSpPr>
        <p:spPr/>
        <p:txBody>
          <a:bodyPr/>
          <a:lstStyle/>
          <a:p>
            <a:r>
              <a:rPr lang="pl-PL" altLang="pl-PL" smtClean="0"/>
              <a:t>Detekcja kolizji</a:t>
            </a:r>
          </a:p>
        </p:txBody>
      </p:sp>
      <p:sp>
        <p:nvSpPr>
          <p:cNvPr id="23555" name="Symbol zastępczy zawartości 2"/>
          <p:cNvSpPr>
            <a:spLocks noGrp="1"/>
          </p:cNvSpPr>
          <p:nvPr>
            <p:ph idx="1"/>
          </p:nvPr>
        </p:nvSpPr>
        <p:spPr>
          <a:xfrm>
            <a:off x="457200" y="1600200"/>
            <a:ext cx="8229600" cy="5257800"/>
          </a:xfrm>
        </p:spPr>
        <p:txBody>
          <a:bodyPr/>
          <a:lstStyle/>
          <a:p>
            <a:r>
              <a:rPr lang="pl-PL" altLang="pl-PL" smtClean="0"/>
              <a:t>Optymalizacje</a:t>
            </a:r>
          </a:p>
          <a:p>
            <a:pPr lvl="1"/>
            <a:r>
              <a:rPr lang="pl-PL" altLang="pl-PL" smtClean="0"/>
              <a:t>Ostatecznie test separacji względem osi Ax</a:t>
            </a:r>
            <a:br>
              <a:rPr lang="pl-PL" altLang="pl-PL" smtClean="0"/>
            </a:br>
            <a:r>
              <a:rPr lang="pl-PL" altLang="pl-PL" smtClean="0"/>
              <a:t>przyjmie następującą postać:</a:t>
            </a:r>
          </a:p>
          <a:p>
            <a:pPr lvl="1"/>
            <a:endParaRPr lang="pl-PL" altLang="pl-PL" smtClean="0"/>
          </a:p>
          <a:p>
            <a:pPr lvl="1"/>
            <a:endParaRPr lang="pl-PL" altLang="pl-PL" smtClean="0"/>
          </a:p>
          <a:p>
            <a:pPr lvl="1"/>
            <a:r>
              <a:rPr lang="pl-PL" altLang="pl-PL" smtClean="0"/>
              <a:t>Dla osi Bx:</a:t>
            </a:r>
          </a:p>
        </p:txBody>
      </p:sp>
      <p:sp>
        <p:nvSpPr>
          <p:cNvPr id="2355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57"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5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59"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60" name="Rectangle 1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61"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62"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63"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64"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65"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66"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67"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6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6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70"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71"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72"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73"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7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3575" name="Picture 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85938" y="3214688"/>
            <a:ext cx="5888037"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76"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3577"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3578"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85938" y="4786313"/>
            <a:ext cx="4429125" cy="6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79"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3580" name="Picture 7"/>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29000" y="5572125"/>
            <a:ext cx="542925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ytuł 1"/>
          <p:cNvSpPr>
            <a:spLocks noGrp="1"/>
          </p:cNvSpPr>
          <p:nvPr>
            <p:ph type="title"/>
          </p:nvPr>
        </p:nvSpPr>
        <p:spPr/>
        <p:txBody>
          <a:bodyPr/>
          <a:lstStyle/>
          <a:p>
            <a:r>
              <a:rPr lang="pl-PL" altLang="pl-PL" smtClean="0"/>
              <a:t>Detekcja kolizji</a:t>
            </a:r>
          </a:p>
        </p:txBody>
      </p:sp>
      <p:sp>
        <p:nvSpPr>
          <p:cNvPr id="24579" name="Symbol zastępczy zawartości 2"/>
          <p:cNvSpPr>
            <a:spLocks noGrp="1"/>
          </p:cNvSpPr>
          <p:nvPr>
            <p:ph idx="1"/>
          </p:nvPr>
        </p:nvSpPr>
        <p:spPr>
          <a:xfrm>
            <a:off x="457200" y="1600200"/>
            <a:ext cx="8401050" cy="5257800"/>
          </a:xfrm>
        </p:spPr>
        <p:txBody>
          <a:bodyPr/>
          <a:lstStyle/>
          <a:p>
            <a:r>
              <a:rPr lang="pl-PL" altLang="pl-PL" smtClean="0"/>
              <a:t>Optymalizacje</a:t>
            </a:r>
          </a:p>
          <a:p>
            <a:pPr lvl="1"/>
            <a:r>
              <a:rPr lang="pl-PL" altLang="pl-PL" smtClean="0"/>
              <a:t>Dla osi Ax x Bx równej</a:t>
            </a:r>
            <a:br>
              <a:rPr lang="pl-PL" altLang="pl-PL" smtClean="0"/>
            </a:br>
            <a:r>
              <a:rPr lang="pl-PL" altLang="pl-PL" smtClean="0"/>
              <a:t/>
            </a:r>
            <a:br>
              <a:rPr lang="pl-PL" altLang="pl-PL" smtClean="0"/>
            </a:br>
            <a:r>
              <a:rPr lang="pl-PL" altLang="pl-PL" smtClean="0"/>
              <a:t/>
            </a:r>
            <a:br>
              <a:rPr lang="pl-PL" altLang="pl-PL" smtClean="0"/>
            </a:br>
            <a:r>
              <a:rPr lang="pl-PL" altLang="pl-PL" sz="1800" smtClean="0"/>
              <a:t/>
            </a:r>
            <a:br>
              <a:rPr lang="pl-PL" altLang="pl-PL" sz="1800" smtClean="0"/>
            </a:br>
            <a:r>
              <a:rPr lang="pl-PL" altLang="pl-PL" smtClean="0"/>
              <a:t>otrzymamy test postaci:</a:t>
            </a:r>
          </a:p>
          <a:p>
            <a:pPr lvl="1"/>
            <a:endParaRPr lang="pl-PL" altLang="pl-PL" smtClean="0">
              <a:solidFill>
                <a:srgbClr val="FF0000"/>
              </a:solidFill>
            </a:endParaRPr>
          </a:p>
          <a:p>
            <a:pPr lvl="1"/>
            <a:endParaRPr lang="pl-PL" altLang="pl-PL" smtClean="0">
              <a:solidFill>
                <a:srgbClr val="FF0000"/>
              </a:solidFill>
            </a:endParaRPr>
          </a:p>
          <a:p>
            <a:pPr lvl="1"/>
            <a:endParaRPr lang="pl-PL" altLang="pl-PL" smtClean="0">
              <a:solidFill>
                <a:srgbClr val="FF0000"/>
              </a:solidFill>
            </a:endParaRPr>
          </a:p>
          <a:p>
            <a:pPr lvl="1"/>
            <a:r>
              <a:rPr lang="pl-PL" altLang="pl-PL" smtClean="0"/>
              <a:t>implementacja (zazwyczaj poprzedzone testem BS)</a:t>
            </a:r>
          </a:p>
          <a:p>
            <a:pPr lvl="1"/>
            <a:r>
              <a:rPr lang="pl-PL" altLang="pl-PL" smtClean="0"/>
              <a:t>kolejność testów: prawdopodobieństwo spełnienia</a:t>
            </a:r>
          </a:p>
        </p:txBody>
      </p:sp>
      <p:sp>
        <p:nvSpPr>
          <p:cNvPr id="2458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81"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8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83"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84" name="Rectangle 1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85"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86"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87"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88"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89"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90"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91"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9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93"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94"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95"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96"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97"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9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59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600"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601"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60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4603"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4604" name="Picture 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4313" y="2786063"/>
            <a:ext cx="8691562"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pole tekstowe 32"/>
          <p:cNvSpPr txBox="1"/>
          <p:nvPr/>
        </p:nvSpPr>
        <p:spPr>
          <a:xfrm>
            <a:off x="2643188" y="5214938"/>
            <a:ext cx="6289675" cy="461962"/>
          </a:xfrm>
          <a:prstGeom prst="rect">
            <a:avLst/>
          </a:prstGeom>
          <a:noFill/>
        </p:spPr>
        <p:txBody>
          <a:bodyPr wrap="none">
            <a:spAutoFit/>
          </a:bodyPr>
          <a:lstStyle/>
          <a:p>
            <a:pPr>
              <a:defRPr/>
            </a:pPr>
            <a:r>
              <a:rPr lang="pl-PL" sz="2400" dirty="0">
                <a:solidFill>
                  <a:srgbClr val="FF0000"/>
                </a:solidFill>
                <a:latin typeface="+mn-lt"/>
              </a:rPr>
              <a:t>Wyprowadzenie (nie do końca banalne) w domu!</a:t>
            </a:r>
          </a:p>
        </p:txBody>
      </p:sp>
      <p:sp>
        <p:nvSpPr>
          <p:cNvPr id="24606"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4607"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5750" y="4429125"/>
            <a:ext cx="868045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2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ytuł 1"/>
          <p:cNvSpPr>
            <a:spLocks noGrp="1"/>
          </p:cNvSpPr>
          <p:nvPr>
            <p:ph type="title"/>
          </p:nvPr>
        </p:nvSpPr>
        <p:spPr/>
        <p:txBody>
          <a:bodyPr/>
          <a:lstStyle/>
          <a:p>
            <a:r>
              <a:rPr lang="pl-PL" altLang="pl-PL" smtClean="0"/>
              <a:t>Detekcja kolizji</a:t>
            </a:r>
          </a:p>
        </p:txBody>
      </p:sp>
      <p:sp>
        <p:nvSpPr>
          <p:cNvPr id="25603" name="Symbol zastępczy zawartości 2"/>
          <p:cNvSpPr>
            <a:spLocks noGrp="1"/>
          </p:cNvSpPr>
          <p:nvPr>
            <p:ph idx="1"/>
          </p:nvPr>
        </p:nvSpPr>
        <p:spPr>
          <a:xfrm>
            <a:off x="457200" y="1600200"/>
            <a:ext cx="8229600" cy="5257800"/>
          </a:xfrm>
        </p:spPr>
        <p:txBody>
          <a:bodyPr/>
          <a:lstStyle/>
          <a:p>
            <a:r>
              <a:rPr lang="pl-PL" altLang="pl-PL" smtClean="0"/>
              <a:t>Jak znaleźć </a:t>
            </a:r>
            <a:r>
              <a:rPr lang="pl-PL" altLang="pl-PL" smtClean="0">
                <a:solidFill>
                  <a:srgbClr val="0070C0"/>
                </a:solidFill>
              </a:rPr>
              <a:t>punkt styku</a:t>
            </a:r>
            <a:r>
              <a:rPr lang="pl-PL" altLang="pl-PL" smtClean="0"/>
              <a:t> i normalną zderzenia (</a:t>
            </a:r>
            <a:r>
              <a:rPr lang="pl-PL" altLang="pl-PL" smtClean="0">
                <a:solidFill>
                  <a:srgbClr val="0070C0"/>
                </a:solidFill>
              </a:rPr>
              <a:t>linię akcji</a:t>
            </a:r>
            <a:r>
              <a:rPr lang="pl-PL" altLang="pl-PL" smtClean="0"/>
              <a:t>), czyli układ odniesienia zderzenia?</a:t>
            </a:r>
            <a:br>
              <a:rPr lang="pl-PL" altLang="pl-PL" smtClean="0"/>
            </a:br>
            <a:r>
              <a:rPr lang="pl-PL" altLang="pl-PL" sz="1800" smtClean="0"/>
              <a:t/>
            </a:r>
            <a:br>
              <a:rPr lang="pl-PL" altLang="pl-PL" sz="1800" smtClean="0"/>
            </a:br>
            <a:r>
              <a:rPr lang="pl-PL" altLang="pl-PL" sz="2000" smtClean="0"/>
              <a:t>W przypadku wielościanów można użyć metody </a:t>
            </a:r>
            <a:r>
              <a:rPr lang="pl-PL" altLang="pl-PL" sz="2000" smtClean="0">
                <a:solidFill>
                  <a:srgbClr val="0070C0"/>
                </a:solidFill>
              </a:rPr>
              <a:t>V-clip</a:t>
            </a:r>
            <a:r>
              <a:rPr lang="pl-PL" altLang="pl-PL" sz="2000" smtClean="0"/>
              <a:t> (Briana Mitrich). Rozpoczyna się od podziału przestrzeni wokół wielościanu na obszary. Każdy z obszarów w tym podziale składa się z punktów, które są bliżej jednego wierzchołka, krawędzi lub ściany niż innych. Dwuwymiarowy analog tego problemu nazywany jest teselacją Woronoja i prowadzi do słynnego diagramu Woronoja. W detekcji kolizji fakt, że do jednego obszaru należą punkty bliższe jednemu elementowi wielościanu niż innym, ma istotne znaczenie i jest podstawą wydajności tego algorytmu, pozwalając na zastąpienie operacji na elementach wielościanu operacjami na związanych z nimi obszarach.</a:t>
            </a:r>
          </a:p>
          <a:p>
            <a:endParaRPr lang="pl-PL" altLang="pl-PL" smtClean="0"/>
          </a:p>
        </p:txBody>
      </p:sp>
      <p:sp>
        <p:nvSpPr>
          <p:cNvPr id="2560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5605"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560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5607"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ytuł 1"/>
          <p:cNvSpPr>
            <a:spLocks noGrp="1"/>
          </p:cNvSpPr>
          <p:nvPr>
            <p:ph type="title"/>
          </p:nvPr>
        </p:nvSpPr>
        <p:spPr/>
        <p:txBody>
          <a:bodyPr/>
          <a:lstStyle/>
          <a:p>
            <a:r>
              <a:rPr lang="pl-PL" altLang="pl-PL" smtClean="0"/>
              <a:t>Detekcja kolizji</a:t>
            </a:r>
          </a:p>
        </p:txBody>
      </p:sp>
      <p:sp>
        <p:nvSpPr>
          <p:cNvPr id="26627" name="Symbol zastępczy zawartości 2"/>
          <p:cNvSpPr>
            <a:spLocks noGrp="1"/>
          </p:cNvSpPr>
          <p:nvPr>
            <p:ph idx="1"/>
          </p:nvPr>
        </p:nvSpPr>
        <p:spPr>
          <a:xfrm>
            <a:off x="457200" y="1600200"/>
            <a:ext cx="8229600" cy="5257800"/>
          </a:xfrm>
        </p:spPr>
        <p:txBody>
          <a:bodyPr/>
          <a:lstStyle/>
          <a:p>
            <a:r>
              <a:rPr lang="pl-PL" altLang="pl-PL" smtClean="0"/>
              <a:t>Jak znaleźć </a:t>
            </a:r>
            <a:r>
              <a:rPr lang="pl-PL" altLang="pl-PL" smtClean="0">
                <a:solidFill>
                  <a:srgbClr val="0070C0"/>
                </a:solidFill>
              </a:rPr>
              <a:t>punkt styku</a:t>
            </a:r>
            <a:r>
              <a:rPr lang="pl-PL" altLang="pl-PL" smtClean="0"/>
              <a:t> i normalną zderzenia (</a:t>
            </a:r>
            <a:r>
              <a:rPr lang="pl-PL" altLang="pl-PL" smtClean="0">
                <a:solidFill>
                  <a:srgbClr val="0070C0"/>
                </a:solidFill>
              </a:rPr>
              <a:t>linię akcji</a:t>
            </a:r>
            <a:r>
              <a:rPr lang="pl-PL" altLang="pl-PL" smtClean="0"/>
              <a:t>), czyli układ odniesienia zderzenia?</a:t>
            </a:r>
            <a:br>
              <a:rPr lang="pl-PL" altLang="pl-PL" smtClean="0"/>
            </a:br>
            <a:r>
              <a:rPr lang="pl-PL" altLang="pl-PL" sz="1800" smtClean="0"/>
              <a:t/>
            </a:r>
            <a:br>
              <a:rPr lang="pl-PL" altLang="pl-PL" sz="1800" smtClean="0"/>
            </a:br>
            <a:r>
              <a:rPr lang="pl-PL" altLang="pl-PL" sz="2000" smtClean="0"/>
              <a:t>Najbardziej poprawną odpowiedź daje iteracyjna metoda </a:t>
            </a:r>
            <a:r>
              <a:rPr lang="pl-PL" altLang="pl-PL" sz="2000" smtClean="0">
                <a:solidFill>
                  <a:srgbClr val="0070C0"/>
                </a:solidFill>
              </a:rPr>
              <a:t>GJK</a:t>
            </a:r>
            <a:r>
              <a:rPr lang="pl-PL" altLang="pl-PL" sz="2000" smtClean="0"/>
              <a:t> (Gilberta, Johnsona i Keerthi). Dla brył wypukłych. dla których umiemy zdefiniować tzw. funkcję odwzorowania wspierającego (ang. </a:t>
            </a:r>
            <a:r>
              <a:rPr lang="pl-PL" altLang="pl-PL" sz="2000" i="1" smtClean="0"/>
              <a:t>support mapping function</a:t>
            </a:r>
            <a:r>
              <a:rPr lang="pl-PL" altLang="pl-PL" sz="2000" smtClean="0"/>
              <a:t>), zwracającą punkt siatki modelu, który jest najbardziej wysunięty we wskazanym w jej argumencie kierunku. Algorytm rozpoczyna się, przynajmniej formalnie, od wyznaczenia tzw. różnicy Minkowskiego siatek dwóch modeli, których kolizja jest brana pod uwagę. Różnica Minkowskiego to zbiór wszystkich wektorowych różnic położeń punktów z obu siatek. </a:t>
            </a:r>
            <a:r>
              <a:rPr lang="pl-PL" altLang="pl-PL" sz="2000" smtClean="0">
                <a:solidFill>
                  <a:srgbClr val="0070C0"/>
                </a:solidFill>
              </a:rPr>
              <a:t>Modele nakładają się na siebie, jeżeli w ich różnicy Minkowskiego znajduje się punkt bliski początkowi układu współrzędnych.</a:t>
            </a:r>
          </a:p>
        </p:txBody>
      </p:sp>
      <p:sp>
        <p:nvSpPr>
          <p:cNvPr id="2662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662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663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6631"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ytuł 1"/>
          <p:cNvSpPr>
            <a:spLocks noGrp="1"/>
          </p:cNvSpPr>
          <p:nvPr>
            <p:ph type="title"/>
          </p:nvPr>
        </p:nvSpPr>
        <p:spPr/>
        <p:txBody>
          <a:bodyPr/>
          <a:lstStyle/>
          <a:p>
            <a:r>
              <a:rPr lang="pl-PL" altLang="pl-PL" smtClean="0"/>
              <a:t>Detekcja kolizji</a:t>
            </a:r>
          </a:p>
        </p:txBody>
      </p:sp>
      <p:sp>
        <p:nvSpPr>
          <p:cNvPr id="27651" name="Symbol zastępczy zawartości 2"/>
          <p:cNvSpPr>
            <a:spLocks noGrp="1"/>
          </p:cNvSpPr>
          <p:nvPr>
            <p:ph idx="1"/>
          </p:nvPr>
        </p:nvSpPr>
        <p:spPr>
          <a:xfrm>
            <a:off x="457200" y="1600200"/>
            <a:ext cx="8229600" cy="5257800"/>
          </a:xfrm>
        </p:spPr>
        <p:txBody>
          <a:bodyPr/>
          <a:lstStyle/>
          <a:p>
            <a:r>
              <a:rPr lang="pl-PL" altLang="pl-PL" smtClean="0"/>
              <a:t>Jak znaleźć </a:t>
            </a:r>
            <a:r>
              <a:rPr lang="pl-PL" altLang="pl-PL" smtClean="0">
                <a:solidFill>
                  <a:srgbClr val="0070C0"/>
                </a:solidFill>
              </a:rPr>
              <a:t>punkt styku</a:t>
            </a:r>
            <a:r>
              <a:rPr lang="pl-PL" altLang="pl-PL" smtClean="0"/>
              <a:t> i normalną zderzenia (</a:t>
            </a:r>
            <a:r>
              <a:rPr lang="pl-PL" altLang="pl-PL" smtClean="0">
                <a:solidFill>
                  <a:srgbClr val="0070C0"/>
                </a:solidFill>
              </a:rPr>
              <a:t>linię akcji</a:t>
            </a:r>
            <a:r>
              <a:rPr lang="pl-PL" altLang="pl-PL" smtClean="0"/>
              <a:t>), czyli układ odniesienia zderzenia?</a:t>
            </a:r>
            <a:br>
              <a:rPr lang="pl-PL" altLang="pl-PL" smtClean="0"/>
            </a:br>
            <a:r>
              <a:rPr lang="pl-PL" altLang="pl-PL" sz="1800" smtClean="0"/>
              <a:t/>
            </a:r>
            <a:br>
              <a:rPr lang="pl-PL" altLang="pl-PL" sz="1800" smtClean="0"/>
            </a:br>
            <a:r>
              <a:rPr lang="pl-PL" altLang="pl-PL" sz="2000" smtClean="0"/>
              <a:t>Po wyznaczeniu różnicy Minkowskiego tworzymy bryłę opisaną na maksymalnie czterech dowolnie wybranych jej punktach. Następnie korzystając ze wspomnianej przed chwilą funkcji, szukamy punktu </a:t>
            </a:r>
            <a:r>
              <a:rPr lang="pl-PL" altLang="pl-PL" sz="2000" i="1" smtClean="0"/>
              <a:t>P</a:t>
            </a:r>
            <a:r>
              <a:rPr lang="pl-PL" altLang="pl-PL" sz="2000" smtClean="0"/>
              <a:t> należącego do nowego obszaru (niekoniecznie jego wierzchołka), który jest najbliżej początku układu współrzędnych. Jeżeli ten punkt znajduje się w początku układu współrzędnych - znaleźliśmy punkt styku. W przeciwnym razie redukujemy obszar do odcinka lub trójkąta, na którym znajduje się znaleziony przed chwilą punkt </a:t>
            </a:r>
            <a:r>
              <a:rPr lang="pl-PL" altLang="pl-PL" sz="2000" i="1" smtClean="0"/>
              <a:t>P</a:t>
            </a:r>
            <a:r>
              <a:rPr lang="pl-PL" altLang="pl-PL" sz="2000" smtClean="0"/>
              <a:t>. </a:t>
            </a:r>
            <a:br>
              <a:rPr lang="pl-PL" altLang="pl-PL" sz="2000" smtClean="0"/>
            </a:br>
            <a:r>
              <a:rPr lang="pl-PL" altLang="pl-PL" sz="2000" smtClean="0"/>
              <a:t>Jak widać w obliczeniach nie ma potrzeby wyznaczania całej różnicy Minkowskiego. Potrzebujemy tylko czterech jej punktów i tylko te punkty obliczamy korzystając z funkcji odwzorowania wspierającego (wydajność!).</a:t>
            </a:r>
          </a:p>
          <a:p>
            <a:endParaRPr lang="pl-PL" altLang="pl-PL" sz="2000" smtClean="0">
              <a:solidFill>
                <a:srgbClr val="0070C0"/>
              </a:solidFill>
            </a:endParaRPr>
          </a:p>
        </p:txBody>
      </p:sp>
      <p:sp>
        <p:nvSpPr>
          <p:cNvPr id="2765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7653"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765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7655"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ytuł 1"/>
          <p:cNvSpPr>
            <a:spLocks noGrp="1"/>
          </p:cNvSpPr>
          <p:nvPr>
            <p:ph type="title"/>
          </p:nvPr>
        </p:nvSpPr>
        <p:spPr/>
        <p:txBody>
          <a:bodyPr/>
          <a:lstStyle/>
          <a:p>
            <a:r>
              <a:rPr lang="pl-PL" altLang="pl-PL" smtClean="0"/>
              <a:t>Detekcja kolizji</a:t>
            </a:r>
          </a:p>
        </p:txBody>
      </p:sp>
      <p:sp>
        <p:nvSpPr>
          <p:cNvPr id="28675" name="Symbol zastępczy zawartości 2"/>
          <p:cNvSpPr>
            <a:spLocks noGrp="1"/>
          </p:cNvSpPr>
          <p:nvPr>
            <p:ph idx="1"/>
          </p:nvPr>
        </p:nvSpPr>
        <p:spPr>
          <a:xfrm>
            <a:off x="457200" y="1600200"/>
            <a:ext cx="8229600" cy="5257800"/>
          </a:xfrm>
        </p:spPr>
        <p:txBody>
          <a:bodyPr/>
          <a:lstStyle/>
          <a:p>
            <a:r>
              <a:rPr lang="pl-PL" altLang="pl-PL" smtClean="0"/>
              <a:t>Jak znaleźć </a:t>
            </a:r>
            <a:r>
              <a:rPr lang="pl-PL" altLang="pl-PL" smtClean="0">
                <a:solidFill>
                  <a:srgbClr val="0070C0"/>
                </a:solidFill>
              </a:rPr>
              <a:t>punkt styku</a:t>
            </a:r>
            <a:r>
              <a:rPr lang="pl-PL" altLang="pl-PL" smtClean="0"/>
              <a:t> i normalną zderzenia (</a:t>
            </a:r>
            <a:r>
              <a:rPr lang="pl-PL" altLang="pl-PL" smtClean="0">
                <a:solidFill>
                  <a:srgbClr val="0070C0"/>
                </a:solidFill>
              </a:rPr>
              <a:t>linię akcji</a:t>
            </a:r>
            <a:r>
              <a:rPr lang="pl-PL" altLang="pl-PL" smtClean="0"/>
              <a:t>), czyli układ odniesienia zderzenia?</a:t>
            </a:r>
            <a:br>
              <a:rPr lang="pl-PL" altLang="pl-PL" smtClean="0"/>
            </a:br>
            <a:r>
              <a:rPr lang="pl-PL" altLang="pl-PL" sz="1800" smtClean="0"/>
              <a:t/>
            </a:r>
            <a:br>
              <a:rPr lang="pl-PL" altLang="pl-PL" sz="1800" smtClean="0"/>
            </a:br>
            <a:r>
              <a:rPr lang="pl-PL" altLang="pl-PL" sz="2000" smtClean="0"/>
              <a:t>W następnym kroku szukamy wierzchołka modelu, który jest najbardziej odległy od punktu </a:t>
            </a:r>
            <a:r>
              <a:rPr lang="pl-PL" altLang="pl-PL" sz="2000" i="1" smtClean="0"/>
              <a:t>P</a:t>
            </a:r>
            <a:r>
              <a:rPr lang="pl-PL" altLang="pl-PL" sz="2000" smtClean="0"/>
              <a:t>. Jeżeli jego odległość od początku układu współrzędnych jest taka sama, jak punktu </a:t>
            </a:r>
            <a:r>
              <a:rPr lang="pl-PL" altLang="pl-PL" sz="2000" i="1" smtClean="0"/>
              <a:t>P</a:t>
            </a:r>
            <a:r>
              <a:rPr lang="pl-PL" altLang="pl-PL" sz="2000" smtClean="0"/>
              <a:t>, to znaczy, że nowy wierzchołek odpowiada różnicy dwóch najbliższych siebie punktów z obu siatek. To jest punkt styku.</a:t>
            </a:r>
            <a:br>
              <a:rPr lang="pl-PL" altLang="pl-PL" sz="2000" smtClean="0"/>
            </a:br>
            <a:r>
              <a:rPr lang="pl-PL" altLang="pl-PL" sz="2000" smtClean="0"/>
              <a:t>Jeżeli tak nie jest, włączamy nowy wierzchołek do podobszaru i powstaje nowy obszar (trójkąt lub czworościan), w którym szukamy punktu najbliższego początkowi układu współrzędnych. </a:t>
            </a:r>
            <a:br>
              <a:rPr lang="pl-PL" altLang="pl-PL" sz="2000" smtClean="0"/>
            </a:br>
            <a:r>
              <a:rPr lang="pl-PL" altLang="pl-PL" sz="2000" smtClean="0"/>
              <a:t>To rozpoczyna drugą iterację algorytmu.</a:t>
            </a:r>
            <a:endParaRPr lang="pl-PL" altLang="pl-PL" sz="2000" smtClean="0">
              <a:solidFill>
                <a:srgbClr val="0070C0"/>
              </a:solidFill>
            </a:endParaRPr>
          </a:p>
        </p:txBody>
      </p:sp>
      <p:sp>
        <p:nvSpPr>
          <p:cNvPr id="2867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8677"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867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8679"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ytuł 1"/>
          <p:cNvSpPr>
            <a:spLocks noGrp="1"/>
          </p:cNvSpPr>
          <p:nvPr>
            <p:ph type="title"/>
          </p:nvPr>
        </p:nvSpPr>
        <p:spPr/>
        <p:txBody>
          <a:bodyPr/>
          <a:lstStyle/>
          <a:p>
            <a:r>
              <a:rPr lang="pl-PL" altLang="pl-PL" smtClean="0"/>
              <a:t>Detekcja kolizji</a:t>
            </a:r>
          </a:p>
        </p:txBody>
      </p:sp>
      <p:sp>
        <p:nvSpPr>
          <p:cNvPr id="29699" name="Symbol zastępczy zawartości 2"/>
          <p:cNvSpPr>
            <a:spLocks noGrp="1"/>
          </p:cNvSpPr>
          <p:nvPr>
            <p:ph idx="1"/>
          </p:nvPr>
        </p:nvSpPr>
        <p:spPr>
          <a:xfrm>
            <a:off x="457200" y="1600200"/>
            <a:ext cx="8229600" cy="1685925"/>
          </a:xfrm>
        </p:spPr>
        <p:txBody>
          <a:bodyPr/>
          <a:lstStyle/>
          <a:p>
            <a:r>
              <a:rPr lang="pl-PL" altLang="pl-PL" smtClean="0"/>
              <a:t>Jak znaleźć </a:t>
            </a:r>
            <a:r>
              <a:rPr lang="pl-PL" altLang="pl-PL" smtClean="0">
                <a:solidFill>
                  <a:srgbClr val="0070C0"/>
                </a:solidFill>
              </a:rPr>
              <a:t>punkt styku</a:t>
            </a:r>
            <a:r>
              <a:rPr lang="pl-PL" altLang="pl-PL" smtClean="0"/>
              <a:t> i normalną zderzenia (</a:t>
            </a:r>
            <a:r>
              <a:rPr lang="pl-PL" altLang="pl-PL" smtClean="0">
                <a:solidFill>
                  <a:srgbClr val="0070C0"/>
                </a:solidFill>
              </a:rPr>
              <a:t>linię akcji</a:t>
            </a:r>
            <a:r>
              <a:rPr lang="pl-PL" altLang="pl-PL" smtClean="0"/>
              <a:t>), czyli układ odniesienia zderzenia?</a:t>
            </a:r>
            <a:endParaRPr lang="pl-PL" altLang="pl-PL" sz="2000" smtClean="0">
              <a:solidFill>
                <a:srgbClr val="0070C0"/>
              </a:solidFill>
            </a:endParaRPr>
          </a:p>
        </p:txBody>
      </p:sp>
      <p:sp>
        <p:nvSpPr>
          <p:cNvPr id="2970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9701"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970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29703"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29704" name="Obraz 7" descr="GJK-schemat0.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143250"/>
            <a:ext cx="2357438" cy="250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Obraz 8" descr="GJK-schemat1.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1875" y="3143250"/>
            <a:ext cx="2286000" cy="250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az 9" descr="GJK-schemat2.bm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29313" y="3143250"/>
            <a:ext cx="2286000" cy="250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upa 14"/>
          <p:cNvGrpSpPr>
            <a:grpSpLocks/>
          </p:cNvGrpSpPr>
          <p:nvPr/>
        </p:nvGrpSpPr>
        <p:grpSpPr bwMode="auto">
          <a:xfrm>
            <a:off x="428625" y="5430838"/>
            <a:ext cx="6429375" cy="939800"/>
            <a:chOff x="357158" y="5715810"/>
            <a:chExt cx="6429965" cy="940042"/>
          </a:xfrm>
        </p:grpSpPr>
        <p:sp>
          <p:nvSpPr>
            <p:cNvPr id="29714" name="pole tekstowe 11"/>
            <p:cNvSpPr txBox="1">
              <a:spLocks noChangeArrowheads="1"/>
            </p:cNvSpPr>
            <p:nvPr/>
          </p:nvSpPr>
          <p:spPr bwMode="auto">
            <a:xfrm>
              <a:off x="357158" y="6286520"/>
              <a:ext cx="6429965"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pl-PL" altLang="pl-PL" sz="1800">
                  <a:latin typeface="Arial" charset="0"/>
                </a:rPr>
                <a:t>wyznaczona została otoczka podzbioru wierzchołków obiektu</a:t>
              </a:r>
            </a:p>
          </p:txBody>
        </p:sp>
        <p:cxnSp>
          <p:nvCxnSpPr>
            <p:cNvPr id="14" name="Łącznik prosty ze strzałką 13"/>
            <p:cNvCxnSpPr/>
            <p:nvPr/>
          </p:nvCxnSpPr>
          <p:spPr>
            <a:xfrm rot="5400000" flipH="1" flipV="1">
              <a:off x="2070975" y="6000840"/>
              <a:ext cx="571647"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 name="Grupa 20"/>
          <p:cNvGrpSpPr>
            <a:grpSpLocks/>
          </p:cNvGrpSpPr>
          <p:nvPr/>
        </p:nvGrpSpPr>
        <p:grpSpPr bwMode="auto">
          <a:xfrm>
            <a:off x="1143000" y="5429250"/>
            <a:ext cx="7353300" cy="941388"/>
            <a:chOff x="1071538" y="5715016"/>
            <a:chExt cx="7353295" cy="940836"/>
          </a:xfrm>
        </p:grpSpPr>
        <p:sp>
          <p:nvSpPr>
            <p:cNvPr id="29712" name="pole tekstowe 15"/>
            <p:cNvSpPr txBox="1">
              <a:spLocks noChangeArrowheads="1"/>
            </p:cNvSpPr>
            <p:nvPr/>
          </p:nvSpPr>
          <p:spPr bwMode="auto">
            <a:xfrm>
              <a:off x="1071538" y="6286520"/>
              <a:ext cx="7353295"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pl-PL" altLang="pl-PL" sz="1800">
                  <a:latin typeface="Arial" charset="0"/>
                </a:rPr>
                <a:t>wyznaczenie punktu </a:t>
              </a:r>
              <a:r>
                <a:rPr lang="pl-PL" altLang="pl-PL" sz="1800" i="1">
                  <a:latin typeface="Arial" charset="0"/>
                </a:rPr>
                <a:t>P</a:t>
              </a:r>
              <a:r>
                <a:rPr lang="pl-PL" altLang="pl-PL" sz="1800">
                  <a:latin typeface="Arial" charset="0"/>
                </a:rPr>
                <a:t> najbliższego początkowi układu współrzędnych</a:t>
              </a:r>
            </a:p>
          </p:txBody>
        </p:sp>
        <p:cxnSp>
          <p:nvCxnSpPr>
            <p:cNvPr id="18" name="Łącznik prosty ze strzałką 17"/>
            <p:cNvCxnSpPr/>
            <p:nvPr/>
          </p:nvCxnSpPr>
          <p:spPr>
            <a:xfrm rot="5400000" flipH="1" flipV="1">
              <a:off x="4430060" y="5999804"/>
              <a:ext cx="571165"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4" name="Grupa 24"/>
          <p:cNvGrpSpPr>
            <a:grpSpLocks/>
          </p:cNvGrpSpPr>
          <p:nvPr/>
        </p:nvGrpSpPr>
        <p:grpSpPr bwMode="auto">
          <a:xfrm>
            <a:off x="1785938" y="5430838"/>
            <a:ext cx="7000875" cy="939800"/>
            <a:chOff x="1714480" y="5715810"/>
            <a:chExt cx="7000924" cy="940042"/>
          </a:xfrm>
        </p:grpSpPr>
        <p:sp>
          <p:nvSpPr>
            <p:cNvPr id="29710" name="Prostokąt 21"/>
            <p:cNvSpPr>
              <a:spLocks noChangeArrowheads="1"/>
            </p:cNvSpPr>
            <p:nvPr/>
          </p:nvSpPr>
          <p:spPr bwMode="auto">
            <a:xfrm>
              <a:off x="1714480" y="6286520"/>
              <a:ext cx="7000924"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pl-PL" altLang="pl-PL" sz="1800">
                  <a:latin typeface="Arial" charset="0"/>
                </a:rPr>
                <a:t>konstrukcja kolejnego obszaru i wyznaczenie następnego punktu </a:t>
              </a:r>
              <a:r>
                <a:rPr lang="pl-PL" altLang="pl-PL" sz="1800" i="1">
                  <a:latin typeface="Arial" charset="0"/>
                </a:rPr>
                <a:t>P</a:t>
              </a:r>
              <a:endParaRPr lang="pl-PL" altLang="pl-PL" sz="1800">
                <a:latin typeface="Arial" charset="0"/>
              </a:endParaRPr>
            </a:p>
          </p:txBody>
        </p:sp>
        <p:cxnSp>
          <p:nvCxnSpPr>
            <p:cNvPr id="24" name="Łącznik prosty ze strzałką 23"/>
            <p:cNvCxnSpPr/>
            <p:nvPr/>
          </p:nvCxnSpPr>
          <p:spPr>
            <a:xfrm rot="5400000" flipH="1" flipV="1">
              <a:off x="6786507" y="6000046"/>
              <a:ext cx="571647" cy="31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xit" presetSubtype="0" fill="hold" nodeType="clickEffect">
                                  <p:stCondLst>
                                    <p:cond delay="0"/>
                                  </p:stCondLst>
                                  <p:childTnLst>
                                    <p:animEffect transition="out" filter="fade">
                                      <p:cBhvr>
                                        <p:cTn id="11" dur="2000"/>
                                        <p:tgtEl>
                                          <p:spTgt spid="2"/>
                                        </p:tgtEl>
                                      </p:cBhvr>
                                    </p:animEffect>
                                    <p:set>
                                      <p:cBhvr>
                                        <p:cTn id="12" dur="1" fill="hold">
                                          <p:stCondLst>
                                            <p:cond delay="1999"/>
                                          </p:stCondLst>
                                        </p:cTn>
                                        <p:tgtEl>
                                          <p:spTgt spid="2"/>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2000"/>
                                        <p:tgtEl>
                                          <p:spTgt spid="9"/>
                                        </p:tgtEl>
                                      </p:cBhvr>
                                    </p:animEffect>
                                  </p:childTnLst>
                                </p:cTn>
                              </p:par>
                            </p:childTnLst>
                          </p:cTn>
                        </p:par>
                        <p:par>
                          <p:cTn id="16" fill="hold" nodeType="afterGroup">
                            <p:stCondLst>
                              <p:cond delay="2000"/>
                            </p:stCondLst>
                            <p:childTnLst>
                              <p:par>
                                <p:cTn id="17" presetID="10" presetClass="entr" presetSubtype="0" fill="hold" nodeType="after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2000"/>
                                        <p:tgtEl>
                                          <p:spTgt spid="10"/>
                                        </p:tgtEl>
                                      </p:cBhvr>
                                    </p:animEffect>
                                  </p:childTnLst>
                                </p:cTn>
                              </p:par>
                              <p:par>
                                <p:cTn id="25" presetID="10" presetClass="exit" presetSubtype="0" fill="hold" nodeType="withEffect">
                                  <p:stCondLst>
                                    <p:cond delay="0"/>
                                  </p:stCondLst>
                                  <p:childTnLst>
                                    <p:animEffect transition="out" filter="fade">
                                      <p:cBhvr>
                                        <p:cTn id="26" dur="2000"/>
                                        <p:tgtEl>
                                          <p:spTgt spid="3"/>
                                        </p:tgtEl>
                                      </p:cBhvr>
                                    </p:animEffect>
                                    <p:set>
                                      <p:cBhvr>
                                        <p:cTn id="27" dur="1" fill="hold">
                                          <p:stCondLst>
                                            <p:cond delay="1999"/>
                                          </p:stCondLst>
                                        </p:cTn>
                                        <p:tgtEl>
                                          <p:spTgt spid="3"/>
                                        </p:tgtEl>
                                        <p:attrNameLst>
                                          <p:attrName>style.visibility</p:attrName>
                                        </p:attrNameLst>
                                      </p:cBhvr>
                                      <p:to>
                                        <p:strVal val="hidden"/>
                                      </p:to>
                                    </p:set>
                                  </p:childTnLst>
                                </p:cTn>
                              </p:par>
                            </p:childTnLst>
                          </p:cTn>
                        </p:par>
                        <p:par>
                          <p:cTn id="28" fill="hold" nodeType="afterGroup">
                            <p:stCondLst>
                              <p:cond delay="2000"/>
                            </p:stCondLst>
                            <p:childTnLst>
                              <p:par>
                                <p:cTn id="29" presetID="10" presetClass="entr" presetSubtype="0" fill="hold" nodeType="after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ytuł 1"/>
          <p:cNvSpPr>
            <a:spLocks noGrp="1"/>
          </p:cNvSpPr>
          <p:nvPr>
            <p:ph type="title"/>
          </p:nvPr>
        </p:nvSpPr>
        <p:spPr/>
        <p:txBody>
          <a:bodyPr/>
          <a:lstStyle/>
          <a:p>
            <a:r>
              <a:rPr lang="pl-PL" altLang="pl-PL" smtClean="0"/>
              <a:t>Detekcja kolizji</a:t>
            </a:r>
          </a:p>
        </p:txBody>
      </p:sp>
      <p:sp>
        <p:nvSpPr>
          <p:cNvPr id="30723" name="Symbol zastępczy zawartości 2"/>
          <p:cNvSpPr>
            <a:spLocks noGrp="1"/>
          </p:cNvSpPr>
          <p:nvPr>
            <p:ph idx="1"/>
          </p:nvPr>
        </p:nvSpPr>
        <p:spPr>
          <a:xfrm>
            <a:off x="457200" y="1600200"/>
            <a:ext cx="8229600" cy="5257800"/>
          </a:xfrm>
        </p:spPr>
        <p:txBody>
          <a:bodyPr/>
          <a:lstStyle/>
          <a:p>
            <a:r>
              <a:rPr lang="pl-PL" altLang="pl-PL" smtClean="0"/>
              <a:t>Jak znaleźć </a:t>
            </a:r>
            <a:r>
              <a:rPr lang="pl-PL" altLang="pl-PL" smtClean="0">
                <a:solidFill>
                  <a:srgbClr val="0070C0"/>
                </a:solidFill>
              </a:rPr>
              <a:t>punkt styku</a:t>
            </a:r>
            <a:r>
              <a:rPr lang="pl-PL" altLang="pl-PL" smtClean="0"/>
              <a:t> i normalną zderzenia (</a:t>
            </a:r>
            <a:r>
              <a:rPr lang="pl-PL" altLang="pl-PL" smtClean="0">
                <a:solidFill>
                  <a:srgbClr val="0070C0"/>
                </a:solidFill>
              </a:rPr>
              <a:t>linię akcji</a:t>
            </a:r>
            <a:r>
              <a:rPr lang="pl-PL" altLang="pl-PL" smtClean="0"/>
              <a:t>), czyli układ odniesienia zderzenia?</a:t>
            </a:r>
            <a:br>
              <a:rPr lang="pl-PL" altLang="pl-PL" smtClean="0"/>
            </a:br>
            <a:r>
              <a:rPr lang="pl-PL" altLang="pl-PL" sz="1800" smtClean="0"/>
              <a:t/>
            </a:r>
            <a:br>
              <a:rPr lang="pl-PL" altLang="pl-PL" sz="1800" smtClean="0"/>
            </a:br>
            <a:r>
              <a:rPr lang="pl-PL" altLang="pl-PL" sz="1800" smtClean="0"/>
              <a:t>„</a:t>
            </a:r>
            <a:r>
              <a:rPr lang="pl-PL" altLang="pl-PL" sz="2000" smtClean="0"/>
              <a:t>Wydobywanie” punktu styku i normalnej z twierdzenia SAT:</a:t>
            </a:r>
            <a:br>
              <a:rPr lang="pl-PL" altLang="pl-PL" sz="2000" smtClean="0"/>
            </a:br>
            <a:r>
              <a:rPr lang="pl-PL" altLang="pl-PL" sz="2000" smtClean="0">
                <a:solidFill>
                  <a:srgbClr val="0070C0"/>
                </a:solidFill>
              </a:rPr>
              <a:t>Normalną zderzenia</a:t>
            </a:r>
            <a:r>
              <a:rPr lang="pl-PL" altLang="pl-PL" sz="2000" smtClean="0"/>
              <a:t> można ustalić śledząc zmiany, jakie następują wzdłuż każdej z piętnastu osi separacji. Należy ustalić, w którym kierunku nakrywanie pojawiło się jako ostatnie. Ta oś będzie wskazywała normalną.</a:t>
            </a:r>
            <a:endParaRPr lang="pl-PL" altLang="pl-PL" sz="2000" smtClean="0">
              <a:solidFill>
                <a:srgbClr val="0070C0"/>
              </a:solidFill>
            </a:endParaRPr>
          </a:p>
        </p:txBody>
      </p:sp>
      <p:sp>
        <p:nvSpPr>
          <p:cNvPr id="3072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30725"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3072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30727"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30728" name="Obraz 7" descr="SAT - normalna.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5938" y="4357688"/>
            <a:ext cx="5500687"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ytuł 1"/>
          <p:cNvSpPr>
            <a:spLocks noGrp="1"/>
          </p:cNvSpPr>
          <p:nvPr>
            <p:ph type="title"/>
          </p:nvPr>
        </p:nvSpPr>
        <p:spPr/>
        <p:txBody>
          <a:bodyPr/>
          <a:lstStyle/>
          <a:p>
            <a:r>
              <a:rPr lang="pl-PL" altLang="pl-PL" smtClean="0"/>
              <a:t>Detekcja kolizji</a:t>
            </a:r>
          </a:p>
        </p:txBody>
      </p:sp>
      <p:sp>
        <p:nvSpPr>
          <p:cNvPr id="4099" name="Symbol zastępczy zawartości 2"/>
          <p:cNvSpPr>
            <a:spLocks noGrp="1"/>
          </p:cNvSpPr>
          <p:nvPr>
            <p:ph idx="1"/>
          </p:nvPr>
        </p:nvSpPr>
        <p:spPr>
          <a:xfrm>
            <a:off x="457200" y="1357313"/>
            <a:ext cx="8686800" cy="5257800"/>
          </a:xfrm>
        </p:spPr>
        <p:txBody>
          <a:bodyPr/>
          <a:lstStyle/>
          <a:p>
            <a:r>
              <a:rPr lang="pl-PL" altLang="pl-PL" smtClean="0">
                <a:solidFill>
                  <a:srgbClr val="0070C0"/>
                </a:solidFill>
                <a:cs typeface="Times New Roman" pitchFamily="18" charset="0"/>
              </a:rPr>
              <a:t>Otoczka wypukła</a:t>
            </a:r>
            <a:r>
              <a:rPr lang="pl-PL" altLang="pl-PL" smtClean="0">
                <a:cs typeface="Times New Roman" pitchFamily="18" charset="0"/>
              </a:rPr>
              <a:t> </a:t>
            </a:r>
            <a:r>
              <a:rPr lang="pl-PL" altLang="pl-PL" smtClean="0"/>
              <a:t>(ang. </a:t>
            </a:r>
            <a:r>
              <a:rPr lang="pl-PL" altLang="pl-PL" i="1" smtClean="0"/>
              <a:t>convex hull</a:t>
            </a:r>
            <a:r>
              <a:rPr lang="pl-PL" altLang="pl-PL" smtClean="0"/>
              <a:t>) </a:t>
            </a:r>
            <a:r>
              <a:rPr lang="pl-PL" altLang="pl-PL" smtClean="0">
                <a:cs typeface="Times New Roman" pitchFamily="18" charset="0"/>
              </a:rPr>
              <a:t>= </a:t>
            </a:r>
            <a:r>
              <a:rPr lang="pl-PL" altLang="pl-PL" smtClean="0"/>
              <a:t>najmniejszy wypukły fragment przestrzeni obejmujący otaczany obiekt.</a:t>
            </a:r>
          </a:p>
          <a:p>
            <a:r>
              <a:rPr lang="pl-PL" altLang="pl-PL" smtClean="0">
                <a:cs typeface="Times New Roman" pitchFamily="18" charset="0"/>
              </a:rPr>
              <a:t>Wyobrażenie: gumowy </a:t>
            </a:r>
            <a:r>
              <a:rPr lang="pl-PL" altLang="pl-PL" smtClean="0"/>
              <a:t>balon, który najpierw napompowujemy, następnie wkładamy do niego model i wreszcie spuszczamy powietrze.</a:t>
            </a:r>
          </a:p>
          <a:p>
            <a:r>
              <a:rPr lang="pl-PL" altLang="pl-PL" smtClean="0"/>
              <a:t>Większość ogólnych metod, które pozwalają na znajdowanie odległości brył, ich przecięć itp. zakłada, że bryły są wypukłe.</a:t>
            </a:r>
          </a:p>
          <a:p>
            <a:r>
              <a:rPr lang="pl-PL" altLang="pl-PL" smtClean="0">
                <a:cs typeface="Times New Roman" pitchFamily="18" charset="0"/>
              </a:rPr>
              <a:t>Algorytmy szukania - </a:t>
            </a:r>
            <a:r>
              <a:rPr lang="pl-PL" altLang="pl-PL" smtClean="0">
                <a:solidFill>
                  <a:srgbClr val="0070C0"/>
                </a:solidFill>
                <a:cs typeface="Times New Roman" pitchFamily="18" charset="0"/>
              </a:rPr>
              <a:t>geometria obliczeniowa</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ytuł 1"/>
          <p:cNvSpPr>
            <a:spLocks noGrp="1"/>
          </p:cNvSpPr>
          <p:nvPr>
            <p:ph type="title"/>
          </p:nvPr>
        </p:nvSpPr>
        <p:spPr/>
        <p:txBody>
          <a:bodyPr/>
          <a:lstStyle/>
          <a:p>
            <a:r>
              <a:rPr lang="pl-PL" altLang="pl-PL" smtClean="0"/>
              <a:t>Detekcja kolizji</a:t>
            </a:r>
          </a:p>
        </p:txBody>
      </p:sp>
      <p:sp>
        <p:nvSpPr>
          <p:cNvPr id="31747" name="Symbol zastępczy zawartości 2"/>
          <p:cNvSpPr>
            <a:spLocks noGrp="1"/>
          </p:cNvSpPr>
          <p:nvPr>
            <p:ph idx="1"/>
          </p:nvPr>
        </p:nvSpPr>
        <p:spPr>
          <a:xfrm>
            <a:off x="457200" y="1600200"/>
            <a:ext cx="8229600" cy="5257800"/>
          </a:xfrm>
        </p:spPr>
        <p:txBody>
          <a:bodyPr/>
          <a:lstStyle/>
          <a:p>
            <a:r>
              <a:rPr lang="pl-PL" altLang="pl-PL" smtClean="0"/>
              <a:t>Jak znaleźć </a:t>
            </a:r>
            <a:r>
              <a:rPr lang="pl-PL" altLang="pl-PL" smtClean="0">
                <a:solidFill>
                  <a:srgbClr val="0070C0"/>
                </a:solidFill>
              </a:rPr>
              <a:t>punkt styku</a:t>
            </a:r>
            <a:r>
              <a:rPr lang="pl-PL" altLang="pl-PL" smtClean="0"/>
              <a:t> i normalną zderzenia (</a:t>
            </a:r>
            <a:r>
              <a:rPr lang="pl-PL" altLang="pl-PL" smtClean="0">
                <a:solidFill>
                  <a:srgbClr val="0070C0"/>
                </a:solidFill>
              </a:rPr>
              <a:t>linię akcji</a:t>
            </a:r>
            <a:r>
              <a:rPr lang="pl-PL" altLang="pl-PL" smtClean="0"/>
              <a:t>), czyli układ odniesienia zderzenia?</a:t>
            </a:r>
            <a:br>
              <a:rPr lang="pl-PL" altLang="pl-PL" smtClean="0"/>
            </a:br>
            <a:r>
              <a:rPr lang="pl-PL" altLang="pl-PL" sz="1800" smtClean="0"/>
              <a:t/>
            </a:r>
            <a:br>
              <a:rPr lang="pl-PL" altLang="pl-PL" sz="1800" smtClean="0"/>
            </a:br>
            <a:r>
              <a:rPr lang="pl-PL" altLang="pl-PL" sz="2000" smtClean="0"/>
              <a:t>W praktyce sytuacja jest bardziej skomplikowana ze względu na kwantyzację czasu w symulacjach. Zazwyczaj tuż przed zderzeniem to nie jedna, ale dwie osie pokazują separację. Typową sytuacją jest, że jedna z osi odpowiada zderzeniu typu wierzchołek-ściana, a druga – krawędź-krawędź. W tej sytuacji trzeba rozstrzygnąć, na której osi przy ciągłym upływie czasu separacja zniknęłaby później. Możemy to zrobić, obliczając odległości rzutów prostopadłościanów na poszczególne osie tuż przed i tuż po zderzeniu. Czas, jaki upłynął od początku kroku do chwili zetknięcia można obliczyć zakładając, że w przybliżeniu zmiana ta zachodzi z jednakową prędkością. Jeżeli na jednej z osi doszło do zderzenia, to odległość rzutów tuż po zderzeniu jest ujemna. Jej wartość bezwzględna jest wówczas nazywana </a:t>
            </a:r>
            <a:r>
              <a:rPr lang="pl-PL" altLang="pl-PL" sz="2000" smtClean="0">
                <a:solidFill>
                  <a:srgbClr val="0070C0"/>
                </a:solidFill>
              </a:rPr>
              <a:t>głębokością penetracji</a:t>
            </a:r>
            <a:r>
              <a:rPr lang="pl-PL" altLang="pl-PL" sz="2000" smtClean="0"/>
              <a:t>.</a:t>
            </a:r>
            <a:endParaRPr lang="pl-PL" altLang="pl-PL" sz="2000" smtClean="0">
              <a:solidFill>
                <a:srgbClr val="0070C0"/>
              </a:solidFill>
            </a:endParaRPr>
          </a:p>
        </p:txBody>
      </p:sp>
      <p:sp>
        <p:nvSpPr>
          <p:cNvPr id="3174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3174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3175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31751"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ytuł 1"/>
          <p:cNvSpPr>
            <a:spLocks noGrp="1"/>
          </p:cNvSpPr>
          <p:nvPr>
            <p:ph type="title"/>
          </p:nvPr>
        </p:nvSpPr>
        <p:spPr/>
        <p:txBody>
          <a:bodyPr/>
          <a:lstStyle/>
          <a:p>
            <a:r>
              <a:rPr lang="pl-PL" altLang="pl-PL" smtClean="0"/>
              <a:t>Detekcja kolizji</a:t>
            </a:r>
          </a:p>
        </p:txBody>
      </p:sp>
      <p:sp>
        <p:nvSpPr>
          <p:cNvPr id="32771" name="Symbol zastępczy zawartości 2"/>
          <p:cNvSpPr>
            <a:spLocks noGrp="1"/>
          </p:cNvSpPr>
          <p:nvPr>
            <p:ph idx="1"/>
          </p:nvPr>
        </p:nvSpPr>
        <p:spPr>
          <a:xfrm>
            <a:off x="457200" y="1600200"/>
            <a:ext cx="8229600" cy="5257800"/>
          </a:xfrm>
        </p:spPr>
        <p:txBody>
          <a:bodyPr/>
          <a:lstStyle/>
          <a:p>
            <a:r>
              <a:rPr lang="pl-PL" altLang="pl-PL" smtClean="0"/>
              <a:t>Jak znaleźć </a:t>
            </a:r>
            <a:r>
              <a:rPr lang="pl-PL" altLang="pl-PL" smtClean="0">
                <a:solidFill>
                  <a:srgbClr val="0070C0"/>
                </a:solidFill>
              </a:rPr>
              <a:t>punkt styku</a:t>
            </a:r>
            <a:r>
              <a:rPr lang="pl-PL" altLang="pl-PL" smtClean="0"/>
              <a:t> i normalną zderzenia (</a:t>
            </a:r>
            <a:r>
              <a:rPr lang="pl-PL" altLang="pl-PL" smtClean="0">
                <a:solidFill>
                  <a:srgbClr val="0070C0"/>
                </a:solidFill>
              </a:rPr>
              <a:t>linię akcji</a:t>
            </a:r>
            <a:r>
              <a:rPr lang="pl-PL" altLang="pl-PL" smtClean="0"/>
              <a:t>), czyli układ odniesienia zderzenia?</a:t>
            </a:r>
            <a:br>
              <a:rPr lang="pl-PL" altLang="pl-PL" smtClean="0"/>
            </a:br>
            <a:r>
              <a:rPr lang="pl-PL" altLang="pl-PL" sz="1800" smtClean="0"/>
              <a:t/>
            </a:r>
            <a:br>
              <a:rPr lang="pl-PL" altLang="pl-PL" sz="1800" smtClean="0"/>
            </a:br>
            <a:r>
              <a:rPr lang="pl-PL" altLang="pl-PL" sz="1800" smtClean="0"/>
              <a:t>Punkt styku:</a:t>
            </a:r>
            <a:endParaRPr lang="pl-PL" altLang="pl-PL" sz="2000" smtClean="0">
              <a:solidFill>
                <a:srgbClr val="0070C0"/>
              </a:solidFill>
            </a:endParaRPr>
          </a:p>
        </p:txBody>
      </p:sp>
      <p:sp>
        <p:nvSpPr>
          <p:cNvPr id="3277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32773"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3277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32775"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pic>
        <p:nvPicPr>
          <p:cNvPr id="32776" name="Obraz 7" descr="punktStyku w-s.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75" y="3286125"/>
            <a:ext cx="3786188" cy="292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7" name="Obraz 8" descr="punktStyku k-k.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3500" y="3286125"/>
            <a:ext cx="3000375"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pole tekstowe 9"/>
          <p:cNvSpPr txBox="1">
            <a:spLocks noChangeArrowheads="1"/>
          </p:cNvSpPr>
          <p:nvPr/>
        </p:nvSpPr>
        <p:spPr bwMode="auto">
          <a:xfrm>
            <a:off x="3643313" y="6286500"/>
            <a:ext cx="53054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pl-PL" altLang="pl-PL" sz="1800">
                <a:latin typeface="Arial" charset="0"/>
              </a:rPr>
              <a:t>Tu pojawia się problem odległości dwóch prostych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p:txBody>
          <a:bodyPr/>
          <a:lstStyle/>
          <a:p>
            <a:r>
              <a:rPr lang="pl-PL" altLang="pl-PL" smtClean="0"/>
              <a:t>Detekcja kolizji</a:t>
            </a:r>
          </a:p>
        </p:txBody>
      </p:sp>
      <p:pic>
        <p:nvPicPr>
          <p:cNvPr id="5123" name="Obraz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87900" y="2276475"/>
            <a:ext cx="4130675" cy="331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Obraz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87900" y="2276475"/>
            <a:ext cx="4130675" cy="331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Obraz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2276475"/>
            <a:ext cx="4130675" cy="331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Obraz 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778375" y="2276475"/>
            <a:ext cx="4130675" cy="331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Obraz 15"/>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772025" y="2276475"/>
            <a:ext cx="4130675" cy="331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Obraz 1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778375" y="2276475"/>
            <a:ext cx="4130675" cy="331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Obraz 17"/>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4772025" y="2276475"/>
            <a:ext cx="4130675" cy="331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Obraz 18"/>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772025" y="2276475"/>
            <a:ext cx="4130675" cy="331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Symbol zastępczy zawartości 2"/>
          <p:cNvSpPr>
            <a:spLocks noGrp="1"/>
          </p:cNvSpPr>
          <p:nvPr>
            <p:ph idx="1"/>
          </p:nvPr>
        </p:nvSpPr>
        <p:spPr>
          <a:xfrm>
            <a:off x="457200" y="1357313"/>
            <a:ext cx="8686800" cy="5257800"/>
          </a:xfrm>
        </p:spPr>
        <p:txBody>
          <a:bodyPr/>
          <a:lstStyle/>
          <a:p>
            <a:pPr>
              <a:defRPr/>
            </a:pPr>
            <a:r>
              <a:rPr lang="pl-PL" altLang="pl-PL" dirty="0" smtClean="0">
                <a:solidFill>
                  <a:srgbClr val="0070C0"/>
                </a:solidFill>
                <a:cs typeface="Times New Roman" pitchFamily="18" charset="0"/>
              </a:rPr>
              <a:t>Algorytm </a:t>
            </a:r>
            <a:r>
              <a:rPr lang="pl-PL" altLang="pl-PL" dirty="0" err="1" smtClean="0">
                <a:solidFill>
                  <a:srgbClr val="0070C0"/>
                </a:solidFill>
                <a:cs typeface="Times New Roman" pitchFamily="18" charset="0"/>
              </a:rPr>
              <a:t>Jarvisa</a:t>
            </a:r>
            <a:r>
              <a:rPr lang="pl-PL" altLang="pl-PL" dirty="0" smtClean="0">
                <a:solidFill>
                  <a:srgbClr val="0070C0"/>
                </a:solidFill>
                <a:cs typeface="Times New Roman" pitchFamily="18" charset="0"/>
              </a:rPr>
              <a:t> na wyznaczanie otoczki w 2D</a:t>
            </a:r>
            <a:endParaRPr lang="pl-PL" altLang="pl-PL" dirty="0" smtClean="0"/>
          </a:p>
          <a:p>
            <a:pPr marL="0" indent="0">
              <a:buFont typeface="Arial" charset="0"/>
              <a:buNone/>
              <a:defRPr/>
            </a:pPr>
            <a:r>
              <a:rPr lang="pl-PL" altLang="pl-PL" dirty="0" smtClean="0">
                <a:cs typeface="Times New Roman" pitchFamily="18" charset="0"/>
              </a:rPr>
              <a:t>   (tzw. owijanie prezentów)</a:t>
            </a:r>
          </a:p>
          <a:p>
            <a:pPr marL="0" indent="0">
              <a:buFont typeface="Arial" charset="0"/>
              <a:buNone/>
              <a:defRPr/>
            </a:pPr>
            <a:endParaRPr lang="pl-PL" altLang="pl-PL" dirty="0">
              <a:cs typeface="Times New Roman" pitchFamily="18" charset="0"/>
            </a:endParaRPr>
          </a:p>
          <a:p>
            <a:pPr marL="0" indent="0">
              <a:buFont typeface="Arial" charset="0"/>
              <a:buNone/>
              <a:defRPr/>
            </a:pPr>
            <a:endParaRPr lang="pl-PL" altLang="pl-PL" dirty="0" smtClean="0">
              <a:cs typeface="Times New Roman" pitchFamily="18" charset="0"/>
            </a:endParaRPr>
          </a:p>
          <a:p>
            <a:pPr marL="0" indent="0">
              <a:buFont typeface="Arial" charset="0"/>
              <a:buNone/>
              <a:defRPr/>
            </a:pPr>
            <a:endParaRPr lang="pl-PL" altLang="pl-PL" dirty="0">
              <a:cs typeface="Times New Roman" pitchFamily="18" charset="0"/>
            </a:endParaRPr>
          </a:p>
          <a:p>
            <a:pPr marL="0" indent="0">
              <a:buFont typeface="Arial" charset="0"/>
              <a:buNone/>
              <a:defRPr/>
            </a:pPr>
            <a:endParaRPr lang="pl-PL" altLang="pl-PL" dirty="0" smtClean="0">
              <a:cs typeface="Times New Roman" pitchFamily="18" charset="0"/>
            </a:endParaRPr>
          </a:p>
          <a:p>
            <a:pPr marL="0" indent="0">
              <a:buFont typeface="Arial" charset="0"/>
              <a:buNone/>
              <a:defRPr/>
            </a:pPr>
            <a:endParaRPr lang="pl-PL" altLang="pl-PL" dirty="0" smtClean="0">
              <a:cs typeface="Times New Roman" pitchFamily="18" charset="0"/>
            </a:endParaRPr>
          </a:p>
          <a:p>
            <a:pPr>
              <a:defRPr/>
            </a:pPr>
            <a:r>
              <a:rPr lang="pl-PL" altLang="pl-PL" dirty="0" smtClean="0">
                <a:cs typeface="Times New Roman" pitchFamily="18" charset="0"/>
              </a:rPr>
              <a:t>Istnieje uogólnienie do 3D</a:t>
            </a:r>
          </a:p>
          <a:p>
            <a:pPr>
              <a:defRPr/>
            </a:pPr>
            <a:r>
              <a:rPr lang="pl-PL" altLang="pl-PL" dirty="0" smtClean="0">
                <a:solidFill>
                  <a:srgbClr val="0070C0"/>
                </a:solidFill>
                <a:cs typeface="Times New Roman" pitchFamily="18" charset="0"/>
              </a:rPr>
              <a:t>Zadanie domowe (2D). Konkurs (3D)</a:t>
            </a:r>
          </a:p>
        </p:txBody>
      </p:sp>
      <p:sp>
        <p:nvSpPr>
          <p:cNvPr id="20" name="pole tekstowe 19"/>
          <p:cNvSpPr txBox="1"/>
          <p:nvPr/>
        </p:nvSpPr>
        <p:spPr>
          <a:xfrm>
            <a:off x="315913" y="2811463"/>
            <a:ext cx="5503862" cy="2462212"/>
          </a:xfrm>
          <a:prstGeom prst="rect">
            <a:avLst/>
          </a:prstGeom>
          <a:noFill/>
        </p:spPr>
        <p:txBody>
          <a:bodyPr wrap="none">
            <a:spAutoFit/>
          </a:bodyPr>
          <a:lstStyle/>
          <a:p>
            <a:pPr>
              <a:defRPr/>
            </a:pPr>
            <a:r>
              <a:rPr lang="pl-PL" sz="1400" b="1" dirty="0"/>
              <a:t>Jedna z wersji algorytmu </a:t>
            </a:r>
            <a:r>
              <a:rPr lang="pl-PL" sz="1400" b="1" dirty="0" err="1"/>
              <a:t>Jarvisa</a:t>
            </a:r>
            <a:r>
              <a:rPr lang="pl-PL" sz="1400" b="1" dirty="0"/>
              <a:t>:</a:t>
            </a:r>
          </a:p>
          <a:p>
            <a:pPr marL="342900" indent="-342900">
              <a:buFontTx/>
              <a:buAutoNum type="arabicPeriod"/>
              <a:defRPr/>
            </a:pPr>
            <a:r>
              <a:rPr lang="pl-PL" sz="1400" dirty="0"/>
              <a:t>Wybieram punkt </a:t>
            </a:r>
            <a:r>
              <a:rPr lang="pl-PL" sz="1400" i="1" dirty="0"/>
              <a:t>P</a:t>
            </a:r>
            <a:r>
              <a:rPr lang="pl-PL" sz="1000" dirty="0"/>
              <a:t>0</a:t>
            </a:r>
            <a:r>
              <a:rPr lang="pl-PL" sz="1400" dirty="0"/>
              <a:t> o najmniejszej współrzędnej </a:t>
            </a:r>
            <a:r>
              <a:rPr lang="pl-PL" sz="1400" i="1" dirty="0"/>
              <a:t>y</a:t>
            </a:r>
            <a:r>
              <a:rPr lang="pl-PL" sz="1400" dirty="0"/>
              <a:t>.</a:t>
            </a:r>
            <a:br>
              <a:rPr lang="pl-PL" sz="1400" dirty="0"/>
            </a:br>
            <a:r>
              <a:rPr lang="pl-PL" sz="1400" dirty="0"/>
              <a:t>Jeżeli jest kilka, wybieramy z nich ten o największym </a:t>
            </a:r>
            <a:r>
              <a:rPr lang="pl-PL" sz="1400" i="1" dirty="0"/>
              <a:t>x</a:t>
            </a:r>
            <a:r>
              <a:rPr lang="pl-PL" sz="1400" dirty="0"/>
              <a:t>.</a:t>
            </a:r>
          </a:p>
          <a:p>
            <a:pPr marL="342900" indent="-342900">
              <a:buFontTx/>
              <a:buAutoNum type="arabicPeriod"/>
              <a:defRPr/>
            </a:pPr>
            <a:r>
              <a:rPr lang="pl-PL" sz="1400" dirty="0"/>
              <a:t>Wybieram punkt </a:t>
            </a:r>
            <a:r>
              <a:rPr lang="pl-PL" sz="1400" i="1" dirty="0"/>
              <a:t>P</a:t>
            </a:r>
            <a:r>
              <a:rPr lang="pl-PL" sz="1000" dirty="0"/>
              <a:t>1</a:t>
            </a:r>
            <a:r>
              <a:rPr lang="pl-PL" sz="1400" dirty="0"/>
              <a:t> o najmniejszym kącie między poziomem,</a:t>
            </a:r>
            <a:br>
              <a:rPr lang="pl-PL" sz="1400" dirty="0"/>
            </a:br>
            <a:r>
              <a:rPr lang="pl-PL" sz="1400" dirty="0"/>
              <a:t>a odcinkiem łączącym z tym punktem.</a:t>
            </a:r>
            <a:br>
              <a:rPr lang="pl-PL" sz="1400" dirty="0"/>
            </a:br>
            <a:r>
              <a:rPr lang="pl-PL" sz="1400" dirty="0"/>
              <a:t>Jeżeli jest kilka takich punktów, wybieram najdalszy.</a:t>
            </a:r>
          </a:p>
          <a:p>
            <a:pPr marL="342900" indent="-342900">
              <a:buFontTx/>
              <a:buAutoNum type="arabicPeriod"/>
              <a:defRPr/>
            </a:pPr>
            <a:r>
              <a:rPr lang="pl-PL" sz="1400" dirty="0"/>
              <a:t>Wybieram punkt o najmniejszym kącie między odcinkiem </a:t>
            </a:r>
            <a:br>
              <a:rPr lang="pl-PL" sz="1400" dirty="0"/>
            </a:br>
            <a:r>
              <a:rPr lang="pl-PL" sz="1400" dirty="0"/>
              <a:t>łączącym z poprzednim punktem otoczki, a odcinkiem </a:t>
            </a:r>
            <a:br>
              <a:rPr lang="pl-PL" sz="1400" dirty="0"/>
            </a:br>
            <a:r>
              <a:rPr lang="pl-PL" sz="1400" dirty="0"/>
              <a:t>łączącym z wybieranym punktem.</a:t>
            </a:r>
            <a:br>
              <a:rPr lang="pl-PL" sz="1400" dirty="0"/>
            </a:br>
            <a:r>
              <a:rPr lang="pl-PL" sz="1400" dirty="0"/>
              <a:t>Jeżeli jest kilka punktów na jednej prostej, wybieram najdalszy.</a:t>
            </a:r>
          </a:p>
          <a:p>
            <a:pPr marL="342900" indent="-342900">
              <a:buFontTx/>
              <a:buAutoNum type="arabicPeriod"/>
              <a:defRPr/>
            </a:pPr>
            <a:r>
              <a:rPr lang="pl-PL" sz="1400" dirty="0"/>
              <a:t>Wykonuję punkt 3. do momentu powrotu do punktu </a:t>
            </a:r>
            <a:r>
              <a:rPr lang="pl-PL" sz="1400" i="1" dirty="0"/>
              <a:t>P</a:t>
            </a:r>
            <a:r>
              <a:rPr lang="pl-PL" sz="1000" dirty="0"/>
              <a:t>0</a:t>
            </a:r>
            <a:r>
              <a:rPr lang="pl-PL" sz="1400" dirty="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ytuł 1"/>
          <p:cNvSpPr>
            <a:spLocks noGrp="1"/>
          </p:cNvSpPr>
          <p:nvPr>
            <p:ph type="title"/>
          </p:nvPr>
        </p:nvSpPr>
        <p:spPr/>
        <p:txBody>
          <a:bodyPr/>
          <a:lstStyle/>
          <a:p>
            <a:r>
              <a:rPr lang="pl-PL" altLang="pl-PL" smtClean="0"/>
              <a:t>Detekcja kolizji</a:t>
            </a:r>
          </a:p>
        </p:txBody>
      </p:sp>
      <p:sp>
        <p:nvSpPr>
          <p:cNvPr id="6147" name="Symbol zastępczy zawartości 2"/>
          <p:cNvSpPr>
            <a:spLocks noGrp="1"/>
          </p:cNvSpPr>
          <p:nvPr>
            <p:ph idx="1"/>
          </p:nvPr>
        </p:nvSpPr>
        <p:spPr/>
        <p:txBody>
          <a:bodyPr/>
          <a:lstStyle/>
          <a:p>
            <a:pPr>
              <a:buFont typeface="Arial" charset="0"/>
              <a:buNone/>
            </a:pPr>
            <a:r>
              <a:rPr lang="pl-PL" altLang="pl-PL" smtClean="0">
                <a:cs typeface="Times New Roman" pitchFamily="18" charset="0"/>
              </a:rPr>
              <a:t>Obszary ograniczające: </a:t>
            </a:r>
            <a:r>
              <a:rPr lang="pl-PL" altLang="pl-PL" smtClean="0">
                <a:solidFill>
                  <a:srgbClr val="0070C0"/>
                </a:solidFill>
                <a:cs typeface="Times New Roman" pitchFamily="18" charset="0"/>
              </a:rPr>
              <a:t>BS, AABB, OBB</a:t>
            </a:r>
          </a:p>
        </p:txBody>
      </p:sp>
      <p:pic>
        <p:nvPicPr>
          <p:cNvPr id="4" name="Picture 4" descr="boxes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0125" y="2500313"/>
            <a:ext cx="6643688" cy="345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upa 6"/>
          <p:cNvGrpSpPr>
            <a:grpSpLocks/>
          </p:cNvGrpSpPr>
          <p:nvPr/>
        </p:nvGrpSpPr>
        <p:grpSpPr bwMode="auto">
          <a:xfrm>
            <a:off x="1143000" y="2857500"/>
            <a:ext cx="6429375" cy="2357438"/>
            <a:chOff x="1142976" y="3214686"/>
            <a:chExt cx="6429420" cy="2357454"/>
          </a:xfrm>
        </p:grpSpPr>
        <p:pic>
          <p:nvPicPr>
            <p:cNvPr id="61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2976" y="3214686"/>
              <a:ext cx="3143272" cy="235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Obraz 5" descr="AABB.bm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9124" y="3214686"/>
              <a:ext cx="3143272" cy="235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nodeType="clickEffect">
                                  <p:stCondLst>
                                    <p:cond delay="0"/>
                                  </p:stCondLst>
                                  <p:childTnLst>
                                    <p:animEffect transition="out" filter="fade">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ytuł 1"/>
          <p:cNvSpPr>
            <a:spLocks noGrp="1"/>
          </p:cNvSpPr>
          <p:nvPr>
            <p:ph type="title"/>
          </p:nvPr>
        </p:nvSpPr>
        <p:spPr/>
        <p:txBody>
          <a:bodyPr/>
          <a:lstStyle/>
          <a:p>
            <a:r>
              <a:rPr lang="pl-PL" altLang="pl-PL" smtClean="0"/>
              <a:t>Detekcja kolizji</a:t>
            </a:r>
          </a:p>
        </p:txBody>
      </p:sp>
      <p:sp>
        <p:nvSpPr>
          <p:cNvPr id="7171" name="Symbol zastępczy zawartości 2"/>
          <p:cNvSpPr>
            <a:spLocks noGrp="1"/>
          </p:cNvSpPr>
          <p:nvPr>
            <p:ph idx="1"/>
          </p:nvPr>
        </p:nvSpPr>
        <p:spPr>
          <a:xfrm>
            <a:off x="457200" y="1600200"/>
            <a:ext cx="8229600" cy="614363"/>
          </a:xfrm>
        </p:spPr>
        <p:txBody>
          <a:bodyPr/>
          <a:lstStyle/>
          <a:p>
            <a:pPr>
              <a:buFont typeface="Arial" charset="0"/>
              <a:buNone/>
            </a:pPr>
            <a:r>
              <a:rPr lang="pl-PL" altLang="pl-PL" smtClean="0">
                <a:solidFill>
                  <a:srgbClr val="0070C0"/>
                </a:solidFill>
                <a:cs typeface="Times New Roman" pitchFamily="18" charset="0"/>
              </a:rPr>
              <a:t>Hierarchiczna dekompozycja</a:t>
            </a:r>
            <a:r>
              <a:rPr lang="pl-PL" altLang="pl-PL" smtClean="0">
                <a:cs typeface="Times New Roman" pitchFamily="18" charset="0"/>
              </a:rPr>
              <a:t> (na przykładzie BS)</a:t>
            </a:r>
          </a:p>
        </p:txBody>
      </p:sp>
      <p:pic>
        <p:nvPicPr>
          <p:cNvPr id="7172" name="Obraz 7" descr="BS-schemat2.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2428875"/>
            <a:ext cx="4572000" cy="421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ytuł 1"/>
          <p:cNvSpPr>
            <a:spLocks noGrp="1"/>
          </p:cNvSpPr>
          <p:nvPr>
            <p:ph type="title"/>
          </p:nvPr>
        </p:nvSpPr>
        <p:spPr/>
        <p:txBody>
          <a:bodyPr/>
          <a:lstStyle/>
          <a:p>
            <a:r>
              <a:rPr lang="pl-PL" altLang="pl-PL" smtClean="0"/>
              <a:t>Detekcja kolizji</a:t>
            </a:r>
          </a:p>
        </p:txBody>
      </p:sp>
      <p:sp>
        <p:nvSpPr>
          <p:cNvPr id="8195" name="Symbol zastępczy zawartości 2"/>
          <p:cNvSpPr>
            <a:spLocks noGrp="1"/>
          </p:cNvSpPr>
          <p:nvPr>
            <p:ph idx="1"/>
          </p:nvPr>
        </p:nvSpPr>
        <p:spPr/>
        <p:txBody>
          <a:bodyPr/>
          <a:lstStyle/>
          <a:p>
            <a:r>
              <a:rPr lang="pl-PL" altLang="pl-PL" smtClean="0"/>
              <a:t>Jak wykryć kolizję dwóch brył wypukłych?</a:t>
            </a:r>
          </a:p>
          <a:p>
            <a:r>
              <a:rPr lang="pl-PL" altLang="pl-PL" smtClean="0"/>
              <a:t>Twierdzenie SAT (</a:t>
            </a:r>
            <a:r>
              <a:rPr lang="pl-PL" altLang="pl-PL" i="1" smtClean="0"/>
              <a:t>separating axis theorem</a:t>
            </a:r>
            <a:r>
              <a:rPr lang="pl-PL" altLang="pl-PL" smtClean="0"/>
              <a:t>)</a:t>
            </a:r>
          </a:p>
        </p:txBody>
      </p:sp>
      <p:pic>
        <p:nvPicPr>
          <p:cNvPr id="8196" name="Obraz 3" descr="SAT1.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50" y="3000375"/>
            <a:ext cx="3714750" cy="307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Obraz 4" descr="Bryla wklesla.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4938" y="3929063"/>
            <a:ext cx="2867025" cy="147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ytuł 1"/>
          <p:cNvSpPr>
            <a:spLocks noGrp="1"/>
          </p:cNvSpPr>
          <p:nvPr>
            <p:ph type="title"/>
          </p:nvPr>
        </p:nvSpPr>
        <p:spPr/>
        <p:txBody>
          <a:bodyPr/>
          <a:lstStyle/>
          <a:p>
            <a:r>
              <a:rPr lang="pl-PL" altLang="pl-PL" smtClean="0"/>
              <a:t>Detekcja kolizji</a:t>
            </a:r>
          </a:p>
        </p:txBody>
      </p:sp>
      <p:sp>
        <p:nvSpPr>
          <p:cNvPr id="9219" name="Symbol zastępczy zawartości 2"/>
          <p:cNvSpPr>
            <a:spLocks noGrp="1"/>
          </p:cNvSpPr>
          <p:nvPr>
            <p:ph idx="1"/>
          </p:nvPr>
        </p:nvSpPr>
        <p:spPr>
          <a:xfrm>
            <a:off x="457200" y="1600200"/>
            <a:ext cx="8229600" cy="828675"/>
          </a:xfrm>
        </p:spPr>
        <p:txBody>
          <a:bodyPr/>
          <a:lstStyle/>
          <a:p>
            <a:pPr>
              <a:buFont typeface="Arial" charset="0"/>
              <a:buNone/>
            </a:pPr>
            <a:r>
              <a:rPr lang="pl-PL" altLang="pl-PL" smtClean="0"/>
              <a:t>Oś rozdzielenia (oś na której widać separację)</a:t>
            </a:r>
          </a:p>
        </p:txBody>
      </p:sp>
      <p:pic>
        <p:nvPicPr>
          <p:cNvPr id="9220" name="Obraz 5" descr="wierzcholek-bok.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25" y="2571750"/>
            <a:ext cx="575945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pl-PL" altLang="pl-PL" sz="1800">
              <a:latin typeface="Arial" charset="0"/>
            </a:endParaRPr>
          </a:p>
        </p:txBody>
      </p:sp>
      <p:sp>
        <p:nvSpPr>
          <p:cNvPr id="10" name="pole tekstowe 9"/>
          <p:cNvSpPr txBox="1"/>
          <p:nvPr/>
        </p:nvSpPr>
        <p:spPr>
          <a:xfrm>
            <a:off x="1331913" y="5084763"/>
            <a:ext cx="6553200" cy="1570037"/>
          </a:xfrm>
          <a:prstGeom prst="rect">
            <a:avLst/>
          </a:prstGeom>
          <a:noFill/>
        </p:spPr>
        <p:txBody>
          <a:bodyPr wrap="none">
            <a:spAutoFit/>
          </a:bodyPr>
          <a:lstStyle/>
          <a:p>
            <a:pPr>
              <a:defRPr/>
            </a:pPr>
            <a:r>
              <a:rPr lang="pl-PL" sz="3200" dirty="0">
                <a:latin typeface="+mn-lt"/>
              </a:rPr>
              <a:t>Kolizja gdy rzut odległości środków na </a:t>
            </a:r>
          </a:p>
          <a:p>
            <a:pPr>
              <a:defRPr/>
            </a:pPr>
            <a:r>
              <a:rPr lang="pl-PL" sz="3200" b="1" dirty="0">
                <a:latin typeface="+mn-lt"/>
              </a:rPr>
              <a:t>wszystkie</a:t>
            </a:r>
            <a:r>
              <a:rPr lang="pl-PL" sz="3200" dirty="0">
                <a:latin typeface="+mn-lt"/>
              </a:rPr>
              <a:t> osie jest mniejszy od sumy </a:t>
            </a:r>
          </a:p>
          <a:p>
            <a:pPr>
              <a:defRPr/>
            </a:pPr>
            <a:r>
              <a:rPr lang="pl-PL" sz="3200" dirty="0">
                <a:latin typeface="+mn-lt"/>
              </a:rPr>
              <a:t>połówek rzutów całych brył na tę oś</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ytuł 1"/>
          <p:cNvSpPr>
            <a:spLocks noGrp="1"/>
          </p:cNvSpPr>
          <p:nvPr>
            <p:ph type="title"/>
          </p:nvPr>
        </p:nvSpPr>
        <p:spPr/>
        <p:txBody>
          <a:bodyPr/>
          <a:lstStyle/>
          <a:p>
            <a:r>
              <a:rPr lang="pl-PL" altLang="pl-PL" smtClean="0"/>
              <a:t>Detekcja kolizji</a:t>
            </a:r>
          </a:p>
        </p:txBody>
      </p:sp>
      <p:sp>
        <p:nvSpPr>
          <p:cNvPr id="10243" name="Symbol zastępczy zawartości 2"/>
          <p:cNvSpPr>
            <a:spLocks noGrp="1"/>
          </p:cNvSpPr>
          <p:nvPr>
            <p:ph idx="1"/>
          </p:nvPr>
        </p:nvSpPr>
        <p:spPr/>
        <p:txBody>
          <a:bodyPr/>
          <a:lstStyle/>
          <a:p>
            <a:r>
              <a:rPr lang="pl-PL" altLang="pl-PL" smtClean="0"/>
              <a:t>Dwa główne typy kolizji </a:t>
            </a:r>
            <a:r>
              <a:rPr lang="pl-PL" altLang="pl-PL" smtClean="0">
                <a:solidFill>
                  <a:srgbClr val="0070C0"/>
                </a:solidFill>
              </a:rPr>
              <a:t>wielościanów</a:t>
            </a:r>
            <a:r>
              <a:rPr lang="pl-PL" altLang="pl-PL" smtClean="0"/>
              <a:t> (siatki):</a:t>
            </a:r>
          </a:p>
          <a:p>
            <a:endParaRPr lang="pl-PL" altLang="pl-PL" smtClean="0"/>
          </a:p>
          <a:p>
            <a:pPr lvl="1"/>
            <a:r>
              <a:rPr lang="pl-PL" altLang="pl-PL" smtClean="0"/>
              <a:t>wierzchołek-płaszczyzna</a:t>
            </a:r>
          </a:p>
          <a:p>
            <a:pPr lvl="1"/>
            <a:endParaRPr lang="pl-PL" altLang="pl-PL" smtClean="0"/>
          </a:p>
          <a:p>
            <a:pPr lvl="1"/>
            <a:endParaRPr lang="pl-PL" altLang="pl-PL" smtClean="0"/>
          </a:p>
          <a:p>
            <a:pPr lvl="1"/>
            <a:endParaRPr lang="pl-PL" altLang="pl-PL" smtClean="0"/>
          </a:p>
          <a:p>
            <a:pPr lvl="1"/>
            <a:endParaRPr lang="pl-PL" altLang="pl-PL" smtClean="0"/>
          </a:p>
          <a:p>
            <a:pPr lvl="1">
              <a:buFont typeface="Arial" charset="0"/>
              <a:buNone/>
            </a:pPr>
            <a:r>
              <a:rPr lang="pl-PL" altLang="pl-PL" smtClean="0"/>
              <a:t>                            – krawędź-krawędź</a:t>
            </a:r>
          </a:p>
        </p:txBody>
      </p:sp>
      <p:pic>
        <p:nvPicPr>
          <p:cNvPr id="10244" name="Obraz 7" descr="wierzcholek-bok.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8688" y="3357563"/>
            <a:ext cx="3929062" cy="150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Obraz 8" descr="krawedz-krawedz.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9375" y="3429000"/>
            <a:ext cx="2203450" cy="308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25583</TotalTime>
  <Words>846</Words>
  <Application>Microsoft Office PowerPoint</Application>
  <PresentationFormat>Pokaz na ekranie (4:3)</PresentationFormat>
  <Paragraphs>220</Paragraphs>
  <Slides>31</Slides>
  <Notes>2</Notes>
  <HiddenSlides>0</HiddenSlides>
  <MMClips>0</MMClips>
  <ScaleCrop>false</ScaleCrop>
  <HeadingPairs>
    <vt:vector size="4" baseType="variant">
      <vt:variant>
        <vt:lpstr>Motyw</vt:lpstr>
      </vt:variant>
      <vt:variant>
        <vt:i4>1</vt:i4>
      </vt:variant>
      <vt:variant>
        <vt:lpstr>Tytuły slajdów</vt:lpstr>
      </vt:variant>
      <vt:variant>
        <vt:i4>31</vt:i4>
      </vt:variant>
    </vt:vector>
  </HeadingPairs>
  <TitlesOfParts>
    <vt:vector size="32" baseType="lpstr">
      <vt:lpstr>Motyw pakietu Office</vt:lpstr>
      <vt:lpstr>Fizyka w grach</vt:lpstr>
      <vt:lpstr>Plan</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lpstr>Detekcja kolizji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XNA</dc:title>
  <dc:creator>Jacek Matulewski</dc:creator>
  <cp:lastModifiedBy>Jacek Matulewski</cp:lastModifiedBy>
  <cp:revision>285</cp:revision>
  <dcterms:created xsi:type="dcterms:W3CDTF">2009-01-30T09:30:43Z</dcterms:created>
  <dcterms:modified xsi:type="dcterms:W3CDTF">2021-10-12T09:59:03Z</dcterms:modified>
</cp:coreProperties>
</file>