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9.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3" r:id="rId1"/>
    <p:sldMasterId id="2147484021" r:id="rId2"/>
    <p:sldMasterId id="2147484026" r:id="rId3"/>
    <p:sldMasterId id="2147484043" r:id="rId4"/>
    <p:sldMasterId id="2147484055" r:id="rId5"/>
    <p:sldMasterId id="2147484086" r:id="rId6"/>
    <p:sldMasterId id="2147484091" r:id="rId7"/>
    <p:sldMasterId id="2147484101" r:id="rId8"/>
    <p:sldMasterId id="2147484106" r:id="rId9"/>
    <p:sldMasterId id="2147484111" r:id="rId10"/>
  </p:sldMasterIdLst>
  <p:notesMasterIdLst>
    <p:notesMasterId r:id="rId96"/>
  </p:notesMasterIdLst>
  <p:handoutMasterIdLst>
    <p:handoutMasterId r:id="rId97"/>
  </p:handoutMasterIdLst>
  <p:sldIdLst>
    <p:sldId id="256" r:id="rId11"/>
    <p:sldId id="744" r:id="rId12"/>
    <p:sldId id="746" r:id="rId13"/>
    <p:sldId id="748" r:id="rId14"/>
    <p:sldId id="838" r:id="rId15"/>
    <p:sldId id="781" r:id="rId16"/>
    <p:sldId id="841" r:id="rId17"/>
    <p:sldId id="751" r:id="rId18"/>
    <p:sldId id="719" r:id="rId19"/>
    <p:sldId id="844" r:id="rId20"/>
    <p:sldId id="826" r:id="rId21"/>
    <p:sldId id="865" r:id="rId22"/>
    <p:sldId id="780" r:id="rId23"/>
    <p:sldId id="717" r:id="rId24"/>
    <p:sldId id="827" r:id="rId25"/>
    <p:sldId id="782" r:id="rId26"/>
    <p:sldId id="801" r:id="rId27"/>
    <p:sldId id="710" r:id="rId28"/>
    <p:sldId id="774" r:id="rId29"/>
    <p:sldId id="775" r:id="rId30"/>
    <p:sldId id="878" r:id="rId31"/>
    <p:sldId id="858" r:id="rId32"/>
    <p:sldId id="862" r:id="rId33"/>
    <p:sldId id="843" r:id="rId34"/>
    <p:sldId id="752" r:id="rId35"/>
    <p:sldId id="832" r:id="rId36"/>
    <p:sldId id="833" r:id="rId37"/>
    <p:sldId id="830" r:id="rId38"/>
    <p:sldId id="831" r:id="rId39"/>
    <p:sldId id="754" r:id="rId40"/>
    <p:sldId id="758" r:id="rId41"/>
    <p:sldId id="783" r:id="rId42"/>
    <p:sldId id="708" r:id="rId43"/>
    <p:sldId id="709" r:id="rId44"/>
    <p:sldId id="800" r:id="rId45"/>
    <p:sldId id="866" r:id="rId46"/>
    <p:sldId id="867" r:id="rId47"/>
    <p:sldId id="868" r:id="rId48"/>
    <p:sldId id="869" r:id="rId49"/>
    <p:sldId id="870" r:id="rId50"/>
    <p:sldId id="834" r:id="rId51"/>
    <p:sldId id="822" r:id="rId52"/>
    <p:sldId id="828" r:id="rId53"/>
    <p:sldId id="836" r:id="rId54"/>
    <p:sldId id="837" r:id="rId55"/>
    <p:sldId id="871" r:id="rId56"/>
    <p:sldId id="872" r:id="rId57"/>
    <p:sldId id="761" r:id="rId58"/>
    <p:sldId id="769" r:id="rId59"/>
    <p:sldId id="874" r:id="rId60"/>
    <p:sldId id="796" r:id="rId61"/>
    <p:sldId id="873" r:id="rId62"/>
    <p:sldId id="815" r:id="rId63"/>
    <p:sldId id="880" r:id="rId64"/>
    <p:sldId id="881" r:id="rId65"/>
    <p:sldId id="802" r:id="rId66"/>
    <p:sldId id="803" r:id="rId67"/>
    <p:sldId id="804" r:id="rId68"/>
    <p:sldId id="726" r:id="rId69"/>
    <p:sldId id="806" r:id="rId70"/>
    <p:sldId id="724" r:id="rId71"/>
    <p:sldId id="877" r:id="rId72"/>
    <p:sldId id="695" r:id="rId73"/>
    <p:sldId id="876" r:id="rId74"/>
    <p:sldId id="793" r:id="rId75"/>
    <p:sldId id="794" r:id="rId76"/>
    <p:sldId id="875" r:id="rId77"/>
    <p:sldId id="784" r:id="rId78"/>
    <p:sldId id="879" r:id="rId79"/>
    <p:sldId id="808" r:id="rId80"/>
    <p:sldId id="813" r:id="rId81"/>
    <p:sldId id="731" r:id="rId82"/>
    <p:sldId id="739" r:id="rId83"/>
    <p:sldId id="740" r:id="rId84"/>
    <p:sldId id="741" r:id="rId85"/>
    <p:sldId id="742" r:id="rId86"/>
    <p:sldId id="776" r:id="rId87"/>
    <p:sldId id="777" r:id="rId88"/>
    <p:sldId id="882" r:id="rId89"/>
    <p:sldId id="883" r:id="rId90"/>
    <p:sldId id="839" r:id="rId91"/>
    <p:sldId id="840" r:id="rId92"/>
    <p:sldId id="884" r:id="rId93"/>
    <p:sldId id="779" r:id="rId94"/>
    <p:sldId id="829" r:id="rId95"/>
  </p:sldIdLst>
  <p:sldSz cx="9144000" cy="6858000" type="screen4x3"/>
  <p:notesSz cx="6726238" cy="9713913"/>
  <p:defaultTextStyle>
    <a:defPPr>
      <a:defRPr lang="en-US"/>
    </a:defPPr>
    <a:lvl1pPr algn="l" rtl="0" fontAlgn="base">
      <a:spcBef>
        <a:spcPct val="0"/>
      </a:spcBef>
      <a:spcAft>
        <a:spcPct val="0"/>
      </a:spcAft>
      <a:defRPr sz="4400" kern="1200">
        <a:solidFill>
          <a:schemeClr val="bg1"/>
        </a:solidFill>
        <a:latin typeface="Arial Unicode MS" pitchFamily="34" charset="-128"/>
        <a:ea typeface="+mn-ea"/>
        <a:cs typeface="Arial" pitchFamily="34" charset="0"/>
      </a:defRPr>
    </a:lvl1pPr>
    <a:lvl2pPr marL="457200" algn="l" rtl="0" fontAlgn="base">
      <a:spcBef>
        <a:spcPct val="0"/>
      </a:spcBef>
      <a:spcAft>
        <a:spcPct val="0"/>
      </a:spcAft>
      <a:defRPr sz="4400" kern="1200">
        <a:solidFill>
          <a:schemeClr val="bg1"/>
        </a:solidFill>
        <a:latin typeface="Arial Unicode MS" pitchFamily="34" charset="-128"/>
        <a:ea typeface="+mn-ea"/>
        <a:cs typeface="Arial" pitchFamily="34" charset="0"/>
      </a:defRPr>
    </a:lvl2pPr>
    <a:lvl3pPr marL="914400" algn="l" rtl="0" fontAlgn="base">
      <a:spcBef>
        <a:spcPct val="0"/>
      </a:spcBef>
      <a:spcAft>
        <a:spcPct val="0"/>
      </a:spcAft>
      <a:defRPr sz="4400" kern="1200">
        <a:solidFill>
          <a:schemeClr val="bg1"/>
        </a:solidFill>
        <a:latin typeface="Arial Unicode MS" pitchFamily="34" charset="-128"/>
        <a:ea typeface="+mn-ea"/>
        <a:cs typeface="Arial" pitchFamily="34" charset="0"/>
      </a:defRPr>
    </a:lvl3pPr>
    <a:lvl4pPr marL="1371600" algn="l" rtl="0" fontAlgn="base">
      <a:spcBef>
        <a:spcPct val="0"/>
      </a:spcBef>
      <a:spcAft>
        <a:spcPct val="0"/>
      </a:spcAft>
      <a:defRPr sz="4400" kern="1200">
        <a:solidFill>
          <a:schemeClr val="bg1"/>
        </a:solidFill>
        <a:latin typeface="Arial Unicode MS" pitchFamily="34" charset="-128"/>
        <a:ea typeface="+mn-ea"/>
        <a:cs typeface="Arial" pitchFamily="34" charset="0"/>
      </a:defRPr>
    </a:lvl4pPr>
    <a:lvl5pPr marL="1828800" algn="l" rtl="0" fontAlgn="base">
      <a:spcBef>
        <a:spcPct val="0"/>
      </a:spcBef>
      <a:spcAft>
        <a:spcPct val="0"/>
      </a:spcAft>
      <a:defRPr sz="4400" kern="1200">
        <a:solidFill>
          <a:schemeClr val="bg1"/>
        </a:solidFill>
        <a:latin typeface="Arial Unicode MS" pitchFamily="34" charset="-128"/>
        <a:ea typeface="+mn-ea"/>
        <a:cs typeface="Arial" pitchFamily="34" charset="0"/>
      </a:defRPr>
    </a:lvl5pPr>
    <a:lvl6pPr marL="2286000" algn="l" defTabSz="914400" rtl="0" eaLnBrk="1" latinLnBrk="0" hangingPunct="1">
      <a:defRPr sz="4400" kern="1200">
        <a:solidFill>
          <a:schemeClr val="bg1"/>
        </a:solidFill>
        <a:latin typeface="Arial Unicode MS" pitchFamily="34" charset="-128"/>
        <a:ea typeface="+mn-ea"/>
        <a:cs typeface="Arial" pitchFamily="34" charset="0"/>
      </a:defRPr>
    </a:lvl6pPr>
    <a:lvl7pPr marL="2743200" algn="l" defTabSz="914400" rtl="0" eaLnBrk="1" latinLnBrk="0" hangingPunct="1">
      <a:defRPr sz="4400" kern="1200">
        <a:solidFill>
          <a:schemeClr val="bg1"/>
        </a:solidFill>
        <a:latin typeface="Arial Unicode MS" pitchFamily="34" charset="-128"/>
        <a:ea typeface="+mn-ea"/>
        <a:cs typeface="Arial" pitchFamily="34" charset="0"/>
      </a:defRPr>
    </a:lvl7pPr>
    <a:lvl8pPr marL="3200400" algn="l" defTabSz="914400" rtl="0" eaLnBrk="1" latinLnBrk="0" hangingPunct="1">
      <a:defRPr sz="4400" kern="1200">
        <a:solidFill>
          <a:schemeClr val="bg1"/>
        </a:solidFill>
        <a:latin typeface="Arial Unicode MS" pitchFamily="34" charset="-128"/>
        <a:ea typeface="+mn-ea"/>
        <a:cs typeface="Arial" pitchFamily="34" charset="0"/>
      </a:defRPr>
    </a:lvl8pPr>
    <a:lvl9pPr marL="3657600" algn="l" defTabSz="914400" rtl="0" eaLnBrk="1" latinLnBrk="0" hangingPunct="1">
      <a:defRPr sz="4400" kern="1200">
        <a:solidFill>
          <a:schemeClr val="bg1"/>
        </a:solidFill>
        <a:latin typeface="Arial Unicode MS" pitchFamily="34" charset="-128"/>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000066"/>
    <a:srgbClr val="000099"/>
    <a:srgbClr val="FF3300"/>
    <a:srgbClr val="339966"/>
    <a:srgbClr val="008000"/>
    <a:srgbClr val="009900"/>
    <a:srgbClr val="080400"/>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0"/>
  </p:normalViewPr>
  <p:slideViewPr>
    <p:cSldViewPr>
      <p:cViewPr varScale="1">
        <p:scale>
          <a:sx n="80" d="100"/>
          <a:sy n="80" d="100"/>
        </p:scale>
        <p:origin x="-1445" y="-8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Lst>
  </p:outlineViewPr>
  <p:notesTextViewPr>
    <p:cViewPr>
      <p:scale>
        <a:sx n="100" d="100"/>
        <a:sy n="100" d="100"/>
      </p:scale>
      <p:origin x="0" y="0"/>
    </p:cViewPr>
  </p:notesTextViewPr>
  <p:sorterViewPr>
    <p:cViewPr>
      <p:scale>
        <a:sx n="80" d="100"/>
        <a:sy n="80" d="100"/>
      </p:scale>
      <p:origin x="0" y="3614"/>
    </p:cViewPr>
  </p:sorterViewPr>
  <p:notesViewPr>
    <p:cSldViewPr>
      <p:cViewPr varScale="1">
        <p:scale>
          <a:sx n="59" d="100"/>
          <a:sy n="59" d="100"/>
        </p:scale>
        <p:origin x="-1770" y="-96"/>
      </p:cViewPr>
      <p:guideLst>
        <p:guide orient="horz" pos="3059"/>
        <p:guide pos="211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slide" Target="slides/slide74.xml"/><Relationship Id="rId89" Type="http://schemas.openxmlformats.org/officeDocument/2006/relationships/slide" Target="slides/slide79.xml"/><Relationship Id="rId97"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_rels/viewProps.xml.rels><?xml version="1.0" encoding="UTF-8" standalone="yes"?>
<Relationships xmlns="http://schemas.openxmlformats.org/package/2006/relationships"><Relationship Id="rId8" Type="http://schemas.openxmlformats.org/officeDocument/2006/relationships/slide" Target="slides/slide25.xml"/><Relationship Id="rId13" Type="http://schemas.openxmlformats.org/officeDocument/2006/relationships/slide" Target="slides/slide37.xml"/><Relationship Id="rId18" Type="http://schemas.openxmlformats.org/officeDocument/2006/relationships/slide" Target="slides/slide81.xml"/><Relationship Id="rId3" Type="http://schemas.openxmlformats.org/officeDocument/2006/relationships/slide" Target="slides/slide4.xml"/><Relationship Id="rId7" Type="http://schemas.openxmlformats.org/officeDocument/2006/relationships/slide" Target="slides/slide9.xml"/><Relationship Id="rId12" Type="http://schemas.openxmlformats.org/officeDocument/2006/relationships/slide" Target="slides/slide36.xml"/><Relationship Id="rId17" Type="http://schemas.openxmlformats.org/officeDocument/2006/relationships/slide" Target="slides/slide41.xml"/><Relationship Id="rId2" Type="http://schemas.openxmlformats.org/officeDocument/2006/relationships/slide" Target="slides/slide3.xml"/><Relationship Id="rId16" Type="http://schemas.openxmlformats.org/officeDocument/2006/relationships/slide" Target="slides/slide40.xml"/><Relationship Id="rId20" Type="http://schemas.openxmlformats.org/officeDocument/2006/relationships/slide" Target="slides/slide83.xml"/><Relationship Id="rId1" Type="http://schemas.openxmlformats.org/officeDocument/2006/relationships/slide" Target="slides/slide2.xml"/><Relationship Id="rId6" Type="http://schemas.openxmlformats.org/officeDocument/2006/relationships/slide" Target="slides/slide8.xml"/><Relationship Id="rId11" Type="http://schemas.openxmlformats.org/officeDocument/2006/relationships/slide" Target="slides/slide30.xml"/><Relationship Id="rId5" Type="http://schemas.openxmlformats.org/officeDocument/2006/relationships/slide" Target="slides/slide7.xml"/><Relationship Id="rId15" Type="http://schemas.openxmlformats.org/officeDocument/2006/relationships/slide" Target="slides/slide39.xml"/><Relationship Id="rId10" Type="http://schemas.openxmlformats.org/officeDocument/2006/relationships/slide" Target="slides/slide27.xml"/><Relationship Id="rId19" Type="http://schemas.openxmlformats.org/officeDocument/2006/relationships/slide" Target="slides/slide82.xml"/><Relationship Id="rId4" Type="http://schemas.openxmlformats.org/officeDocument/2006/relationships/slide" Target="slides/slide5.xml"/><Relationship Id="rId9" Type="http://schemas.openxmlformats.org/officeDocument/2006/relationships/slide" Target="slides/slide26.xml"/><Relationship Id="rId14"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14650" cy="485775"/>
          </a:xfrm>
          <a:prstGeom prst="rect">
            <a:avLst/>
          </a:prstGeom>
          <a:noFill/>
          <a:ln w="9525">
            <a:noFill/>
            <a:miter lim="800000"/>
            <a:headEnd/>
            <a:tailEnd/>
          </a:ln>
          <a:effectLst/>
        </p:spPr>
        <p:txBody>
          <a:bodyPr vert="horz" wrap="square" lIns="90140" tIns="45070" rIns="90140" bIns="45070" numCol="1" anchor="t" anchorCtr="0" compatLnSpc="1">
            <a:prstTxWarp prst="textNoShape">
              <a:avLst/>
            </a:prstTxWarp>
          </a:bodyPr>
          <a:lstStyle>
            <a:lvl1pPr defTabSz="901700" eaLnBrk="0" hangingPunct="0">
              <a:defRPr sz="1200">
                <a:solidFill>
                  <a:schemeClr val="tx1"/>
                </a:solidFill>
                <a:effectLst>
                  <a:outerShdw blurRad="38100" dist="38100" dir="2700000" algn="tl">
                    <a:srgbClr val="C0C0C0"/>
                  </a:outerShdw>
                </a:effectLst>
                <a:cs typeface="+mn-cs"/>
              </a:defRPr>
            </a:lvl1pPr>
          </a:lstStyle>
          <a:p>
            <a:pPr>
              <a:defRPr/>
            </a:pPr>
            <a:endParaRPr lang="en-US"/>
          </a:p>
        </p:txBody>
      </p:sp>
      <p:sp>
        <p:nvSpPr>
          <p:cNvPr id="8195" name="Rectangle 3"/>
          <p:cNvSpPr>
            <a:spLocks noGrp="1" noChangeArrowheads="1"/>
          </p:cNvSpPr>
          <p:nvPr>
            <p:ph type="dt" sz="quarter" idx="1"/>
          </p:nvPr>
        </p:nvSpPr>
        <p:spPr bwMode="auto">
          <a:xfrm>
            <a:off x="3811588" y="0"/>
            <a:ext cx="2914650" cy="485775"/>
          </a:xfrm>
          <a:prstGeom prst="rect">
            <a:avLst/>
          </a:prstGeom>
          <a:noFill/>
          <a:ln w="9525">
            <a:noFill/>
            <a:miter lim="800000"/>
            <a:headEnd/>
            <a:tailEnd/>
          </a:ln>
          <a:effectLst/>
        </p:spPr>
        <p:txBody>
          <a:bodyPr vert="horz" wrap="square" lIns="90140" tIns="45070" rIns="90140" bIns="45070" numCol="1" anchor="t" anchorCtr="0" compatLnSpc="1">
            <a:prstTxWarp prst="textNoShape">
              <a:avLst/>
            </a:prstTxWarp>
          </a:bodyPr>
          <a:lstStyle>
            <a:lvl1pPr algn="r" defTabSz="901700" eaLnBrk="0" hangingPunct="0">
              <a:defRPr sz="1200">
                <a:solidFill>
                  <a:schemeClr val="tx1"/>
                </a:solidFill>
                <a:effectLst>
                  <a:outerShdw blurRad="38100" dist="38100" dir="2700000" algn="tl">
                    <a:srgbClr val="C0C0C0"/>
                  </a:outerShdw>
                </a:effectLst>
                <a:cs typeface="+mn-cs"/>
              </a:defRPr>
            </a:lvl1pPr>
          </a:lstStyle>
          <a:p>
            <a:pPr>
              <a:defRPr/>
            </a:pPr>
            <a:endParaRPr lang="en-US"/>
          </a:p>
        </p:txBody>
      </p:sp>
      <p:sp>
        <p:nvSpPr>
          <p:cNvPr id="8196" name="Rectangle 4"/>
          <p:cNvSpPr>
            <a:spLocks noGrp="1" noChangeArrowheads="1"/>
          </p:cNvSpPr>
          <p:nvPr>
            <p:ph type="ftr" sz="quarter" idx="2"/>
          </p:nvPr>
        </p:nvSpPr>
        <p:spPr bwMode="auto">
          <a:xfrm>
            <a:off x="0" y="9228138"/>
            <a:ext cx="2914650" cy="485775"/>
          </a:xfrm>
          <a:prstGeom prst="rect">
            <a:avLst/>
          </a:prstGeom>
          <a:noFill/>
          <a:ln w="9525">
            <a:noFill/>
            <a:miter lim="800000"/>
            <a:headEnd/>
            <a:tailEnd/>
          </a:ln>
          <a:effectLst/>
        </p:spPr>
        <p:txBody>
          <a:bodyPr vert="horz" wrap="square" lIns="90140" tIns="45070" rIns="90140" bIns="45070" numCol="1" anchor="b" anchorCtr="0" compatLnSpc="1">
            <a:prstTxWarp prst="textNoShape">
              <a:avLst/>
            </a:prstTxWarp>
          </a:bodyPr>
          <a:lstStyle>
            <a:lvl1pPr algn="l" defTabSz="901700" eaLnBrk="0" hangingPunct="0">
              <a:defRPr sz="1200">
                <a:solidFill>
                  <a:schemeClr val="tx1"/>
                </a:solidFill>
                <a:effectLst>
                  <a:outerShdw blurRad="38100" dist="38100" dir="2700000" algn="tl">
                    <a:srgbClr val="C0C0C0"/>
                  </a:outerShdw>
                </a:effectLst>
                <a:latin typeface="Arial Unicode MS" pitchFamily="34" charset="-128"/>
                <a:cs typeface="+mn-cs"/>
              </a:defRPr>
            </a:lvl1pPr>
          </a:lstStyle>
          <a:p>
            <a:pPr>
              <a:defRPr/>
            </a:pPr>
            <a:r>
              <a:rPr lang="en-US"/>
              <a:t>(c) 1999. Tralvex Yeap. All Rights Reserved</a:t>
            </a:r>
          </a:p>
        </p:txBody>
      </p:sp>
      <p:sp>
        <p:nvSpPr>
          <p:cNvPr id="8197" name="Rectangle 5"/>
          <p:cNvSpPr>
            <a:spLocks noGrp="1" noChangeArrowheads="1"/>
          </p:cNvSpPr>
          <p:nvPr>
            <p:ph type="sldNum" sz="quarter" idx="3"/>
          </p:nvPr>
        </p:nvSpPr>
        <p:spPr bwMode="auto">
          <a:xfrm>
            <a:off x="3811588" y="9228138"/>
            <a:ext cx="2914650" cy="485775"/>
          </a:xfrm>
          <a:prstGeom prst="rect">
            <a:avLst/>
          </a:prstGeom>
          <a:noFill/>
          <a:ln w="9525">
            <a:noFill/>
            <a:miter lim="800000"/>
            <a:headEnd/>
            <a:tailEnd/>
          </a:ln>
          <a:effectLst/>
        </p:spPr>
        <p:txBody>
          <a:bodyPr vert="horz" wrap="square" lIns="90140" tIns="45070" rIns="90140" bIns="45070" numCol="1" anchor="b" anchorCtr="0" compatLnSpc="1">
            <a:prstTxWarp prst="textNoShape">
              <a:avLst/>
            </a:prstTxWarp>
          </a:bodyPr>
          <a:lstStyle>
            <a:lvl1pPr algn="r" defTabSz="901700" eaLnBrk="0" hangingPunct="0">
              <a:defRPr sz="1200">
                <a:solidFill>
                  <a:schemeClr val="tx1"/>
                </a:solidFill>
                <a:effectLst>
                  <a:outerShdw blurRad="38100" dist="38100" dir="2700000" algn="tl">
                    <a:srgbClr val="C0C0C0"/>
                  </a:outerShdw>
                </a:effectLst>
                <a:cs typeface="+mn-cs"/>
              </a:defRPr>
            </a:lvl1pPr>
          </a:lstStyle>
          <a:p>
            <a:pPr>
              <a:defRPr/>
            </a:pPr>
            <a:fld id="{420AB747-BFF5-45CF-8915-BE968E1BD295}" type="slidenum">
              <a:rPr lang="en-US"/>
              <a:pPr>
                <a:defRPr/>
              </a:pPr>
              <a:t>‹#›</a:t>
            </a:fld>
            <a:endParaRPr lang="en-US"/>
          </a:p>
        </p:txBody>
      </p:sp>
    </p:spTree>
    <p:extLst>
      <p:ext uri="{BB962C8B-B14F-4D97-AF65-F5344CB8AC3E}">
        <p14:creationId xmlns:p14="http://schemas.microsoft.com/office/powerpoint/2010/main" val="4113475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14650" cy="485775"/>
          </a:xfrm>
          <a:prstGeom prst="rect">
            <a:avLst/>
          </a:prstGeom>
          <a:noFill/>
          <a:ln w="9525">
            <a:noFill/>
            <a:miter lim="800000"/>
            <a:headEnd/>
            <a:tailEnd/>
          </a:ln>
          <a:effectLst/>
        </p:spPr>
        <p:txBody>
          <a:bodyPr vert="horz" wrap="square" lIns="90140" tIns="45070" rIns="90140" bIns="45070" numCol="1" anchor="t" anchorCtr="0" compatLnSpc="1">
            <a:prstTxWarp prst="textNoShape">
              <a:avLst/>
            </a:prstTxWarp>
          </a:bodyPr>
          <a:lstStyle>
            <a:lvl1pPr defTabSz="901700" eaLnBrk="0" hangingPunct="0">
              <a:defRPr sz="1200">
                <a:solidFill>
                  <a:schemeClr val="tx1"/>
                </a:solidFill>
                <a:effectLst>
                  <a:outerShdw blurRad="38100" dist="38100" dir="2700000" algn="tl">
                    <a:srgbClr val="C0C0C0"/>
                  </a:outerShdw>
                </a:effectLst>
                <a:cs typeface="+mn-cs"/>
              </a:defRPr>
            </a:lvl1pPr>
          </a:lstStyle>
          <a:p>
            <a:pPr>
              <a:defRPr/>
            </a:pPr>
            <a:endParaRPr lang="en-US"/>
          </a:p>
        </p:txBody>
      </p:sp>
      <p:sp>
        <p:nvSpPr>
          <p:cNvPr id="6147" name="Rectangle 3"/>
          <p:cNvSpPr>
            <a:spLocks noGrp="1" noChangeArrowheads="1"/>
          </p:cNvSpPr>
          <p:nvPr>
            <p:ph type="dt" idx="1"/>
          </p:nvPr>
        </p:nvSpPr>
        <p:spPr bwMode="auto">
          <a:xfrm>
            <a:off x="3811588" y="0"/>
            <a:ext cx="2914650" cy="485775"/>
          </a:xfrm>
          <a:prstGeom prst="rect">
            <a:avLst/>
          </a:prstGeom>
          <a:noFill/>
          <a:ln w="9525">
            <a:noFill/>
            <a:miter lim="800000"/>
            <a:headEnd/>
            <a:tailEnd/>
          </a:ln>
          <a:effectLst/>
        </p:spPr>
        <p:txBody>
          <a:bodyPr vert="horz" wrap="square" lIns="90140" tIns="45070" rIns="90140" bIns="45070" numCol="1" anchor="t" anchorCtr="0" compatLnSpc="1">
            <a:prstTxWarp prst="textNoShape">
              <a:avLst/>
            </a:prstTxWarp>
          </a:bodyPr>
          <a:lstStyle>
            <a:lvl1pPr algn="r" defTabSz="901700" eaLnBrk="0" hangingPunct="0">
              <a:defRPr sz="1200">
                <a:solidFill>
                  <a:schemeClr val="tx1"/>
                </a:solidFill>
                <a:effectLst>
                  <a:outerShdw blurRad="38100" dist="38100" dir="2700000" algn="tl">
                    <a:srgbClr val="C0C0C0"/>
                  </a:outerShdw>
                </a:effectLst>
                <a:cs typeface="+mn-cs"/>
              </a:defRPr>
            </a:lvl1pPr>
          </a:lstStyle>
          <a:p>
            <a:pPr>
              <a:defRPr/>
            </a:pPr>
            <a:endParaRPr lang="en-US"/>
          </a:p>
        </p:txBody>
      </p:sp>
      <p:sp>
        <p:nvSpPr>
          <p:cNvPr id="87044" name="Rectangle 4"/>
          <p:cNvSpPr>
            <a:spLocks noGrp="1" noRot="1" noChangeAspect="1" noChangeArrowheads="1" noTextEdit="1"/>
          </p:cNvSpPr>
          <p:nvPr>
            <p:ph type="sldImg" idx="2"/>
          </p:nvPr>
        </p:nvSpPr>
        <p:spPr bwMode="auto">
          <a:xfrm>
            <a:off x="935038" y="728663"/>
            <a:ext cx="4856162" cy="3641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895350" y="4613275"/>
            <a:ext cx="4935538" cy="4371975"/>
          </a:xfrm>
          <a:prstGeom prst="rect">
            <a:avLst/>
          </a:prstGeom>
          <a:noFill/>
          <a:ln w="9525">
            <a:noFill/>
            <a:miter lim="800000"/>
            <a:headEnd/>
            <a:tailEnd/>
          </a:ln>
          <a:effectLst/>
        </p:spPr>
        <p:txBody>
          <a:bodyPr vert="horz" wrap="square" lIns="90140" tIns="45070" rIns="90140" bIns="4507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9228138"/>
            <a:ext cx="2914650" cy="485775"/>
          </a:xfrm>
          <a:prstGeom prst="rect">
            <a:avLst/>
          </a:prstGeom>
          <a:noFill/>
          <a:ln w="9525">
            <a:noFill/>
            <a:miter lim="800000"/>
            <a:headEnd/>
            <a:tailEnd/>
          </a:ln>
          <a:effectLst/>
        </p:spPr>
        <p:txBody>
          <a:bodyPr vert="horz" wrap="square" lIns="90140" tIns="45070" rIns="90140" bIns="45070" numCol="1" anchor="b" anchorCtr="0" compatLnSpc="1">
            <a:prstTxWarp prst="textNoShape">
              <a:avLst/>
            </a:prstTxWarp>
          </a:bodyPr>
          <a:lstStyle>
            <a:lvl1pPr algn="l" defTabSz="901700" eaLnBrk="0" hangingPunct="0">
              <a:defRPr sz="1200">
                <a:solidFill>
                  <a:schemeClr val="tx1"/>
                </a:solidFill>
                <a:effectLst>
                  <a:outerShdw blurRad="38100" dist="38100" dir="2700000" algn="tl">
                    <a:srgbClr val="C0C0C0"/>
                  </a:outerShdw>
                </a:effectLst>
                <a:latin typeface="Arial Unicode MS" pitchFamily="34" charset="-128"/>
                <a:cs typeface="+mn-cs"/>
              </a:defRPr>
            </a:lvl1pPr>
          </a:lstStyle>
          <a:p>
            <a:pPr>
              <a:defRPr/>
            </a:pPr>
            <a:r>
              <a:rPr lang="en-US"/>
              <a:t>(c) 1999. Tralvex Yeap. All Rights Reserved</a:t>
            </a:r>
          </a:p>
        </p:txBody>
      </p:sp>
      <p:sp>
        <p:nvSpPr>
          <p:cNvPr id="6151" name="Rectangle 7"/>
          <p:cNvSpPr>
            <a:spLocks noGrp="1" noChangeArrowheads="1"/>
          </p:cNvSpPr>
          <p:nvPr>
            <p:ph type="sldNum" sz="quarter" idx="5"/>
          </p:nvPr>
        </p:nvSpPr>
        <p:spPr bwMode="auto">
          <a:xfrm>
            <a:off x="3811588" y="9228138"/>
            <a:ext cx="2914650" cy="485775"/>
          </a:xfrm>
          <a:prstGeom prst="rect">
            <a:avLst/>
          </a:prstGeom>
          <a:noFill/>
          <a:ln w="9525">
            <a:noFill/>
            <a:miter lim="800000"/>
            <a:headEnd/>
            <a:tailEnd/>
          </a:ln>
          <a:effectLst/>
        </p:spPr>
        <p:txBody>
          <a:bodyPr vert="horz" wrap="square" lIns="90140" tIns="45070" rIns="90140" bIns="45070" numCol="1" anchor="b" anchorCtr="0" compatLnSpc="1">
            <a:prstTxWarp prst="textNoShape">
              <a:avLst/>
            </a:prstTxWarp>
          </a:bodyPr>
          <a:lstStyle>
            <a:lvl1pPr algn="r" defTabSz="901700" eaLnBrk="0" hangingPunct="0">
              <a:defRPr sz="1200">
                <a:solidFill>
                  <a:schemeClr val="tx1"/>
                </a:solidFill>
                <a:effectLst>
                  <a:outerShdw blurRad="38100" dist="38100" dir="2700000" algn="tl">
                    <a:srgbClr val="C0C0C0"/>
                  </a:outerShdw>
                </a:effectLst>
                <a:cs typeface="+mn-cs"/>
              </a:defRPr>
            </a:lvl1pPr>
          </a:lstStyle>
          <a:p>
            <a:pPr>
              <a:defRPr/>
            </a:pPr>
            <a:fld id="{4A76EC1E-BF08-4C0C-8B88-87B190097198}" type="slidenum">
              <a:rPr lang="en-US"/>
              <a:pPr>
                <a:defRPr/>
              </a:pPr>
              <a:t>‹#›</a:t>
            </a:fld>
            <a:endParaRPr lang="en-US"/>
          </a:p>
        </p:txBody>
      </p:sp>
    </p:spTree>
    <p:extLst>
      <p:ext uri="{BB962C8B-B14F-4D97-AF65-F5344CB8AC3E}">
        <p14:creationId xmlns:p14="http://schemas.microsoft.com/office/powerpoint/2010/main" val="1470131764"/>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Arial Unicode MS" pitchFamily="34" charset="-128"/>
        <a:ea typeface="+mn-ea"/>
        <a:cs typeface="+mn-cs"/>
      </a:defRPr>
    </a:lvl1pPr>
    <a:lvl2pPr marL="457200" algn="l" rtl="0" eaLnBrk="0" fontAlgn="base" hangingPunct="0">
      <a:spcBef>
        <a:spcPct val="30000"/>
      </a:spcBef>
      <a:spcAft>
        <a:spcPct val="0"/>
      </a:spcAft>
      <a:defRPr kumimoji="1" sz="1200" kern="1200">
        <a:solidFill>
          <a:schemeClr val="tx1"/>
        </a:solidFill>
        <a:latin typeface="Arial Unicode MS" pitchFamily="34" charset="-128"/>
        <a:ea typeface="+mn-ea"/>
        <a:cs typeface="+mn-cs"/>
      </a:defRPr>
    </a:lvl2pPr>
    <a:lvl3pPr marL="914400" algn="l" rtl="0" eaLnBrk="0" fontAlgn="base" hangingPunct="0">
      <a:spcBef>
        <a:spcPct val="30000"/>
      </a:spcBef>
      <a:spcAft>
        <a:spcPct val="0"/>
      </a:spcAft>
      <a:defRPr kumimoji="1" sz="1200" kern="1200">
        <a:solidFill>
          <a:schemeClr val="tx1"/>
        </a:solidFill>
        <a:latin typeface="Arial Unicode MS" pitchFamily="34" charset="-128"/>
        <a:ea typeface="+mn-ea"/>
        <a:cs typeface="+mn-cs"/>
      </a:defRPr>
    </a:lvl3pPr>
    <a:lvl4pPr marL="1371600" algn="l" rtl="0" eaLnBrk="0" fontAlgn="base" hangingPunct="0">
      <a:spcBef>
        <a:spcPct val="30000"/>
      </a:spcBef>
      <a:spcAft>
        <a:spcPct val="0"/>
      </a:spcAft>
      <a:defRPr kumimoji="1" sz="1200" kern="1200">
        <a:solidFill>
          <a:schemeClr val="tx1"/>
        </a:solidFill>
        <a:latin typeface="Arial Unicode MS" pitchFamily="34" charset="-128"/>
        <a:ea typeface="+mn-ea"/>
        <a:cs typeface="+mn-cs"/>
      </a:defRPr>
    </a:lvl4pPr>
    <a:lvl5pPr marL="1828800" algn="l" rtl="0" eaLnBrk="0" fontAlgn="base" hangingPunct="0">
      <a:spcBef>
        <a:spcPct val="30000"/>
      </a:spcBef>
      <a:spcAft>
        <a:spcPct val="0"/>
      </a:spcAft>
      <a:defRPr kumimoji="1" sz="1200" kern="1200">
        <a:solidFill>
          <a:schemeClr val="tx1"/>
        </a:solidFill>
        <a:latin typeface="Arial Unicode MS" pitchFamily="34" charset="-12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D8AF4F9C-5FAD-4A85-961A-A96A29C1042D}" type="slidenum">
              <a:rPr lang="en-US" sz="1200">
                <a:solidFill>
                  <a:schemeClr val="tx1"/>
                </a:solidFill>
              </a:rPr>
              <a:pPr>
                <a:defRPr/>
              </a:pPr>
              <a:t>1</a:t>
            </a:fld>
            <a:endParaRPr lang="en-US" sz="1200">
              <a:solidFill>
                <a:schemeClr val="tx1"/>
              </a:solidFill>
            </a:endParaRPr>
          </a:p>
        </p:txBody>
      </p:sp>
      <p:sp>
        <p:nvSpPr>
          <p:cNvPr id="88068" name="Rectangle 2"/>
          <p:cNvSpPr>
            <a:spLocks noGrp="1" noRot="1" noChangeAspect="1" noChangeArrowheads="1" noTextEdit="1"/>
          </p:cNvSpPr>
          <p:nvPr>
            <p:ph type="sldImg"/>
          </p:nvPr>
        </p:nvSpPr>
        <p:spPr>
          <a:ln/>
        </p:spPr>
      </p:sp>
      <p:sp>
        <p:nvSpPr>
          <p:cNvPr id="880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830B55-06ED-4DF4-A656-A78C16CDA673}" type="slidenum">
              <a:rPr lang="pl-PL"/>
              <a:pPr/>
              <a:t>10</a:t>
            </a:fld>
            <a:endParaRPr lang="pl-PL"/>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pl-P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14DF22-F50C-4FAD-8D70-398357DD9F19}" type="slidenum">
              <a:rPr lang="pl-PL">
                <a:solidFill>
                  <a:prstClr val="white"/>
                </a:solidFill>
              </a:rPr>
              <a:pPr/>
              <a:t>11</a:t>
            </a:fld>
            <a:endParaRPr lang="pl-PL">
              <a:solidFill>
                <a:prstClr val="white"/>
              </a:solidFill>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pl-P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830B55-06ED-4DF4-A656-A78C16CDA673}" type="slidenum">
              <a:rPr lang="pl-PL"/>
              <a:pPr/>
              <a:t>12</a:t>
            </a:fld>
            <a:endParaRPr lang="pl-PL"/>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pl-P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smtClean="0"/>
              <a:t>Woda była jednym z ulubionych tematów merców starozytnych, strumień myśli jest jak płynący szybko strumień wody.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From </a:t>
            </a:r>
            <a:r>
              <a:rPr lang="en-US" dirty="0" err="1" smtClean="0"/>
              <a:t>Courchesne</a:t>
            </a:r>
            <a:r>
              <a:rPr lang="en-US" dirty="0" smtClean="0"/>
              <a:t> and Pierce (2005a), adapted from Nolte (1993)</a:t>
            </a:r>
            <a:endParaRPr lang="pl-PL"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ymbol zastępczy obrazu slajdu 1"/>
          <p:cNvSpPr>
            <a:spLocks noGrp="1" noRot="1" noChangeAspect="1" noTextEdit="1"/>
          </p:cNvSpPr>
          <p:nvPr>
            <p:ph type="sldImg"/>
          </p:nvPr>
        </p:nvSpPr>
        <p:spPr>
          <a:ln/>
        </p:spPr>
      </p:sp>
      <p:sp>
        <p:nvSpPr>
          <p:cNvPr id="77827"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
        <p:nvSpPr>
          <p:cNvPr id="4" name="Symbol zastępczy numeru slajdu 3"/>
          <p:cNvSpPr>
            <a:spLocks noGrp="1"/>
          </p:cNvSpPr>
          <p:nvPr>
            <p:ph type="sldNum" sz="quarter" idx="5"/>
          </p:nvPr>
        </p:nvSpPr>
        <p:spPr/>
        <p:txBody>
          <a:bodyPr/>
          <a:lstStyle/>
          <a:p>
            <a:pPr>
              <a:defRPr/>
            </a:pPr>
            <a:fld id="{EFEC53C4-EEF4-4CF1-839B-F1F7B58A482D}" type="slidenum">
              <a:rPr lang="en-US" smtClean="0"/>
              <a:pPr>
                <a:defRPr/>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A7BEDB-CFAD-4212-A299-B37B0C5A6270}" type="slidenum">
              <a:rPr lang="pl-PL"/>
              <a:pPr/>
              <a:t>22</a:t>
            </a:fld>
            <a:endParaRPr lang="pl-PL"/>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77F296DC-0E11-4BE4-9E56-D77315922E9A}" type="slidenum">
              <a:rPr lang="en-US" sz="1200">
                <a:solidFill>
                  <a:schemeClr val="tx1"/>
                </a:solidFill>
              </a:rPr>
              <a:pPr>
                <a:defRPr/>
              </a:pPr>
              <a:t>2</a:t>
            </a:fld>
            <a:endParaRPr lang="en-US" sz="1200">
              <a:solidFill>
                <a:schemeClr val="tx1"/>
              </a:solidFill>
            </a:endParaRPr>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964FBA-CA55-4457-AE2F-AC6534F5D744}" type="slidenum">
              <a:rPr lang="pl-PL"/>
              <a:pPr/>
              <a:t>23</a:t>
            </a:fld>
            <a:endParaRPr lang="pl-PL"/>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pl-P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29DCF7-5C50-40E7-B85C-C8AB044B18E7}" type="slidenum">
              <a:rPr lang="pl-PL"/>
              <a:pPr/>
              <a:t>24</a:t>
            </a:fld>
            <a:endParaRPr lang="pl-PL"/>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pl-PL"/>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77F296DC-0E11-4BE4-9E56-D77315922E9A}" type="slidenum">
              <a:rPr lang="en-US" sz="1200">
                <a:solidFill>
                  <a:schemeClr val="tx1"/>
                </a:solidFill>
              </a:rPr>
              <a:pPr>
                <a:defRPr/>
              </a:pPr>
              <a:t>25</a:t>
            </a:fld>
            <a:endParaRPr lang="en-US" sz="1200">
              <a:solidFill>
                <a:schemeClr val="tx1"/>
              </a:solidFill>
            </a:endParaRPr>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167491B7-06E5-4F63-951D-CAD98BBA8615}" type="slidenum">
              <a:rPr lang="en-US"/>
              <a:pPr>
                <a:defRPr/>
              </a:pPr>
              <a:t>26</a:t>
            </a:fld>
            <a:endParaRPr lang="en-US"/>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167491B7-06E5-4F63-951D-CAD98BBA8615}" type="slidenum">
              <a:rPr lang="en-US"/>
              <a:pPr>
                <a:defRPr/>
              </a:pPr>
              <a:t>27</a:t>
            </a:fld>
            <a:endParaRPr lang="en-US"/>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ymbol zastępczy obrazu slajdu 1"/>
          <p:cNvSpPr>
            <a:spLocks noGrp="1" noRot="1" noChangeAspect="1" noTextEdit="1"/>
          </p:cNvSpPr>
          <p:nvPr>
            <p:ph type="sldImg"/>
          </p:nvPr>
        </p:nvSpPr>
        <p:spPr>
          <a:ln/>
        </p:spPr>
      </p:sp>
      <p:sp>
        <p:nvSpPr>
          <p:cNvPr id="54275"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
        <p:nvSpPr>
          <p:cNvPr id="4" name="Symbol zastępczy numeru slajdu 3"/>
          <p:cNvSpPr>
            <a:spLocks noGrp="1"/>
          </p:cNvSpPr>
          <p:nvPr>
            <p:ph type="sldNum" sz="quarter" idx="5"/>
          </p:nvPr>
        </p:nvSpPr>
        <p:spPr/>
        <p:txBody>
          <a:bodyPr/>
          <a:lstStyle/>
          <a:p>
            <a:pPr>
              <a:defRPr/>
            </a:pPr>
            <a:fld id="{7EFD2D6B-383F-4DAF-A149-E316673767BE}" type="slidenum">
              <a:rPr lang="en-US" smtClean="0"/>
              <a:pPr>
                <a:defRPr/>
              </a:pPr>
              <a:t>28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ymbol zastępczy obrazu slajdu 1"/>
          <p:cNvSpPr>
            <a:spLocks noGrp="1" noRot="1" noChangeAspect="1" noTextEdit="1"/>
          </p:cNvSpPr>
          <p:nvPr>
            <p:ph type="sldImg"/>
          </p:nvPr>
        </p:nvSpPr>
        <p:spPr>
          <a:ln/>
        </p:spPr>
      </p:sp>
      <p:sp>
        <p:nvSpPr>
          <p:cNvPr id="55299"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
        <p:nvSpPr>
          <p:cNvPr id="4" name="Symbol zastępczy numeru slajdu 3"/>
          <p:cNvSpPr>
            <a:spLocks noGrp="1"/>
          </p:cNvSpPr>
          <p:nvPr>
            <p:ph type="sldNum" sz="quarter" idx="5"/>
          </p:nvPr>
        </p:nvSpPr>
        <p:spPr/>
        <p:txBody>
          <a:bodyPr/>
          <a:lstStyle/>
          <a:p>
            <a:pPr>
              <a:defRPr/>
            </a:pPr>
            <a:fld id="{3969C303-E3A1-4A09-B1FE-B59E5026D883}" type="slidenum">
              <a:rPr lang="en-US" smtClean="0"/>
              <a:pPr>
                <a:defRPr/>
              </a:pPr>
              <a:t>29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77F296DC-0E11-4BE4-9E56-D77315922E9A}" type="slidenum">
              <a:rPr lang="en-US" sz="1200">
                <a:solidFill>
                  <a:schemeClr val="tx1"/>
                </a:solidFill>
              </a:rPr>
              <a:pPr>
                <a:defRPr/>
              </a:pPr>
              <a:t>30</a:t>
            </a:fld>
            <a:endParaRPr lang="en-US" sz="1200">
              <a:solidFill>
                <a:schemeClr val="tx1"/>
              </a:solidFill>
            </a:endParaRPr>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Ed </a:t>
            </a:r>
            <a:r>
              <a:rPr lang="en-US" dirty="0" err="1" smtClean="0"/>
              <a:t>Bullmore</a:t>
            </a:r>
            <a:r>
              <a:rPr lang="en-US" dirty="0" smtClean="0"/>
              <a:t> and Olaf </a:t>
            </a:r>
            <a:r>
              <a:rPr lang="en-US" dirty="0" err="1" smtClean="0"/>
              <a:t>Sporns</a:t>
            </a:r>
            <a:r>
              <a:rPr lang="pl-PL" dirty="0" smtClean="0"/>
              <a:t>, </a:t>
            </a:r>
            <a:r>
              <a:rPr lang="en-US" dirty="0" smtClean="0"/>
              <a:t>Complex brain networks: graph theoretical analysis of structural and functional systems</a:t>
            </a:r>
            <a:r>
              <a:rPr lang="pl-PL" dirty="0" smtClean="0"/>
              <a:t>. </a:t>
            </a:r>
            <a:r>
              <a:rPr lang="en-US" dirty="0" smtClean="0"/>
              <a:t>Nature Reviews Neuroscience 10, 186-198 (March 2009) | doi:10.1038/nrn2575</a:t>
            </a:r>
          </a:p>
          <a:p>
            <a:endParaRPr lang="pl-PL"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77F296DC-0E11-4BE4-9E56-D77315922E9A}" type="slidenum">
              <a:rPr lang="en-US" sz="1200">
                <a:solidFill>
                  <a:schemeClr val="tx1"/>
                </a:solidFill>
              </a:rPr>
              <a:pPr>
                <a:defRPr/>
              </a:pPr>
              <a:t>3</a:t>
            </a:fld>
            <a:endParaRPr lang="en-US" sz="1200">
              <a:solidFill>
                <a:schemeClr val="tx1"/>
              </a:solidFill>
            </a:endParaRPr>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smtClean="0"/>
          </a:p>
        </p:txBody>
      </p:sp>
      <p:sp>
        <p:nvSpPr>
          <p:cNvPr id="60420" name="Header Placeholder 3"/>
          <p:cNvSpPr>
            <a:spLocks noGrp="1"/>
          </p:cNvSpPr>
          <p:nvPr>
            <p:ph type="hdr"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200">
                <a:solidFill>
                  <a:prstClr val="black"/>
                </a:solidFill>
              </a:rPr>
              <a:t>M.L. Anderson, Evidence for massive redeployment</a:t>
            </a:r>
          </a:p>
        </p:txBody>
      </p:sp>
      <p:sp>
        <p:nvSpPr>
          <p:cNvPr id="60421"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fld id="{CB5A4FE1-C4CD-4039-BC71-40CE8522D881}" type="datetime1">
              <a:rPr lang="en-US" sz="1200">
                <a:solidFill>
                  <a:prstClr val="black"/>
                </a:solidFill>
              </a:rPr>
              <a:pPr eaLnBrk="1" hangingPunct="1">
                <a:defRPr/>
              </a:pPr>
              <a:t>7/4/2013</a:t>
            </a:fld>
            <a:endParaRPr lang="en-US" sz="1200">
              <a:solidFill>
                <a:prstClr val="black"/>
              </a:solidFill>
            </a:endParaRPr>
          </a:p>
        </p:txBody>
      </p:sp>
      <p:sp>
        <p:nvSpPr>
          <p:cNvPr id="60422" name="Slide Number Placeholder 5"/>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fld id="{BB195063-B802-4129-93C6-7D2A8570C4D9}" type="slidenum">
              <a:rPr lang="en-US" sz="1200">
                <a:solidFill>
                  <a:prstClr val="black"/>
                </a:solidFill>
              </a:rPr>
              <a:pPr eaLnBrk="1" hangingPunct="1">
                <a:defRPr/>
              </a:pPr>
              <a:t>33</a:t>
            </a:fld>
            <a:endParaRPr lang="en-US" sz="1200">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C7C2E1E2-156E-41D3-B8FB-5B685E60139E}" type="slidenum">
              <a:rPr lang="en-US" sz="1200">
                <a:solidFill>
                  <a:prstClr val="black"/>
                </a:solidFill>
              </a:rPr>
              <a:pPr>
                <a:defRPr/>
              </a:pPr>
              <a:t>34</a:t>
            </a:fld>
            <a:endParaRPr lang="en-US" sz="1200">
              <a:solidFill>
                <a:prstClr val="black"/>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Evidence on the emergence of the brain’s default</a:t>
            </a:r>
            <a:r>
              <a:rPr lang="pl-PL" dirty="0" smtClean="0"/>
              <a:t> </a:t>
            </a:r>
            <a:r>
              <a:rPr lang="en-US" dirty="0" smtClean="0"/>
              <a:t>network from 2-week-old to 2-year-old healthy</a:t>
            </a:r>
            <a:r>
              <a:rPr lang="pl-PL" dirty="0" smtClean="0"/>
              <a:t> </a:t>
            </a:r>
            <a:r>
              <a:rPr lang="en-US" dirty="0" smtClean="0"/>
              <a:t>pediatric subjects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Wei </a:t>
            </a:r>
            <a:r>
              <a:rPr lang="en-US" dirty="0" err="1" smtClean="0"/>
              <a:t>Gao</a:t>
            </a:r>
            <a:r>
              <a:rPr lang="en-US" dirty="0" smtClean="0"/>
              <a:t>, </a:t>
            </a:r>
            <a:r>
              <a:rPr lang="en-US" dirty="0" err="1" smtClean="0"/>
              <a:t>Hongtu</a:t>
            </a:r>
            <a:r>
              <a:rPr lang="en-US" dirty="0" smtClean="0"/>
              <a:t> </a:t>
            </a:r>
            <a:r>
              <a:rPr lang="en-US" dirty="0" err="1" smtClean="0"/>
              <a:t>Zhub</a:t>
            </a:r>
            <a:r>
              <a:rPr lang="en-US" dirty="0" smtClean="0"/>
              <a:t>, Kelly S. </a:t>
            </a:r>
            <a:r>
              <a:rPr lang="en-US" dirty="0" err="1" smtClean="0"/>
              <a:t>Giovanello</a:t>
            </a:r>
            <a:r>
              <a:rPr lang="en-US" dirty="0" smtClean="0"/>
              <a:t>, J. Keith Smith, </a:t>
            </a:r>
            <a:r>
              <a:rPr lang="en-US" dirty="0" err="1" smtClean="0"/>
              <a:t>Dinggang</a:t>
            </a:r>
            <a:r>
              <a:rPr lang="en-US" dirty="0" smtClean="0"/>
              <a:t> </a:t>
            </a:r>
            <a:r>
              <a:rPr lang="en-US" dirty="0" err="1" smtClean="0"/>
              <a:t>Shen</a:t>
            </a:r>
            <a:r>
              <a:rPr lang="en-US" dirty="0" smtClean="0"/>
              <a:t>, John H. Gilmore, and </a:t>
            </a:r>
            <a:r>
              <a:rPr lang="en-US" dirty="0" err="1" smtClean="0"/>
              <a:t>Weili</a:t>
            </a:r>
            <a:r>
              <a:rPr lang="en-US" dirty="0" smtClean="0"/>
              <a:t> Lin,</a:t>
            </a:r>
            <a:r>
              <a:rPr lang="pl-PL" dirty="0" smtClean="0"/>
              <a:t> </a:t>
            </a:r>
            <a:br>
              <a:rPr lang="pl-PL" dirty="0" smtClean="0"/>
            </a:br>
            <a:r>
              <a:rPr lang="pl-PL" dirty="0" smtClean="0"/>
              <a:t>6790–6795 </a:t>
            </a:r>
            <a:r>
              <a:rPr lang="pl-PL" baseline="0" dirty="0" smtClean="0"/>
              <a:t> </a:t>
            </a:r>
            <a:r>
              <a:rPr lang="pl-PL" dirty="0" smtClean="0"/>
              <a:t>PNAS  </a:t>
            </a:r>
            <a:r>
              <a:rPr lang="pl-PL" dirty="0" err="1" smtClean="0"/>
              <a:t>April</a:t>
            </a:r>
            <a:r>
              <a:rPr lang="pl-PL" dirty="0" smtClean="0"/>
              <a:t> 21, 2009  vol. 106 no. 16.</a:t>
            </a:r>
          </a:p>
          <a:p>
            <a:pPr marL="0" marR="0" indent="0" algn="l" defTabSz="914400" rtl="0" eaLnBrk="0" fontAlgn="base" latinLnBrk="0" hangingPunct="0">
              <a:lnSpc>
                <a:spcPct val="100000"/>
              </a:lnSpc>
              <a:spcBef>
                <a:spcPct val="30000"/>
              </a:spcBef>
              <a:spcAft>
                <a:spcPct val="0"/>
              </a:spcAft>
              <a:buClrTx/>
              <a:buSzTx/>
              <a:buFontTx/>
              <a:buNone/>
              <a:tabLst/>
              <a:defRPr/>
            </a:pPr>
            <a:r>
              <a:rPr lang="pl-PL" dirty="0" err="1" smtClean="0"/>
              <a:t>Default</a:t>
            </a:r>
            <a:r>
              <a:rPr lang="pl-PL" dirty="0" smtClean="0"/>
              <a:t> </a:t>
            </a:r>
            <a:r>
              <a:rPr lang="pl-PL" dirty="0" err="1" smtClean="0"/>
              <a:t>mode</a:t>
            </a:r>
            <a:r>
              <a:rPr lang="pl-PL" dirty="0" smtClean="0"/>
              <a:t> network </a:t>
            </a:r>
            <a:r>
              <a:rPr lang="pl-PL" dirty="0" err="1" smtClean="0"/>
              <a:t>consists</a:t>
            </a:r>
            <a:r>
              <a:rPr lang="pl-PL" dirty="0" smtClean="0"/>
              <a:t> </a:t>
            </a:r>
            <a:r>
              <a:rPr lang="pl-PL" dirty="0" err="1" smtClean="0"/>
              <a:t>mainly</a:t>
            </a:r>
            <a:r>
              <a:rPr lang="pl-PL" dirty="0" smtClean="0"/>
              <a:t> of the </a:t>
            </a:r>
            <a:r>
              <a:rPr lang="pl-PL" dirty="0" err="1" smtClean="0"/>
              <a:t>ventral</a:t>
            </a:r>
            <a:r>
              <a:rPr lang="pl-PL" dirty="0" smtClean="0"/>
              <a:t>/</a:t>
            </a:r>
            <a:r>
              <a:rPr lang="pl-PL" dirty="0" err="1" smtClean="0"/>
              <a:t>dorsal</a:t>
            </a:r>
            <a:r>
              <a:rPr lang="pl-PL" dirty="0" smtClean="0"/>
              <a:t> </a:t>
            </a:r>
            <a:r>
              <a:rPr lang="pl-PL" dirty="0" err="1" smtClean="0"/>
              <a:t>medial</a:t>
            </a:r>
            <a:r>
              <a:rPr lang="pl-PL" dirty="0" smtClean="0"/>
              <a:t> </a:t>
            </a:r>
            <a:r>
              <a:rPr lang="pl-PL" dirty="0" err="1" smtClean="0"/>
              <a:t>prefrontal</a:t>
            </a:r>
            <a:r>
              <a:rPr lang="pl-PL" baseline="0" dirty="0" smtClean="0"/>
              <a:t> </a:t>
            </a:r>
            <a:r>
              <a:rPr lang="pl-PL" dirty="0" err="1" smtClean="0"/>
              <a:t>cortex</a:t>
            </a:r>
            <a:r>
              <a:rPr lang="pl-PL" dirty="0" smtClean="0"/>
              <a:t> (v/d MPFC), </a:t>
            </a:r>
            <a:r>
              <a:rPr lang="pl-PL" dirty="0" err="1" smtClean="0"/>
              <a:t>posterior</a:t>
            </a:r>
            <a:r>
              <a:rPr lang="pl-PL" dirty="0" smtClean="0"/>
              <a:t> </a:t>
            </a:r>
            <a:r>
              <a:rPr lang="pl-PL" dirty="0" err="1" smtClean="0"/>
              <a:t>cingulate</a:t>
            </a:r>
            <a:r>
              <a:rPr lang="pl-PL" dirty="0" smtClean="0"/>
              <a:t> </a:t>
            </a:r>
            <a:r>
              <a:rPr lang="pl-PL" dirty="0" err="1" smtClean="0"/>
              <a:t>cortex</a:t>
            </a:r>
            <a:r>
              <a:rPr lang="pl-PL" dirty="0" smtClean="0"/>
              <a:t>/</a:t>
            </a:r>
            <a:r>
              <a:rPr lang="pl-PL" dirty="0" err="1" smtClean="0"/>
              <a:t>retrosplenial</a:t>
            </a:r>
            <a:r>
              <a:rPr lang="pl-PL" dirty="0" smtClean="0"/>
              <a:t> (PCC/</a:t>
            </a:r>
            <a:r>
              <a:rPr lang="pl-PL" dirty="0" err="1" smtClean="0"/>
              <a:t>Rsp</a:t>
            </a:r>
            <a:r>
              <a:rPr lang="pl-PL" dirty="0" smtClean="0"/>
              <a:t>), </a:t>
            </a:r>
            <a:r>
              <a:rPr lang="pl-PL" dirty="0" err="1" smtClean="0"/>
              <a:t>inferior</a:t>
            </a:r>
            <a:r>
              <a:rPr lang="pl-PL" dirty="0" smtClean="0"/>
              <a:t> </a:t>
            </a:r>
            <a:r>
              <a:rPr lang="pl-PL" dirty="0" err="1" smtClean="0"/>
              <a:t>parietal</a:t>
            </a:r>
            <a:r>
              <a:rPr lang="pl-PL" dirty="0" smtClean="0"/>
              <a:t> </a:t>
            </a:r>
            <a:r>
              <a:rPr lang="pl-PL" dirty="0" err="1" smtClean="0"/>
              <a:t>lobule</a:t>
            </a:r>
            <a:r>
              <a:rPr lang="pl-PL" dirty="0" smtClean="0"/>
              <a:t> (IPL), </a:t>
            </a:r>
            <a:r>
              <a:rPr lang="pl-PL" dirty="0" err="1" smtClean="0"/>
              <a:t>lateral</a:t>
            </a:r>
            <a:r>
              <a:rPr lang="pl-PL" dirty="0" smtClean="0"/>
              <a:t> </a:t>
            </a:r>
            <a:r>
              <a:rPr lang="pl-PL" dirty="0" err="1" smtClean="0"/>
              <a:t>temporal</a:t>
            </a:r>
            <a:r>
              <a:rPr lang="pl-PL" dirty="0" smtClean="0"/>
              <a:t> </a:t>
            </a:r>
            <a:r>
              <a:rPr lang="pl-PL" dirty="0" err="1" smtClean="0"/>
              <a:t>cortex</a:t>
            </a:r>
            <a:r>
              <a:rPr lang="pl-PL" dirty="0" smtClean="0"/>
              <a:t> (LTC),</a:t>
            </a:r>
            <a:r>
              <a:rPr lang="pl-PL" baseline="0" dirty="0" smtClean="0"/>
              <a:t> </a:t>
            </a:r>
            <a:r>
              <a:rPr lang="pl-PL" dirty="0" smtClean="0"/>
              <a:t>and </a:t>
            </a:r>
            <a:r>
              <a:rPr lang="pl-PL" dirty="0" err="1" smtClean="0"/>
              <a:t>hippocampus</a:t>
            </a:r>
            <a:r>
              <a:rPr lang="pl-PL" dirty="0" smtClean="0"/>
              <a:t> regions (HF).</a:t>
            </a:r>
          </a:p>
          <a:p>
            <a:pPr marL="0" marR="0" indent="0" algn="l" defTabSz="914400" rtl="0" eaLnBrk="0" fontAlgn="base" latinLnBrk="0" hangingPunct="0">
              <a:lnSpc>
                <a:spcPct val="100000"/>
              </a:lnSpc>
              <a:spcBef>
                <a:spcPct val="30000"/>
              </a:spcBef>
              <a:spcAft>
                <a:spcPct val="0"/>
              </a:spcAft>
              <a:buClrTx/>
              <a:buSzTx/>
              <a:buFontTx/>
              <a:buNone/>
              <a:tabLst/>
              <a:defRPr/>
            </a:pPr>
            <a:endParaRPr lang="pl-PL"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77F296DC-0E11-4BE4-9E56-D77315922E9A}" type="slidenum">
              <a:rPr lang="en-US" sz="1200">
                <a:solidFill>
                  <a:schemeClr val="tx1"/>
                </a:solidFill>
              </a:rPr>
              <a:pPr>
                <a:defRPr/>
              </a:pPr>
              <a:t>36</a:t>
            </a:fld>
            <a:endParaRPr lang="en-US" sz="1200">
              <a:solidFill>
                <a:schemeClr val="tx1"/>
              </a:solidFill>
            </a:endParaRPr>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77F296DC-0E11-4BE4-9E56-D77315922E9A}" type="slidenum">
              <a:rPr lang="en-US" sz="1200">
                <a:solidFill>
                  <a:schemeClr val="tx1"/>
                </a:solidFill>
              </a:rPr>
              <a:pPr>
                <a:defRPr/>
              </a:pPr>
              <a:t>37</a:t>
            </a:fld>
            <a:endParaRPr lang="en-US" sz="1200">
              <a:solidFill>
                <a:schemeClr val="tx1"/>
              </a:solidFill>
            </a:endParaRPr>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77F296DC-0E11-4BE4-9E56-D77315922E9A}" type="slidenum">
              <a:rPr lang="en-US" sz="1200">
                <a:solidFill>
                  <a:schemeClr val="tx1"/>
                </a:solidFill>
              </a:rPr>
              <a:pPr>
                <a:defRPr/>
              </a:pPr>
              <a:t>38</a:t>
            </a:fld>
            <a:endParaRPr lang="en-US" sz="1200">
              <a:solidFill>
                <a:schemeClr val="tx1"/>
              </a:solidFill>
            </a:endParaRPr>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77F296DC-0E11-4BE4-9E56-D77315922E9A}" type="slidenum">
              <a:rPr lang="en-US" sz="1200">
                <a:solidFill>
                  <a:schemeClr val="tx1"/>
                </a:solidFill>
              </a:rPr>
              <a:pPr>
                <a:defRPr/>
              </a:pPr>
              <a:t>39</a:t>
            </a:fld>
            <a:endParaRPr lang="en-US" sz="1200">
              <a:solidFill>
                <a:schemeClr val="tx1"/>
              </a:solidFill>
            </a:endParaRPr>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77F296DC-0E11-4BE4-9E56-D77315922E9A}" type="slidenum">
              <a:rPr lang="en-US" sz="1200">
                <a:solidFill>
                  <a:schemeClr val="tx1"/>
                </a:solidFill>
              </a:rPr>
              <a:pPr>
                <a:defRPr/>
              </a:pPr>
              <a:t>40</a:t>
            </a:fld>
            <a:endParaRPr lang="en-US" sz="1200">
              <a:solidFill>
                <a:schemeClr val="tx1"/>
              </a:solidFill>
            </a:endParaRPr>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197DA7DD-F26B-4C97-AC3F-108CEDCCFB47}" type="slidenum">
              <a:rPr lang="en-US"/>
              <a:pPr>
                <a:defRPr/>
              </a:pPr>
              <a:t>41</a:t>
            </a:fld>
            <a:endParaRPr lang="en-US"/>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Times New Roman" pitchFamily="18" charset="0"/>
              </a:defRPr>
            </a:lvl1pPr>
            <a:lvl2pPr marL="742950" indent="-285750" eaLnBrk="0" hangingPunct="0">
              <a:defRPr sz="2400">
                <a:solidFill>
                  <a:schemeClr val="bg1"/>
                </a:solidFill>
                <a:latin typeface="Times New Roman" pitchFamily="18" charset="0"/>
              </a:defRPr>
            </a:lvl2pPr>
            <a:lvl3pPr marL="1143000" indent="-228600" eaLnBrk="0" hangingPunct="0">
              <a:defRPr sz="2400">
                <a:solidFill>
                  <a:schemeClr val="bg1"/>
                </a:solidFill>
                <a:latin typeface="Times New Roman" pitchFamily="18" charset="0"/>
              </a:defRPr>
            </a:lvl3pPr>
            <a:lvl4pPr marL="1600200" indent="-228600" eaLnBrk="0" hangingPunct="0">
              <a:defRPr sz="2400">
                <a:solidFill>
                  <a:schemeClr val="bg1"/>
                </a:solidFill>
                <a:latin typeface="Times New Roman" pitchFamily="18" charset="0"/>
              </a:defRPr>
            </a:lvl4pPr>
            <a:lvl5pPr marL="2057400" indent="-228600" eaLnBrk="0" hangingPunct="0">
              <a:defRPr sz="2400">
                <a:solidFill>
                  <a:schemeClr val="bg1"/>
                </a:solidFill>
                <a:latin typeface="Times New Roman" pitchFamily="18" charset="0"/>
              </a:defRPr>
            </a:lvl5pPr>
            <a:lvl6pPr marL="2514600" indent="-228600" algn="r" eaLnBrk="0" fontAlgn="base" hangingPunct="0">
              <a:spcBef>
                <a:spcPct val="0"/>
              </a:spcBef>
              <a:spcAft>
                <a:spcPct val="0"/>
              </a:spcAft>
              <a:defRPr sz="2400">
                <a:solidFill>
                  <a:schemeClr val="bg1"/>
                </a:solidFill>
                <a:latin typeface="Times New Roman" pitchFamily="18" charset="0"/>
              </a:defRPr>
            </a:lvl6pPr>
            <a:lvl7pPr marL="2971800" indent="-228600" algn="r" eaLnBrk="0" fontAlgn="base" hangingPunct="0">
              <a:spcBef>
                <a:spcPct val="0"/>
              </a:spcBef>
              <a:spcAft>
                <a:spcPct val="0"/>
              </a:spcAft>
              <a:defRPr sz="2400">
                <a:solidFill>
                  <a:schemeClr val="bg1"/>
                </a:solidFill>
                <a:latin typeface="Times New Roman" pitchFamily="18" charset="0"/>
              </a:defRPr>
            </a:lvl7pPr>
            <a:lvl8pPr marL="3429000" indent="-228600" algn="r" eaLnBrk="0" fontAlgn="base" hangingPunct="0">
              <a:spcBef>
                <a:spcPct val="0"/>
              </a:spcBef>
              <a:spcAft>
                <a:spcPct val="0"/>
              </a:spcAft>
              <a:defRPr sz="2400">
                <a:solidFill>
                  <a:schemeClr val="bg1"/>
                </a:solidFill>
                <a:latin typeface="Times New Roman" pitchFamily="18" charset="0"/>
              </a:defRPr>
            </a:lvl8pPr>
            <a:lvl9pPr marL="3886200" indent="-228600" algn="r" eaLnBrk="0" fontAlgn="base" hangingPunct="0">
              <a:spcBef>
                <a:spcPct val="0"/>
              </a:spcBef>
              <a:spcAft>
                <a:spcPct val="0"/>
              </a:spcAft>
              <a:defRPr sz="2400">
                <a:solidFill>
                  <a:schemeClr val="bg1"/>
                </a:solidFill>
                <a:latin typeface="Times New Roman" pitchFamily="18" charset="0"/>
              </a:defRPr>
            </a:lvl9pPr>
          </a:lstStyle>
          <a:p>
            <a:pPr eaLnBrk="1" hangingPunct="1"/>
            <a:fld id="{6C9A8935-F63E-4F18-929B-05F8D85E7AD8}" type="slidenum">
              <a:rPr lang="pl-PL" sz="1200">
                <a:solidFill>
                  <a:prstClr val="black"/>
                </a:solidFill>
              </a:rPr>
              <a:pPr eaLnBrk="1" hangingPunct="1"/>
              <a:t>42</a:t>
            </a:fld>
            <a:endParaRPr lang="pl-PL" sz="1200">
              <a:solidFill>
                <a:prstClr val="black"/>
              </a:solidFill>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77F296DC-0E11-4BE4-9E56-D77315922E9A}" type="slidenum">
              <a:rPr lang="en-US" sz="1200">
                <a:solidFill>
                  <a:schemeClr val="tx1"/>
                </a:solidFill>
              </a:rPr>
              <a:pPr>
                <a:defRPr/>
              </a:pPr>
              <a:t>4</a:t>
            </a:fld>
            <a:endParaRPr lang="en-US" sz="1200">
              <a:solidFill>
                <a:schemeClr val="tx1"/>
              </a:solidFill>
            </a:endParaRPr>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Times New Roman" pitchFamily="18" charset="0"/>
              </a:defRPr>
            </a:lvl1pPr>
            <a:lvl2pPr marL="742950" indent="-285750" eaLnBrk="0" hangingPunct="0">
              <a:defRPr sz="2400">
                <a:solidFill>
                  <a:schemeClr val="bg1"/>
                </a:solidFill>
                <a:latin typeface="Times New Roman" pitchFamily="18" charset="0"/>
              </a:defRPr>
            </a:lvl2pPr>
            <a:lvl3pPr marL="1143000" indent="-228600" eaLnBrk="0" hangingPunct="0">
              <a:defRPr sz="2400">
                <a:solidFill>
                  <a:schemeClr val="bg1"/>
                </a:solidFill>
                <a:latin typeface="Times New Roman" pitchFamily="18" charset="0"/>
              </a:defRPr>
            </a:lvl3pPr>
            <a:lvl4pPr marL="1600200" indent="-228600" eaLnBrk="0" hangingPunct="0">
              <a:defRPr sz="2400">
                <a:solidFill>
                  <a:schemeClr val="bg1"/>
                </a:solidFill>
                <a:latin typeface="Times New Roman" pitchFamily="18" charset="0"/>
              </a:defRPr>
            </a:lvl4pPr>
            <a:lvl5pPr marL="2057400" indent="-228600" eaLnBrk="0" hangingPunct="0">
              <a:defRPr sz="2400">
                <a:solidFill>
                  <a:schemeClr val="bg1"/>
                </a:solidFill>
                <a:latin typeface="Times New Roman" pitchFamily="18" charset="0"/>
              </a:defRPr>
            </a:lvl5pPr>
            <a:lvl6pPr marL="2514600" indent="-228600" algn="r" eaLnBrk="0" fontAlgn="base" hangingPunct="0">
              <a:spcBef>
                <a:spcPct val="0"/>
              </a:spcBef>
              <a:spcAft>
                <a:spcPct val="0"/>
              </a:spcAft>
              <a:defRPr sz="2400">
                <a:solidFill>
                  <a:schemeClr val="bg1"/>
                </a:solidFill>
                <a:latin typeface="Times New Roman" pitchFamily="18" charset="0"/>
              </a:defRPr>
            </a:lvl6pPr>
            <a:lvl7pPr marL="2971800" indent="-228600" algn="r" eaLnBrk="0" fontAlgn="base" hangingPunct="0">
              <a:spcBef>
                <a:spcPct val="0"/>
              </a:spcBef>
              <a:spcAft>
                <a:spcPct val="0"/>
              </a:spcAft>
              <a:defRPr sz="2400">
                <a:solidFill>
                  <a:schemeClr val="bg1"/>
                </a:solidFill>
                <a:latin typeface="Times New Roman" pitchFamily="18" charset="0"/>
              </a:defRPr>
            </a:lvl7pPr>
            <a:lvl8pPr marL="3429000" indent="-228600" algn="r" eaLnBrk="0" fontAlgn="base" hangingPunct="0">
              <a:spcBef>
                <a:spcPct val="0"/>
              </a:spcBef>
              <a:spcAft>
                <a:spcPct val="0"/>
              </a:spcAft>
              <a:defRPr sz="2400">
                <a:solidFill>
                  <a:schemeClr val="bg1"/>
                </a:solidFill>
                <a:latin typeface="Times New Roman" pitchFamily="18" charset="0"/>
              </a:defRPr>
            </a:lvl8pPr>
            <a:lvl9pPr marL="3886200" indent="-228600" algn="r" eaLnBrk="0" fontAlgn="base" hangingPunct="0">
              <a:spcBef>
                <a:spcPct val="0"/>
              </a:spcBef>
              <a:spcAft>
                <a:spcPct val="0"/>
              </a:spcAft>
              <a:defRPr sz="2400">
                <a:solidFill>
                  <a:schemeClr val="bg1"/>
                </a:solidFill>
                <a:latin typeface="Times New Roman" pitchFamily="18" charset="0"/>
              </a:defRPr>
            </a:lvl9pPr>
          </a:lstStyle>
          <a:p>
            <a:pPr eaLnBrk="1" hangingPunct="1"/>
            <a:fld id="{6C9A8935-F63E-4F18-929B-05F8D85E7AD8}" type="slidenum">
              <a:rPr lang="pl-PL" sz="1200">
                <a:solidFill>
                  <a:prstClr val="black"/>
                </a:solidFill>
              </a:rPr>
              <a:pPr eaLnBrk="1" hangingPunct="1"/>
              <a:t>43</a:t>
            </a:fld>
            <a:endParaRPr lang="pl-PL" sz="1200">
              <a:solidFill>
                <a:prstClr val="black"/>
              </a:solidFill>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ymbol zastępczy obrazu slajdu 1"/>
          <p:cNvSpPr>
            <a:spLocks noGrp="1" noRot="1" noChangeAspect="1" noTextEdit="1"/>
          </p:cNvSpPr>
          <p:nvPr>
            <p:ph type="sldImg"/>
          </p:nvPr>
        </p:nvSpPr>
        <p:spPr>
          <a:ln/>
        </p:spPr>
      </p:sp>
      <p:sp>
        <p:nvSpPr>
          <p:cNvPr id="94211"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
        <p:nvSpPr>
          <p:cNvPr id="4" name="Symbol zastępczy numeru slajdu 3"/>
          <p:cNvSpPr>
            <a:spLocks noGrp="1"/>
          </p:cNvSpPr>
          <p:nvPr>
            <p:ph type="sldNum" sz="quarter" idx="5"/>
          </p:nvPr>
        </p:nvSpPr>
        <p:spPr/>
        <p:txBody>
          <a:bodyPr/>
          <a:lstStyle/>
          <a:p>
            <a:pPr>
              <a:defRPr/>
            </a:pPr>
            <a:fld id="{A209D322-03BB-42BC-A2DD-F8E6ADF209A3}" type="slidenum">
              <a:rPr lang="en-US" smtClean="0"/>
              <a:pPr>
                <a:defRPr/>
              </a:pPr>
              <a:t>44</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ymbol zastępczy obrazu slajdu 1"/>
          <p:cNvSpPr>
            <a:spLocks noGrp="1" noRot="1" noChangeAspect="1" noTextEdit="1"/>
          </p:cNvSpPr>
          <p:nvPr>
            <p:ph type="sldImg"/>
          </p:nvPr>
        </p:nvSpPr>
        <p:spPr>
          <a:ln/>
        </p:spPr>
      </p:sp>
      <p:sp>
        <p:nvSpPr>
          <p:cNvPr id="95235"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
        <p:nvSpPr>
          <p:cNvPr id="4" name="Symbol zastępczy numeru slajdu 3"/>
          <p:cNvSpPr>
            <a:spLocks noGrp="1"/>
          </p:cNvSpPr>
          <p:nvPr>
            <p:ph type="sldNum" sz="quarter" idx="5"/>
          </p:nvPr>
        </p:nvSpPr>
        <p:spPr/>
        <p:txBody>
          <a:bodyPr/>
          <a:lstStyle/>
          <a:p>
            <a:pPr>
              <a:defRPr/>
            </a:pPr>
            <a:fld id="{4F449534-1797-4F0C-8935-502A47AE6320}" type="slidenum">
              <a:rPr lang="en-US" smtClean="0"/>
              <a:pPr>
                <a:defRPr/>
              </a:pPr>
              <a:t>45</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rgbClr val="FFCC66"/>
              </a:buClr>
            </a:pPr>
            <a:r>
              <a:rPr lang="pl-PL" sz="1200" dirty="0" smtClean="0">
                <a:solidFill>
                  <a:schemeClr val="accent3"/>
                </a:solidFill>
                <a:latin typeface="Calibri" pitchFamily="34" charset="0"/>
              </a:rPr>
              <a:t>C. Gilbert, M. </a:t>
            </a:r>
            <a:r>
              <a:rPr lang="pl-PL" sz="1200" dirty="0" err="1" smtClean="0">
                <a:solidFill>
                  <a:schemeClr val="accent3"/>
                </a:solidFill>
                <a:latin typeface="Calibri" pitchFamily="34" charset="0"/>
              </a:rPr>
              <a:t>Sigman</a:t>
            </a:r>
            <a:r>
              <a:rPr lang="pl-PL" sz="1200" dirty="0" smtClean="0">
                <a:solidFill>
                  <a:schemeClr val="accent3"/>
                </a:solidFill>
                <a:latin typeface="Calibri" pitchFamily="34" charset="0"/>
              </a:rPr>
              <a:t>, Brain </a:t>
            </a:r>
            <a:r>
              <a:rPr lang="pl-PL" sz="1200" dirty="0" err="1" smtClean="0">
                <a:solidFill>
                  <a:schemeClr val="accent3"/>
                </a:solidFill>
                <a:latin typeface="Calibri" pitchFamily="34" charset="0"/>
              </a:rPr>
              <a:t>States</a:t>
            </a:r>
            <a:r>
              <a:rPr lang="pl-PL" sz="1200" dirty="0" smtClean="0">
                <a:solidFill>
                  <a:schemeClr val="accent3"/>
                </a:solidFill>
                <a:latin typeface="Calibri" pitchFamily="34" charset="0"/>
              </a:rPr>
              <a:t>: Top-Down </a:t>
            </a:r>
            <a:r>
              <a:rPr lang="pl-PL" sz="1200" dirty="0" err="1" smtClean="0">
                <a:solidFill>
                  <a:schemeClr val="accent3"/>
                </a:solidFill>
                <a:latin typeface="Calibri" pitchFamily="34" charset="0"/>
              </a:rPr>
              <a:t>Influences</a:t>
            </a:r>
            <a:r>
              <a:rPr lang="pl-PL" sz="1200" dirty="0" smtClean="0">
                <a:solidFill>
                  <a:schemeClr val="accent3"/>
                </a:solidFill>
                <a:latin typeface="Calibri" pitchFamily="34" charset="0"/>
              </a:rPr>
              <a:t> in Sensory Processing.</a:t>
            </a:r>
          </a:p>
          <a:p>
            <a:pPr>
              <a:buClr>
                <a:srgbClr val="FFCC66"/>
              </a:buClr>
            </a:pPr>
            <a:r>
              <a:rPr lang="pl-PL" sz="1200" dirty="0" smtClean="0">
                <a:solidFill>
                  <a:schemeClr val="accent3"/>
                </a:solidFill>
                <a:latin typeface="Calibri" pitchFamily="34" charset="0"/>
              </a:rPr>
              <a:t>Neuron 54(5), 677-696, 2007</a:t>
            </a:r>
          </a:p>
          <a:p>
            <a:pPr marL="0" marR="0" indent="0" algn="l" defTabSz="914400" rtl="0" eaLnBrk="0" fontAlgn="base" latinLnBrk="0" hangingPunct="0">
              <a:lnSpc>
                <a:spcPct val="100000"/>
              </a:lnSpc>
              <a:spcBef>
                <a:spcPct val="30000"/>
              </a:spcBef>
              <a:spcAft>
                <a:spcPct val="0"/>
              </a:spcAft>
              <a:buClr>
                <a:srgbClr val="FFCC66"/>
              </a:buClr>
              <a:buSzTx/>
              <a:buFontTx/>
              <a:buNone/>
              <a:tabLst/>
              <a:defRPr/>
            </a:pPr>
            <a:r>
              <a:rPr lang="pl-PL" sz="1200" dirty="0" err="1" smtClean="0">
                <a:solidFill>
                  <a:schemeClr val="accent3"/>
                </a:solidFill>
                <a:latin typeface="Calibri" pitchFamily="34" charset="0"/>
              </a:rPr>
              <a:t>Dehaene</a:t>
            </a:r>
            <a:r>
              <a:rPr lang="pl-PL" sz="1200" dirty="0" smtClean="0">
                <a:solidFill>
                  <a:schemeClr val="accent3"/>
                </a:solidFill>
                <a:latin typeface="Calibri" pitchFamily="34" charset="0"/>
              </a:rPr>
              <a:t> i </a:t>
            </a:r>
            <a:r>
              <a:rPr lang="pl-PL" sz="1200" dirty="0" err="1" smtClean="0">
                <a:solidFill>
                  <a:schemeClr val="accent3"/>
                </a:solidFill>
                <a:latin typeface="Calibri" pitchFamily="34" charset="0"/>
              </a:rPr>
              <a:t>inn</a:t>
            </a:r>
            <a:r>
              <a:rPr lang="pl-PL" sz="1200" dirty="0" smtClean="0">
                <a:solidFill>
                  <a:schemeClr val="accent3"/>
                </a:solidFill>
                <a:latin typeface="Calibri" pitchFamily="34" charset="0"/>
              </a:rPr>
              <a:t>, </a:t>
            </a:r>
            <a:r>
              <a:rPr lang="pl-PL" sz="1200" dirty="0" err="1" smtClean="0">
                <a:solidFill>
                  <a:schemeClr val="accent3"/>
                </a:solidFill>
                <a:latin typeface="Calibri" pitchFamily="34" charset="0"/>
              </a:rPr>
              <a:t>Conscious</a:t>
            </a:r>
            <a:r>
              <a:rPr lang="pl-PL" sz="1200" dirty="0" smtClean="0">
                <a:solidFill>
                  <a:schemeClr val="accent3"/>
                </a:solidFill>
                <a:latin typeface="Calibri" pitchFamily="34" charset="0"/>
              </a:rPr>
              <a:t>, </a:t>
            </a:r>
            <a:r>
              <a:rPr lang="pl-PL" sz="1200" dirty="0" err="1" smtClean="0">
                <a:solidFill>
                  <a:schemeClr val="accent3"/>
                </a:solidFill>
                <a:latin typeface="Calibri" pitchFamily="34" charset="0"/>
              </a:rPr>
              <a:t>preconscious</a:t>
            </a:r>
            <a:r>
              <a:rPr lang="pl-PL" sz="1200" dirty="0" smtClean="0">
                <a:solidFill>
                  <a:schemeClr val="accent3"/>
                </a:solidFill>
                <a:latin typeface="Calibri" pitchFamily="34" charset="0"/>
              </a:rPr>
              <a:t>, and </a:t>
            </a:r>
            <a:r>
              <a:rPr lang="pl-PL" sz="1200" dirty="0" err="1" smtClean="0">
                <a:solidFill>
                  <a:schemeClr val="accent3"/>
                </a:solidFill>
                <a:latin typeface="Calibri" pitchFamily="34" charset="0"/>
              </a:rPr>
              <a:t>subliminal</a:t>
            </a:r>
            <a:r>
              <a:rPr lang="pl-PL" sz="1200" dirty="0" smtClean="0">
                <a:solidFill>
                  <a:schemeClr val="accent3"/>
                </a:solidFill>
                <a:latin typeface="Calibri" pitchFamily="34" charset="0"/>
              </a:rPr>
              <a:t> </a:t>
            </a:r>
            <a:r>
              <a:rPr lang="pl-PL" sz="1200" dirty="0" err="1" smtClean="0">
                <a:solidFill>
                  <a:schemeClr val="accent3"/>
                </a:solidFill>
                <a:latin typeface="Calibri" pitchFamily="34" charset="0"/>
              </a:rPr>
              <a:t>processing</a:t>
            </a:r>
            <a:r>
              <a:rPr lang="pl-PL" sz="1200" dirty="0" smtClean="0">
                <a:solidFill>
                  <a:schemeClr val="accent3"/>
                </a:solidFill>
                <a:latin typeface="Calibri" pitchFamily="34" charset="0"/>
              </a:rPr>
              <a:t>. TCS 2006</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buClr>
                <a:srgbClr val="1F497D"/>
              </a:buClr>
              <a:defRPr/>
            </a:pPr>
            <a:r>
              <a:rPr lang="en-US">
                <a:solidFill>
                  <a:prstClr val="black"/>
                </a:solidFill>
              </a:rPr>
              <a:t>(c) 1999. Tralvex Yeap. All Rights Reserved</a:t>
            </a:r>
          </a:p>
        </p:txBody>
      </p:sp>
      <p:sp>
        <p:nvSpPr>
          <p:cNvPr id="6" name="Rectangle 7"/>
          <p:cNvSpPr>
            <a:spLocks noGrp="1" noChangeArrowheads="1"/>
          </p:cNvSpPr>
          <p:nvPr>
            <p:ph type="sldNum" sz="quarter" idx="5"/>
          </p:nvPr>
        </p:nvSpPr>
        <p:spPr/>
        <p:txBody>
          <a:bodyPr/>
          <a:lstStyle/>
          <a:p>
            <a:pPr>
              <a:buClr>
                <a:srgbClr val="1F497D"/>
              </a:buClr>
              <a:defRPr/>
            </a:pPr>
            <a:fld id="{56633841-6E77-4797-8A60-99E776D9E3C3}" type="slidenum">
              <a:rPr lang="en-US">
                <a:solidFill>
                  <a:prstClr val="black"/>
                </a:solidFill>
              </a:rPr>
              <a:pPr>
                <a:buClr>
                  <a:srgbClr val="1F497D"/>
                </a:buClr>
                <a:defRPr/>
              </a:pPr>
              <a:t>51</a:t>
            </a:fld>
            <a:endParaRPr lang="en-US">
              <a:solidFill>
                <a:prstClr val="black"/>
              </a:solidFill>
            </a:endParaRPr>
          </a:p>
        </p:txBody>
      </p:sp>
      <p:sp>
        <p:nvSpPr>
          <p:cNvPr id="148484" name="Rectangle 2"/>
          <p:cNvSpPr>
            <a:spLocks noGrp="1" noRot="1" noChangeAspect="1" noChangeArrowheads="1" noTextEdit="1"/>
          </p:cNvSpPr>
          <p:nvPr>
            <p:ph type="sldImg"/>
          </p:nvPr>
        </p:nvSpPr>
        <p:spPr>
          <a:ln/>
        </p:spPr>
      </p:sp>
      <p:sp>
        <p:nvSpPr>
          <p:cNvPr id="1484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buClr>
                <a:srgbClr val="1F497D"/>
              </a:buClr>
              <a:defRPr/>
            </a:pPr>
            <a:r>
              <a:rPr lang="en-US">
                <a:solidFill>
                  <a:prstClr val="black"/>
                </a:solidFill>
              </a:rPr>
              <a:t>(c) 1999. Tralvex Yeap. All Rights Reserved</a:t>
            </a:r>
          </a:p>
        </p:txBody>
      </p:sp>
      <p:sp>
        <p:nvSpPr>
          <p:cNvPr id="6" name="Rectangle 7"/>
          <p:cNvSpPr>
            <a:spLocks noGrp="1" noChangeArrowheads="1"/>
          </p:cNvSpPr>
          <p:nvPr>
            <p:ph type="sldNum" sz="quarter" idx="5"/>
          </p:nvPr>
        </p:nvSpPr>
        <p:spPr/>
        <p:txBody>
          <a:bodyPr/>
          <a:lstStyle/>
          <a:p>
            <a:pPr>
              <a:buClr>
                <a:srgbClr val="1F497D"/>
              </a:buClr>
              <a:defRPr/>
            </a:pPr>
            <a:fld id="{56633841-6E77-4797-8A60-99E776D9E3C3}" type="slidenum">
              <a:rPr lang="en-US">
                <a:solidFill>
                  <a:prstClr val="black"/>
                </a:solidFill>
              </a:rPr>
              <a:pPr>
                <a:buClr>
                  <a:srgbClr val="1F497D"/>
                </a:buClr>
                <a:defRPr/>
              </a:pPr>
              <a:t>52</a:t>
            </a:fld>
            <a:endParaRPr lang="en-US">
              <a:solidFill>
                <a:prstClr val="black"/>
              </a:solidFill>
            </a:endParaRPr>
          </a:p>
        </p:txBody>
      </p:sp>
      <p:sp>
        <p:nvSpPr>
          <p:cNvPr id="148484" name="Rectangle 2"/>
          <p:cNvSpPr>
            <a:spLocks noGrp="1" noRot="1" noChangeAspect="1" noChangeArrowheads="1" noTextEdit="1"/>
          </p:cNvSpPr>
          <p:nvPr>
            <p:ph type="sldImg"/>
          </p:nvPr>
        </p:nvSpPr>
        <p:spPr>
          <a:ln/>
        </p:spPr>
      </p:sp>
      <p:sp>
        <p:nvSpPr>
          <p:cNvPr id="1484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77F296DC-0E11-4BE4-9E56-D77315922E9A}" type="slidenum">
              <a:rPr lang="en-US" sz="1200">
                <a:solidFill>
                  <a:schemeClr val="tx1"/>
                </a:solidFill>
              </a:rPr>
              <a:pPr>
                <a:defRPr/>
              </a:pPr>
              <a:t>5</a:t>
            </a:fld>
            <a:endParaRPr lang="en-US" sz="1200">
              <a:solidFill>
                <a:schemeClr val="tx1"/>
              </a:solidFill>
            </a:endParaRPr>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pPr>
              <a:defRPr/>
            </a:pPr>
            <a:fld id="{996ED73C-0A5F-4B16-916F-ADA12DD2BD00}" type="slidenum">
              <a:rPr lang="en-US">
                <a:solidFill>
                  <a:prstClr val="black"/>
                </a:solidFill>
              </a:rPr>
              <a:pPr>
                <a:defRPr/>
              </a:pPr>
              <a:t>55</a:t>
            </a:fld>
            <a:endParaRPr lang="en-US">
              <a:solidFill>
                <a:prstClr val="black"/>
              </a:solidFill>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smtClean="0"/>
              <a:t>Spectrogram reconstruction. (A) Top: spectrogram of six isolated words (deep, jazz, cause) and </a:t>
            </a:r>
            <a:r>
              <a:rPr lang="en-US" dirty="0" err="1" smtClean="0"/>
              <a:t>pseudowords</a:t>
            </a:r>
            <a:r>
              <a:rPr lang="en-US" dirty="0" smtClean="0"/>
              <a:t> (</a:t>
            </a:r>
            <a:r>
              <a:rPr lang="en-US" dirty="0" err="1" smtClean="0"/>
              <a:t>fook</a:t>
            </a:r>
            <a:r>
              <a:rPr lang="en-US" dirty="0" smtClean="0"/>
              <a:t>, </a:t>
            </a:r>
            <a:r>
              <a:rPr lang="en-US" dirty="0" err="1" smtClean="0"/>
              <a:t>ors</a:t>
            </a:r>
            <a:r>
              <a:rPr lang="en-US" dirty="0" smtClean="0"/>
              <a:t>, </a:t>
            </a:r>
            <a:r>
              <a:rPr lang="en-US" dirty="0" err="1" smtClean="0"/>
              <a:t>nim</a:t>
            </a:r>
            <a:r>
              <a:rPr lang="en-US" dirty="0" smtClean="0"/>
              <a:t>) presented</a:t>
            </a:r>
            <a:r>
              <a:rPr lang="pl-PL" baseline="0" dirty="0" smtClean="0"/>
              <a:t> </a:t>
            </a:r>
            <a:r>
              <a:rPr lang="en-US" dirty="0" smtClean="0"/>
              <a:t>aurally to an individual participant. Bottom: spectrogram-based reconstruction of the same speech segment, linearly decoded from a set of</a:t>
            </a:r>
            <a:r>
              <a:rPr lang="pl-PL" dirty="0" smtClean="0"/>
              <a:t> </a:t>
            </a:r>
            <a:r>
              <a:rPr lang="en-US" dirty="0" smtClean="0"/>
              <a:t>electrodes. Purple and green bars denote vowels and fricative consonants, respectively, and the spectrogram is normalized within each frequency</a:t>
            </a:r>
            <a:r>
              <a:rPr lang="pl-PL" baseline="0" dirty="0" smtClean="0"/>
              <a:t> </a:t>
            </a:r>
            <a:r>
              <a:rPr lang="en-US" dirty="0" smtClean="0"/>
              <a:t>channel for display. (B) Single trial high gamma band power (70–150 Hz, gray curves) induced by the speech segment in (A). Recordings are from four</a:t>
            </a:r>
            <a:r>
              <a:rPr lang="pl-PL" baseline="0" dirty="0" smtClean="0"/>
              <a:t> </a:t>
            </a:r>
            <a:r>
              <a:rPr lang="en-US" dirty="0" smtClean="0"/>
              <a:t>different STG sites used in the reconstruction. The high gamma response at each site is z-scored and plotted in standard deviation (SD) units. Right</a:t>
            </a:r>
            <a:r>
              <a:rPr lang="pl-PL" baseline="0" dirty="0" smtClean="0"/>
              <a:t> </a:t>
            </a:r>
            <a:r>
              <a:rPr lang="en-US" dirty="0" smtClean="0"/>
              <a:t>panel: frequency tuning curves (dark black) for each of the four electrode sites, sorted by peak frequency and normalized by maximum amplitude.</a:t>
            </a:r>
          </a:p>
          <a:p>
            <a:r>
              <a:rPr lang="en-US" dirty="0" smtClean="0"/>
              <a:t>Red bars overlay each peak frequency and indicate SEM of the parameter estimate. Frequency tuning was computed from </a:t>
            </a:r>
            <a:r>
              <a:rPr lang="en-US" dirty="0" err="1" smtClean="0"/>
              <a:t>spectro</a:t>
            </a:r>
            <a:r>
              <a:rPr lang="en-US" dirty="0" smtClean="0"/>
              <a:t>-temporal receptive</a:t>
            </a:r>
          </a:p>
          <a:p>
            <a:r>
              <a:rPr lang="en-US" dirty="0" smtClean="0"/>
              <a:t>fields (STRFs) measured at each individual electrode site. Tuning curves exhibit a range of functional forms including multiple frequency peaks</a:t>
            </a:r>
          </a:p>
          <a:p>
            <a:r>
              <a:rPr lang="en-US" dirty="0" smtClean="0"/>
              <a:t>(Figures S1B and S2B). (C) The anatomical distribution of fitted weights in the reconstruction model. Dashed box denotes the extent of the electrode</a:t>
            </a:r>
          </a:p>
          <a:p>
            <a:r>
              <a:rPr lang="en-US" dirty="0" smtClean="0"/>
              <a:t>grid (shown in Figure 1). Weight magnitudes are averaged over all time lags and spectrogram frequencies and spatially smoothed for display.</a:t>
            </a:r>
          </a:p>
          <a:p>
            <a:r>
              <a:rPr lang="en-US" dirty="0" smtClean="0"/>
              <a:t>Nonzero weights are largely focal to STG electrode sites. Scale bar is 10 mm.</a:t>
            </a:r>
          </a:p>
          <a:p>
            <a:r>
              <a:rPr lang="en-US" dirty="0" smtClean="0"/>
              <a:t>doi:10.1371/journal.pbio.1001251.g002</a:t>
            </a:r>
            <a:r>
              <a:rPr lang="pl-PL" dirty="0" smtClean="0"/>
              <a:t>   </a:t>
            </a:r>
            <a:r>
              <a:rPr lang="en-US" dirty="0" smtClean="0"/>
              <a:t>Brian N. </a:t>
            </a:r>
            <a:r>
              <a:rPr lang="en-US" dirty="0" err="1" smtClean="0"/>
              <a:t>Pasley</a:t>
            </a:r>
            <a:r>
              <a:rPr lang="pl-PL" dirty="0" smtClean="0"/>
              <a:t> et al. PLOS </a:t>
            </a:r>
            <a:r>
              <a:rPr lang="pl-PL" dirty="0" err="1" smtClean="0"/>
              <a:t>Biology</a:t>
            </a:r>
            <a:r>
              <a:rPr lang="pl-PL" dirty="0" smtClean="0"/>
              <a:t> 2012</a:t>
            </a:r>
            <a:endParaRPr lang="en-US" dirty="0"/>
          </a:p>
        </p:txBody>
      </p:sp>
      <p:sp>
        <p:nvSpPr>
          <p:cNvPr id="4" name="Symbol zastępczy stopki 3"/>
          <p:cNvSpPr>
            <a:spLocks noGrp="1"/>
          </p:cNvSpPr>
          <p:nvPr>
            <p:ph type="ftr" sz="quarter" idx="10"/>
          </p:nvPr>
        </p:nvSpPr>
        <p:spPr/>
        <p:txBody>
          <a:bodyPr/>
          <a:lstStyle/>
          <a:p>
            <a:pPr>
              <a:defRPr/>
            </a:pPr>
            <a:r>
              <a:rPr lang="en-US" smtClean="0"/>
              <a:t>(c) 1999. Tralvex Yeap. All Rights Reserved</a:t>
            </a:r>
            <a:endParaRPr lang="en-US"/>
          </a:p>
        </p:txBody>
      </p:sp>
      <p:sp>
        <p:nvSpPr>
          <p:cNvPr id="5" name="Symbol zastępczy numeru slajdu 4"/>
          <p:cNvSpPr>
            <a:spLocks noGrp="1"/>
          </p:cNvSpPr>
          <p:nvPr>
            <p:ph type="sldNum" sz="quarter" idx="11"/>
          </p:nvPr>
        </p:nvSpPr>
        <p:spPr/>
        <p:txBody>
          <a:bodyPr/>
          <a:lstStyle/>
          <a:p>
            <a:pPr>
              <a:defRPr/>
            </a:pPr>
            <a:fld id="{4A76EC1E-BF08-4C0C-8B88-87B190097198}" type="slidenum">
              <a:rPr lang="en-US" smtClean="0"/>
              <a:pPr>
                <a:defRPr/>
              </a:pPr>
              <a:t>59</a:t>
            </a:fld>
            <a:endParaRPr lang="en-US"/>
          </a:p>
        </p:txBody>
      </p:sp>
    </p:spTree>
    <p:extLst>
      <p:ext uri="{BB962C8B-B14F-4D97-AF65-F5344CB8AC3E}">
        <p14:creationId xmlns:p14="http://schemas.microsoft.com/office/powerpoint/2010/main" val="11203877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smtClean="0"/>
              <a:t>Spectrogram reconstruction. (A) Top: spectrogram of six isolated words (deep, jazz, cause) and </a:t>
            </a:r>
            <a:r>
              <a:rPr lang="en-US" dirty="0" err="1" smtClean="0"/>
              <a:t>pseudowords</a:t>
            </a:r>
            <a:r>
              <a:rPr lang="en-US" dirty="0" smtClean="0"/>
              <a:t> (</a:t>
            </a:r>
            <a:r>
              <a:rPr lang="en-US" dirty="0" err="1" smtClean="0"/>
              <a:t>fook</a:t>
            </a:r>
            <a:r>
              <a:rPr lang="en-US" dirty="0" smtClean="0"/>
              <a:t>, </a:t>
            </a:r>
            <a:r>
              <a:rPr lang="en-US" dirty="0" err="1" smtClean="0"/>
              <a:t>ors</a:t>
            </a:r>
            <a:r>
              <a:rPr lang="en-US" dirty="0" smtClean="0"/>
              <a:t>, </a:t>
            </a:r>
            <a:r>
              <a:rPr lang="en-US" dirty="0" err="1" smtClean="0"/>
              <a:t>nim</a:t>
            </a:r>
            <a:r>
              <a:rPr lang="en-US" dirty="0" smtClean="0"/>
              <a:t>) presented</a:t>
            </a:r>
          </a:p>
          <a:p>
            <a:r>
              <a:rPr lang="en-US" dirty="0" smtClean="0"/>
              <a:t>aurally to an individual participant. Bottom: spectrogram-based reconstruction of the same speech segment, linearly decoded from a set of</a:t>
            </a:r>
          </a:p>
          <a:p>
            <a:r>
              <a:rPr lang="en-US" dirty="0" smtClean="0"/>
              <a:t>electrodes. Purple and green bars denote vowels and fricative consonants, respectively, and the spectrogram is normalized within each frequency</a:t>
            </a:r>
          </a:p>
          <a:p>
            <a:r>
              <a:rPr lang="en-US" dirty="0" smtClean="0"/>
              <a:t>channel for display. (B) Single trial high gamma band power (70–150 Hz, gray curves) induced by the speech segment in (A). Recordings are from four</a:t>
            </a:r>
          </a:p>
          <a:p>
            <a:r>
              <a:rPr lang="en-US" dirty="0" smtClean="0"/>
              <a:t>different STG sites used in the reconstruction. The high gamma response at each site is z-scored and plotted in standard deviation (SD) units. Right</a:t>
            </a:r>
          </a:p>
          <a:p>
            <a:r>
              <a:rPr lang="en-US" dirty="0" smtClean="0"/>
              <a:t>panel: frequency tuning curves (dark black) for each of the four electrode sites, sorted by peak frequency and normalized by maximum amplitude.</a:t>
            </a:r>
          </a:p>
          <a:p>
            <a:r>
              <a:rPr lang="en-US" dirty="0" smtClean="0"/>
              <a:t>Red bars overlay each peak frequency and indicate SEM of the parameter estimate. Frequency tuning was computed from </a:t>
            </a:r>
            <a:r>
              <a:rPr lang="en-US" dirty="0" err="1" smtClean="0"/>
              <a:t>spectro</a:t>
            </a:r>
            <a:r>
              <a:rPr lang="en-US" dirty="0" smtClean="0"/>
              <a:t>-temporal receptive</a:t>
            </a:r>
          </a:p>
          <a:p>
            <a:r>
              <a:rPr lang="en-US" dirty="0" smtClean="0"/>
              <a:t>fields (STRFs) measured at each individual electrode site. Tuning curves exhibit a range of functional forms including multiple frequency peaks</a:t>
            </a:r>
          </a:p>
          <a:p>
            <a:r>
              <a:rPr lang="en-US" dirty="0" smtClean="0"/>
              <a:t>(Figures S1B and S2B). (C) The anatomical distribution of fitted weights in the reconstruction model. Dashed box denotes the extent of the electrode</a:t>
            </a:r>
          </a:p>
          <a:p>
            <a:r>
              <a:rPr lang="en-US" dirty="0" smtClean="0"/>
              <a:t>grid (shown in Figure 1). Weight magnitudes are averaged over all time lags and spectrogram frequencies and spatially smoothed for display.</a:t>
            </a:r>
          </a:p>
          <a:p>
            <a:r>
              <a:rPr lang="en-US" dirty="0" smtClean="0"/>
              <a:t>Nonzero weights are largely focal to STG electrode sites. Scale bar is 10 mm.</a:t>
            </a:r>
          </a:p>
          <a:p>
            <a:r>
              <a:rPr lang="en-US" dirty="0" smtClean="0"/>
              <a:t>doi:10.1371/journal.pbio.1001251.g002</a:t>
            </a:r>
            <a:endParaRPr lang="en-US" dirty="0"/>
          </a:p>
        </p:txBody>
      </p:sp>
      <p:sp>
        <p:nvSpPr>
          <p:cNvPr id="4" name="Symbol zastępczy stopki 3"/>
          <p:cNvSpPr>
            <a:spLocks noGrp="1"/>
          </p:cNvSpPr>
          <p:nvPr>
            <p:ph type="ftr" sz="quarter" idx="10"/>
          </p:nvPr>
        </p:nvSpPr>
        <p:spPr/>
        <p:txBody>
          <a:bodyPr/>
          <a:lstStyle/>
          <a:p>
            <a:pPr>
              <a:defRPr/>
            </a:pPr>
            <a:r>
              <a:rPr lang="en-US" smtClean="0">
                <a:solidFill>
                  <a:prstClr val="white"/>
                </a:solidFill>
              </a:rPr>
              <a:t>(c) 1999. Tralvex Yeap. All Rights Reserved</a:t>
            </a:r>
            <a:endParaRPr lang="en-US">
              <a:solidFill>
                <a:prstClr val="white"/>
              </a:solidFill>
            </a:endParaRPr>
          </a:p>
        </p:txBody>
      </p:sp>
      <p:sp>
        <p:nvSpPr>
          <p:cNvPr id="5" name="Symbol zastępczy numeru slajdu 4"/>
          <p:cNvSpPr>
            <a:spLocks noGrp="1"/>
          </p:cNvSpPr>
          <p:nvPr>
            <p:ph type="sldNum" sz="quarter" idx="11"/>
          </p:nvPr>
        </p:nvSpPr>
        <p:spPr/>
        <p:txBody>
          <a:bodyPr/>
          <a:lstStyle/>
          <a:p>
            <a:pPr>
              <a:defRPr/>
            </a:pPr>
            <a:fld id="{4A76EC1E-BF08-4C0C-8B88-87B190097198}" type="slidenum">
              <a:rPr lang="en-US" smtClean="0">
                <a:solidFill>
                  <a:prstClr val="white"/>
                </a:solidFill>
              </a:rPr>
              <a:pPr>
                <a:defRPr/>
              </a:pPr>
              <a:t>60</a:t>
            </a:fld>
            <a:endParaRPr lang="en-US">
              <a:solidFill>
                <a:prstClr val="white"/>
              </a:solidFill>
            </a:endParaRPr>
          </a:p>
        </p:txBody>
      </p:sp>
    </p:spTree>
    <p:extLst>
      <p:ext uri="{BB962C8B-B14F-4D97-AF65-F5344CB8AC3E}">
        <p14:creationId xmlns:p14="http://schemas.microsoft.com/office/powerpoint/2010/main" val="11203877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
        <p:nvSpPr>
          <p:cNvPr id="4" name="Slide Number Placeholder 3"/>
          <p:cNvSpPr>
            <a:spLocks noGrp="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74B3AB05-754E-463A-912F-08A5F4CD2F13}" type="slidenum">
              <a:rPr lang="en-US" sz="1200">
                <a:solidFill>
                  <a:srgbClr val="000000"/>
                </a:solidFill>
              </a:rPr>
              <a:pPr>
                <a:defRPr/>
              </a:pPr>
              <a:t>61</a:t>
            </a:fld>
            <a:endParaRPr lang="en-US" sz="1200">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pPr>
              <a:buClr>
                <a:srgbClr val="1F497D"/>
              </a:buClr>
              <a:defRPr/>
            </a:pPr>
            <a:fld id="{FC2728E2-ADC3-4292-82AB-045BD25791E3}" type="slidenum">
              <a:rPr lang="en-US">
                <a:solidFill>
                  <a:prstClr val="white"/>
                </a:solidFill>
              </a:rPr>
              <a:pPr>
                <a:buClr>
                  <a:srgbClr val="1F497D"/>
                </a:buClr>
                <a:defRPr/>
              </a:pPr>
              <a:t>62</a:t>
            </a:fld>
            <a:endParaRPr lang="en-US">
              <a:solidFill>
                <a:prstClr val="white"/>
              </a:solidFill>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dirty="0" smtClean="0">
              <a:latin typeface="Calibri"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buClr>
                <a:srgbClr val="1F497D"/>
              </a:buClr>
              <a:defRPr/>
            </a:pPr>
            <a:fld id="{5459524C-498A-47E4-8D23-313749902989}" type="slidenum">
              <a:rPr lang="en-US" sz="1200">
                <a:solidFill>
                  <a:srgbClr val="000000"/>
                </a:solidFill>
              </a:rPr>
              <a:pPr>
                <a:buClr>
                  <a:srgbClr val="1F497D"/>
                </a:buClr>
                <a:defRPr/>
              </a:pPr>
              <a:t>63</a:t>
            </a:fld>
            <a:endParaRPr lang="en-US" sz="1200">
              <a:solidFill>
                <a:srgbClr val="000000"/>
              </a:solidFill>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6D3B0418-8A1D-4606-B563-8048554C099D}" type="slidenum">
              <a:rPr lang="en-US"/>
              <a:pPr>
                <a:defRPr/>
              </a:pPr>
              <a:t>64</a:t>
            </a:fld>
            <a:endParaRPr lang="en-US"/>
          </a:p>
        </p:txBody>
      </p:sp>
      <p:sp>
        <p:nvSpPr>
          <p:cNvPr id="187396" name="Rectangle 2"/>
          <p:cNvSpPr>
            <a:spLocks noGrp="1" noRot="1" noChangeAspect="1" noChangeArrowheads="1" noTextEdit="1"/>
          </p:cNvSpPr>
          <p:nvPr>
            <p:ph type="sldImg"/>
          </p:nvPr>
        </p:nvSpPr>
        <p:spPr>
          <a:ln/>
        </p:spPr>
      </p:sp>
      <p:sp>
        <p:nvSpPr>
          <p:cNvPr id="1873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68560F0A-B3F5-4241-8EE3-F8A591ADDB53}" type="slidenum">
              <a:rPr lang="en-US" sz="1200">
                <a:solidFill>
                  <a:srgbClr val="000000"/>
                </a:solidFill>
              </a:rPr>
              <a:pPr>
                <a:defRPr/>
              </a:pPr>
              <a:t>65</a:t>
            </a:fld>
            <a:endParaRPr lang="en-US" sz="1200">
              <a:solidFill>
                <a:srgbClr val="000000"/>
              </a:solidFill>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dirty="0" smtClean="0">
              <a:latin typeface="Calibri"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68560F0A-B3F5-4241-8EE3-F8A591ADDB53}" type="slidenum">
              <a:rPr lang="en-US" sz="1200">
                <a:solidFill>
                  <a:srgbClr val="000000"/>
                </a:solidFill>
              </a:rPr>
              <a:pPr>
                <a:defRPr/>
              </a:pPr>
              <a:t>66</a:t>
            </a:fld>
            <a:endParaRPr lang="en-US" sz="1200">
              <a:solidFill>
                <a:srgbClr val="000000"/>
              </a:solidFill>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dirty="0" smtClean="0">
              <a:latin typeface="Calibri"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77F296DC-0E11-4BE4-9E56-D77315922E9A}" type="slidenum">
              <a:rPr lang="en-US" sz="1200">
                <a:solidFill>
                  <a:schemeClr val="tx1"/>
                </a:solidFill>
              </a:rPr>
              <a:pPr>
                <a:defRPr/>
              </a:pPr>
              <a:t>7</a:t>
            </a:fld>
            <a:endParaRPr lang="en-US" sz="1200">
              <a:solidFill>
                <a:schemeClr val="tx1"/>
              </a:solidFill>
            </a:endParaRPr>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Damage to the prefrontal cortex increases utilitarian</a:t>
            </a:r>
            <a:r>
              <a:rPr lang="pl-PL" dirty="0" smtClean="0"/>
              <a:t> </a:t>
            </a:r>
            <a:r>
              <a:rPr lang="en-US" dirty="0" smtClean="0"/>
              <a:t>moral </a:t>
            </a:r>
            <a:r>
              <a:rPr lang="en-US" dirty="0" err="1" smtClean="0"/>
              <a:t>judgements</a:t>
            </a:r>
            <a:r>
              <a:rPr lang="pl-PL" dirty="0" smtClean="0"/>
              <a:t>. </a:t>
            </a:r>
            <a:endParaRPr lang="en-US" dirty="0" smtClean="0"/>
          </a:p>
          <a:p>
            <a:r>
              <a:rPr lang="en-US" dirty="0" smtClean="0"/>
              <a:t>Michael </a:t>
            </a:r>
            <a:r>
              <a:rPr lang="en-US" dirty="0" err="1" smtClean="0"/>
              <a:t>Koenigs</a:t>
            </a:r>
            <a:r>
              <a:rPr lang="en-US" dirty="0" smtClean="0"/>
              <a:t>, </a:t>
            </a:r>
            <a:r>
              <a:rPr lang="en-US" dirty="0" err="1" smtClean="0"/>
              <a:t>Liane</a:t>
            </a:r>
            <a:r>
              <a:rPr lang="en-US" dirty="0" smtClean="0"/>
              <a:t> Young, Ralph </a:t>
            </a:r>
            <a:r>
              <a:rPr lang="en-US" dirty="0" err="1" smtClean="0"/>
              <a:t>Adolphs</a:t>
            </a:r>
            <a:r>
              <a:rPr lang="en-US" dirty="0" smtClean="0"/>
              <a:t>,</a:t>
            </a:r>
            <a:r>
              <a:rPr lang="pl-PL" dirty="0" smtClean="0"/>
              <a:t> </a:t>
            </a:r>
            <a:r>
              <a:rPr lang="en-US" dirty="0" smtClean="0"/>
              <a:t>Daniel </a:t>
            </a:r>
            <a:r>
              <a:rPr lang="en-US" dirty="0" err="1" smtClean="0"/>
              <a:t>Tranel</a:t>
            </a:r>
            <a:r>
              <a:rPr lang="en-US" dirty="0" smtClean="0"/>
              <a:t>, Fiery Cushman, Marc Hauser</a:t>
            </a:r>
            <a:r>
              <a:rPr lang="pl-PL" dirty="0" smtClean="0"/>
              <a:t> </a:t>
            </a:r>
            <a:r>
              <a:rPr lang="en-US" dirty="0" smtClean="0"/>
              <a:t>&amp; Antonio </a:t>
            </a:r>
            <a:r>
              <a:rPr lang="en-US" dirty="0" err="1" smtClean="0"/>
              <a:t>Damasio</a:t>
            </a:r>
            <a:r>
              <a:rPr lang="pl-PL" dirty="0" smtClean="0"/>
              <a:t>, Nature 2007</a:t>
            </a:r>
          </a:p>
          <a:p>
            <a:r>
              <a:rPr lang="en-US" dirty="0" smtClean="0"/>
              <a:t>1. Transplant Mean emotion rating: 6.0 Low-conflict</a:t>
            </a:r>
          </a:p>
          <a:p>
            <a:endParaRPr lang="pl-PL" dirty="0" smtClean="0"/>
          </a:p>
          <a:p>
            <a:r>
              <a:rPr lang="en-US" dirty="0" smtClean="0"/>
              <a:t>9. Hired Rapist Mean emotion rating: 6.5 Low-conflict</a:t>
            </a:r>
          </a:p>
          <a:p>
            <a:r>
              <a:rPr lang="en-US" dirty="0" smtClean="0"/>
              <a:t>Would you hire a man to rape your wife so that she will appreciate you as you comfort</a:t>
            </a:r>
            <a:r>
              <a:rPr lang="pl-PL" dirty="0" smtClean="0"/>
              <a:t> </a:t>
            </a:r>
            <a:r>
              <a:rPr lang="en-US" dirty="0" smtClean="0"/>
              <a:t>her?</a:t>
            </a:r>
            <a:r>
              <a:rPr lang="pl-PL" dirty="0" smtClean="0"/>
              <a:t> </a:t>
            </a:r>
          </a:p>
          <a:p>
            <a:r>
              <a:rPr lang="en-US" dirty="0" smtClean="0"/>
              <a:t>11. Infanticide Mean emotion rating: 6.7 Low-conflict</a:t>
            </a:r>
          </a:p>
          <a:p>
            <a:r>
              <a:rPr lang="en-US" dirty="0" smtClean="0"/>
              <a:t>You are a fifteen-year-old girl who has become pregnant. You are sure that you are not prepared to care</a:t>
            </a:r>
            <a:r>
              <a:rPr lang="pl-PL" dirty="0" smtClean="0"/>
              <a:t> </a:t>
            </a:r>
            <a:r>
              <a:rPr lang="en-US" dirty="0" smtClean="0"/>
              <a:t>for this baby.</a:t>
            </a:r>
            <a:r>
              <a:rPr lang="pl-PL" dirty="0" smtClean="0"/>
              <a:t> </a:t>
            </a:r>
            <a:r>
              <a:rPr lang="en-US" dirty="0" smtClean="0"/>
              <a:t>You think to yourself that it would be such a relief to simply clean up the mess you’ve</a:t>
            </a:r>
            <a:r>
              <a:rPr lang="pl-PL" dirty="0" smtClean="0"/>
              <a:t> </a:t>
            </a:r>
            <a:r>
              <a:rPr lang="en-US" dirty="0" smtClean="0"/>
              <a:t>made in the locker room, wrap the baby in some towels, throw the baby in the dumpster</a:t>
            </a:r>
            <a:r>
              <a:rPr lang="pl-PL" dirty="0" smtClean="0"/>
              <a:t> </a:t>
            </a:r>
            <a:r>
              <a:rPr lang="en-US" dirty="0" smtClean="0"/>
              <a:t>behind the school, and act as if nothing had ever happened.</a:t>
            </a:r>
            <a:r>
              <a:rPr lang="pl-PL" dirty="0" smtClean="0"/>
              <a:t> </a:t>
            </a:r>
            <a:r>
              <a:rPr lang="en-US" dirty="0" smtClean="0"/>
              <a:t>Would you throw your baby in the dumpster in order to move on with your life?</a:t>
            </a:r>
            <a:endParaRPr lang="pl-PL" dirty="0" smtClean="0"/>
          </a:p>
          <a:p>
            <a:r>
              <a:rPr lang="en-US" dirty="0" smtClean="0"/>
              <a:t>16. Submarine Mean emotion rating: 5.3 High-conflict</a:t>
            </a:r>
          </a:p>
          <a:p>
            <a:r>
              <a:rPr lang="en-US" dirty="0" smtClean="0"/>
              <a:t>The remaining oxygen is not sufficient for the entire crew to make it to the surface. The</a:t>
            </a:r>
            <a:r>
              <a:rPr lang="pl-PL" dirty="0" smtClean="0"/>
              <a:t> </a:t>
            </a:r>
            <a:r>
              <a:rPr lang="en-US" dirty="0" smtClean="0"/>
              <a:t>only way to save the other crew members is to shoot dead the injured crew member so</a:t>
            </a:r>
            <a:r>
              <a:rPr lang="pl-PL" dirty="0" smtClean="0"/>
              <a:t> </a:t>
            </a:r>
            <a:r>
              <a:rPr lang="en-US" dirty="0" smtClean="0"/>
              <a:t>that there will be just enough oxygen for the rest of the crew to survive.</a:t>
            </a:r>
            <a:r>
              <a:rPr lang="pl-PL" dirty="0" smtClean="0"/>
              <a:t> </a:t>
            </a:r>
          </a:p>
          <a:p>
            <a:r>
              <a:rPr lang="pl-PL" dirty="0" smtClean="0"/>
              <a:t>20. </a:t>
            </a:r>
            <a:r>
              <a:rPr lang="en-US" dirty="0" smtClean="0"/>
              <a:t>Would you forcibly remove this man’s kidney in order to save the lives of the six</a:t>
            </a:r>
            <a:r>
              <a:rPr lang="pl-PL" dirty="0" smtClean="0"/>
              <a:t> </a:t>
            </a:r>
            <a:r>
              <a:rPr lang="en-US" dirty="0" smtClean="0"/>
              <a:t>vitamin-deficient people?</a:t>
            </a:r>
            <a:endParaRPr lang="pl-PL" dirty="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p:txBody>
          <a:bodyPr/>
          <a:lstStyle/>
          <a:p>
            <a:pPr>
              <a:defRPr/>
            </a:pPr>
            <a:fld id="{A341BF32-ACCE-45B1-8BD6-EFF8CE5DED6C}" type="slidenum">
              <a:rPr lang="en-US"/>
              <a:pPr>
                <a:defRPr/>
              </a:pPr>
              <a:t>79</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p>
            <a:pPr>
              <a:defRPr/>
            </a:pPr>
            <a:fld id="{F043E42B-5CEA-4721-A7CC-FCF4A2C34812}" type="slidenum">
              <a:rPr lang="en-US"/>
              <a:pPr>
                <a:defRPr/>
              </a:pPr>
              <a:t>80</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5FAB7A9B-3C12-4830-A6E8-882D767A4524}" type="slidenum">
              <a:rPr lang="en-US"/>
              <a:pPr>
                <a:defRPr/>
              </a:pPr>
              <a:t>81</a:t>
            </a:fld>
            <a:endParaRPr lang="en-US"/>
          </a:p>
        </p:txBody>
      </p:sp>
      <p:sp>
        <p:nvSpPr>
          <p:cNvPr id="84996" name="Rectangle 2"/>
          <p:cNvSpPr>
            <a:spLocks noGrp="1" noRot="1" noChangeAspect="1" noChangeArrowheads="1" noTextEdit="1"/>
          </p:cNvSpPr>
          <p:nvPr>
            <p:ph type="sldImg"/>
          </p:nvPr>
        </p:nvSpPr>
        <p:spPr>
          <a:ln/>
        </p:spPr>
      </p:sp>
      <p:sp>
        <p:nvSpPr>
          <p:cNvPr id="849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5FAB7A9B-3C12-4830-A6E8-882D767A4524}" type="slidenum">
              <a:rPr lang="en-US"/>
              <a:pPr>
                <a:defRPr/>
              </a:pPr>
              <a:t>82</a:t>
            </a:fld>
            <a:endParaRPr lang="en-US"/>
          </a:p>
        </p:txBody>
      </p:sp>
      <p:sp>
        <p:nvSpPr>
          <p:cNvPr id="84996" name="Rectangle 2"/>
          <p:cNvSpPr>
            <a:spLocks noGrp="1" noRot="1" noChangeAspect="1" noChangeArrowheads="1" noTextEdit="1"/>
          </p:cNvSpPr>
          <p:nvPr>
            <p:ph type="sldImg"/>
          </p:nvPr>
        </p:nvSpPr>
        <p:spPr>
          <a:ln/>
        </p:spPr>
      </p:sp>
      <p:sp>
        <p:nvSpPr>
          <p:cNvPr id="849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5FAB7A9B-3C12-4830-A6E8-882D767A4524}" type="slidenum">
              <a:rPr lang="en-US"/>
              <a:pPr>
                <a:defRPr/>
              </a:pPr>
              <a:t>83</a:t>
            </a:fld>
            <a:endParaRPr lang="en-US"/>
          </a:p>
        </p:txBody>
      </p:sp>
      <p:sp>
        <p:nvSpPr>
          <p:cNvPr id="84996" name="Rectangle 2"/>
          <p:cNvSpPr>
            <a:spLocks noGrp="1" noRot="1" noChangeAspect="1" noChangeArrowheads="1" noTextEdit="1"/>
          </p:cNvSpPr>
          <p:nvPr>
            <p:ph type="sldImg"/>
          </p:nvPr>
        </p:nvSpPr>
        <p:spPr>
          <a:ln/>
        </p:spPr>
      </p:sp>
      <p:sp>
        <p:nvSpPr>
          <p:cNvPr id="849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77F296DC-0E11-4BE4-9E56-D77315922E9A}" type="slidenum">
              <a:rPr lang="en-US" sz="1200">
                <a:solidFill>
                  <a:schemeClr val="tx1"/>
                </a:solidFill>
              </a:rPr>
              <a:pPr>
                <a:defRPr/>
              </a:pPr>
              <a:t>8</a:t>
            </a:fld>
            <a:endParaRPr lang="en-US" sz="1200">
              <a:solidFill>
                <a:schemeClr val="tx1"/>
              </a:solidFill>
            </a:endParaRPr>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77F296DC-0E11-4BE4-9E56-D77315922E9A}" type="slidenum">
              <a:rPr lang="en-US" sz="1200">
                <a:solidFill>
                  <a:schemeClr val="tx1"/>
                </a:solidFill>
              </a:rPr>
              <a:pPr>
                <a:defRPr/>
              </a:pPr>
              <a:t>9</a:t>
            </a:fld>
            <a:endParaRPr lang="en-US" sz="1200">
              <a:solidFill>
                <a:schemeClr val="tx1"/>
              </a:solidFill>
            </a:endParaRPr>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4.w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Master" Target="../slideMasters/slideMaster10.xml"/><Relationship Id="rId4" Type="http://schemas.openxmlformats.org/officeDocument/2006/relationships/image" Target="../media/image4.w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lvl1pPr>
              <a:defRPr>
                <a:latin typeface="Calibri" pitchFamily="34" charset="0"/>
              </a:defRPr>
            </a:lvl1pPr>
          </a:lstStyle>
          <a:p>
            <a:r>
              <a:rPr lang="pl-PL" dirty="0" smtClean="0"/>
              <a:t>Kliknij, aby edytować styl</a:t>
            </a:r>
            <a:endParaRPr lang="en-US" dirty="0"/>
          </a:p>
        </p:txBody>
      </p:sp>
      <p:sp>
        <p:nvSpPr>
          <p:cNvPr id="3" name="Podtytuł 2"/>
          <p:cNvSpPr>
            <a:spLocks noGrp="1"/>
          </p:cNvSpPr>
          <p:nvPr>
            <p:ph type="subTitle" idx="1"/>
          </p:nvPr>
        </p:nvSpPr>
        <p:spPr>
          <a:xfrm>
            <a:off x="1371600" y="3886200"/>
            <a:ext cx="6400800" cy="1752600"/>
          </a:xfrm>
        </p:spPr>
        <p:txBody>
          <a:bodyPr/>
          <a:lstStyle>
            <a:lvl1pPr marL="0" indent="0" algn="ctr">
              <a:buNone/>
              <a:defRPr>
                <a:latin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dirty="0" smtClean="0"/>
              <a:t>Kliknij, aby edytować styl wzorca podtytułu</a:t>
            </a:r>
            <a:endParaRPr lang="en-US" dirty="0"/>
          </a:p>
        </p:txBody>
      </p:sp>
    </p:spTree>
    <p:extLst>
      <p:ext uri="{BB962C8B-B14F-4D97-AF65-F5344CB8AC3E}">
        <p14:creationId xmlns:p14="http://schemas.microsoft.com/office/powerpoint/2010/main" val="190673178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cs typeface="Calibri" pitchFamily="34" charset="0"/>
              </a:defRPr>
            </a:lvl1pPr>
          </a:lstStyle>
          <a:p>
            <a:r>
              <a:rPr lang="pl-PL" dirty="0" smtClean="0"/>
              <a:t>Kliknij, aby edytować styl</a:t>
            </a:r>
            <a:endParaRPr lang="pl-PL" dirty="0"/>
          </a:p>
        </p:txBody>
      </p:sp>
      <p:sp>
        <p:nvSpPr>
          <p:cNvPr id="3" name="Symbol zastępczy zawartości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4" name="Rectangle 10"/>
          <p:cNvSpPr>
            <a:spLocks noGrp="1" noChangeArrowheads="1"/>
          </p:cNvSpPr>
          <p:nvPr>
            <p:ph type="dt" sz="half" idx="10"/>
          </p:nvPr>
        </p:nvSpPr>
        <p:spPr>
          <a:ln/>
        </p:spPr>
        <p:txBody>
          <a:bodyPr/>
          <a:lstStyle>
            <a:lvl1pPr>
              <a:defRPr/>
            </a:lvl1pPr>
          </a:lstStyle>
          <a:p>
            <a:pPr>
              <a:defRPr/>
            </a:pPr>
            <a:fld id="{88D05AEB-E563-4260-B3B6-2A6275163EA4}" type="datetime1">
              <a:rPr lang="en-US">
                <a:solidFill>
                  <a:srgbClr val="EAEAEA"/>
                </a:solidFill>
              </a:rPr>
              <a:pPr>
                <a:defRPr/>
              </a:pPr>
              <a:t>7/4/2013</a:t>
            </a:fld>
            <a:endParaRPr lang="pl-PL">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pl-PL">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FEBCF35-1BEC-487B-9E15-D78A0061D49A}"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3721382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fld id="{A8964C33-4C93-45A2-8790-9064476E1FA3}" type="datetime1">
              <a:rPr lang="en-US">
                <a:solidFill>
                  <a:srgbClr val="EAEAEA"/>
                </a:solidFill>
              </a:rPr>
              <a:pPr>
                <a:defRPr/>
              </a:pPr>
              <a:t>7/4/2013</a:t>
            </a:fld>
            <a:endParaRPr lang="pl-PL">
              <a:solidFill>
                <a:srgbClr val="EAEAEA"/>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pl-PL">
              <a:solidFill>
                <a:srgbClr val="EAEAEA"/>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5718399-035A-4439-A3B2-9A8BA7694E99}"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3769387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ytuł, zawartość i 2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090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pic>
        <p:nvPicPr>
          <p:cNvPr id="6148" name="Picture 4" descr=" Berlin Tit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ctrTitle"/>
          </p:nvPr>
        </p:nvSpPr>
        <p:spPr>
          <a:xfrm>
            <a:off x="685800" y="1905000"/>
            <a:ext cx="7772400" cy="1143000"/>
          </a:xfrm>
        </p:spPr>
        <p:txBody>
          <a:bodyPr/>
          <a:lstStyle>
            <a:lvl1pPr>
              <a:defRPr>
                <a:solidFill>
                  <a:srgbClr val="FFCC00"/>
                </a:solidFill>
                <a:latin typeface="Calibri" pitchFamily="34" charset="0"/>
              </a:defRPr>
            </a:lvl1pPr>
          </a:lstStyle>
          <a:p>
            <a:pPr lvl="0"/>
            <a:r>
              <a:rPr lang="en-US" noProof="0" dirty="0" smtClean="0"/>
              <a:t>Click to edit Master title style</a:t>
            </a:r>
          </a:p>
        </p:txBody>
      </p:sp>
      <p:sp>
        <p:nvSpPr>
          <p:cNvPr id="6147" name="Rectangle 3"/>
          <p:cNvSpPr>
            <a:spLocks noGrp="1" noChangeArrowheads="1"/>
          </p:cNvSpPr>
          <p:nvPr>
            <p:ph type="subTitle" idx="1"/>
          </p:nvPr>
        </p:nvSpPr>
        <p:spPr>
          <a:xfrm>
            <a:off x="1371600" y="3505200"/>
            <a:ext cx="6400800" cy="1752600"/>
          </a:xfrm>
        </p:spPr>
        <p:txBody>
          <a:bodyPr/>
          <a:lstStyle>
            <a:lvl1pPr marL="0" indent="0" algn="ctr">
              <a:buFontTx/>
              <a:buNone/>
              <a:defRPr>
                <a:latin typeface="Calibri" pitchFamily="34" charset="0"/>
              </a:defRPr>
            </a:lvl1pPr>
          </a:lstStyle>
          <a:p>
            <a:pPr lvl="0"/>
            <a:r>
              <a:rPr lang="en-US" noProof="0" dirty="0" smtClean="0"/>
              <a:t>Click to edit Master subtitle style</a:t>
            </a:r>
          </a:p>
        </p:txBody>
      </p:sp>
      <p:pic>
        <p:nvPicPr>
          <p:cNvPr id="6149" name="Picture 5" descr="logo_rev"/>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5421313"/>
            <a:ext cx="1052513" cy="101441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5768975"/>
            <a:ext cx="990600" cy="63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987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defRPr>
            </a:lvl1pPr>
          </a:lstStyle>
          <a:p>
            <a:r>
              <a:rPr lang="pl-PL" dirty="0" smtClean="0"/>
              <a:t>Kliknij, aby edytować styl</a:t>
            </a:r>
            <a:endParaRPr lang="pl-PL" dirty="0"/>
          </a:p>
        </p:txBody>
      </p:sp>
      <p:sp>
        <p:nvSpPr>
          <p:cNvPr id="3" name="Symbol zastępczy zawartości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Tree>
    <p:extLst>
      <p:ext uri="{BB962C8B-B14F-4D97-AF65-F5344CB8AC3E}">
        <p14:creationId xmlns:p14="http://schemas.microsoft.com/office/powerpoint/2010/main" val="3485108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atin typeface="Calibri" pitchFamily="34" charset="0"/>
              </a:defRPr>
            </a:lvl1pPr>
          </a:lstStyle>
          <a:p>
            <a:r>
              <a:rPr lang="pl-PL" dirty="0" smtClean="0"/>
              <a:t>Kliknij, aby edytować styl</a:t>
            </a:r>
            <a:endParaRPr lang="pl-PL" dirty="0"/>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atin typeface="Calibri"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dirty="0" smtClean="0"/>
              <a:t>Kliknij, aby edytować style wzorca tekstu</a:t>
            </a:r>
          </a:p>
        </p:txBody>
      </p:sp>
    </p:spTree>
    <p:extLst>
      <p:ext uri="{BB962C8B-B14F-4D97-AF65-F5344CB8AC3E}">
        <p14:creationId xmlns:p14="http://schemas.microsoft.com/office/powerpoint/2010/main" val="2959627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defRPr>
            </a:lvl1pPr>
          </a:lstStyle>
          <a:p>
            <a:r>
              <a:rPr lang="pl-PL" dirty="0" smtClean="0"/>
              <a:t>Kliknij, aby edytować styl</a:t>
            </a:r>
            <a:endParaRPr lang="pl-PL" dirty="0"/>
          </a:p>
        </p:txBody>
      </p:sp>
      <p:sp>
        <p:nvSpPr>
          <p:cNvPr id="3" name="Symbol zastępczy zawartości 2"/>
          <p:cNvSpPr>
            <a:spLocks noGrp="1"/>
          </p:cNvSpPr>
          <p:nvPr>
            <p:ph sz="half" idx="1"/>
          </p:nvPr>
        </p:nvSpPr>
        <p:spPr>
          <a:xfrm>
            <a:off x="685800" y="2057400"/>
            <a:ext cx="3810000" cy="4114800"/>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4" name="Symbol zastępczy zawartości 3"/>
          <p:cNvSpPr>
            <a:spLocks noGrp="1"/>
          </p:cNvSpPr>
          <p:nvPr>
            <p:ph sz="half" idx="2"/>
          </p:nvPr>
        </p:nvSpPr>
        <p:spPr>
          <a:xfrm>
            <a:off x="4648200" y="2057400"/>
            <a:ext cx="3810000" cy="4114800"/>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Tree>
    <p:extLst>
      <p:ext uri="{BB962C8B-B14F-4D97-AF65-F5344CB8AC3E}">
        <p14:creationId xmlns:p14="http://schemas.microsoft.com/office/powerpoint/2010/main" val="414025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atin typeface="Calibri" pitchFamily="34" charset="0"/>
              </a:defRPr>
            </a:lvl1pPr>
          </a:lstStyle>
          <a:p>
            <a:r>
              <a:rPr lang="pl-PL" dirty="0" smtClean="0"/>
              <a:t>Kliknij, aby edytować styl</a:t>
            </a:r>
            <a:endParaRPr lang="pl-PL" dirty="0"/>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dirty="0"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dirty="0"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Tree>
    <p:extLst>
      <p:ext uri="{BB962C8B-B14F-4D97-AF65-F5344CB8AC3E}">
        <p14:creationId xmlns:p14="http://schemas.microsoft.com/office/powerpoint/2010/main" val="3073950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defRPr>
            </a:lvl1pPr>
          </a:lstStyle>
          <a:p>
            <a:r>
              <a:rPr lang="pl-PL" dirty="0" smtClean="0"/>
              <a:t>Kliknij, aby edytować styl</a:t>
            </a:r>
            <a:endParaRPr lang="pl-PL" dirty="0"/>
          </a:p>
        </p:txBody>
      </p:sp>
    </p:spTree>
    <p:extLst>
      <p:ext uri="{BB962C8B-B14F-4D97-AF65-F5344CB8AC3E}">
        <p14:creationId xmlns:p14="http://schemas.microsoft.com/office/powerpoint/2010/main" val="3426780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52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defRPr>
            </a:lvl1pPr>
          </a:lstStyle>
          <a:p>
            <a:r>
              <a:rPr lang="pl-PL" dirty="0" smtClean="0"/>
              <a:t>Kliknij, aby edytować styl</a:t>
            </a:r>
            <a:endParaRPr lang="en-US" dirty="0"/>
          </a:p>
        </p:txBody>
      </p:sp>
      <p:sp>
        <p:nvSpPr>
          <p:cNvPr id="3" name="Symbol zastępczy zawartości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135038912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atin typeface="Calibri" pitchFamily="34" charset="0"/>
              </a:defRPr>
            </a:lvl1pPr>
          </a:lstStyle>
          <a:p>
            <a:r>
              <a:rPr lang="pl-PL" dirty="0" smtClean="0"/>
              <a:t>Kliknij, aby edytować styl</a:t>
            </a:r>
            <a:endParaRPr lang="pl-PL" dirty="0"/>
          </a:p>
        </p:txBody>
      </p:sp>
      <p:sp>
        <p:nvSpPr>
          <p:cNvPr id="3" name="Symbol zastępczy zawartości 2"/>
          <p:cNvSpPr>
            <a:spLocks noGrp="1"/>
          </p:cNvSpPr>
          <p:nvPr>
            <p:ph idx="1"/>
          </p:nvPr>
        </p:nvSpPr>
        <p:spPr>
          <a:xfrm>
            <a:off x="3575050" y="273050"/>
            <a:ext cx="5111750" cy="5853113"/>
          </a:xfrm>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000">
                <a:latin typeface="Calibri" pitchFamily="34" charset="0"/>
              </a:defRPr>
            </a:lvl4pPr>
            <a:lvl5pPr>
              <a:defRPr sz="2000">
                <a:latin typeface="Calibri" pitchFamily="34" charset="0"/>
              </a:defRPr>
            </a:lvl5pPr>
            <a:lvl6pPr>
              <a:defRPr sz="2000"/>
            </a:lvl6pPr>
            <a:lvl7pPr>
              <a:defRPr sz="2000"/>
            </a:lvl7pPr>
            <a:lvl8pPr>
              <a:defRPr sz="2000"/>
            </a:lvl8pPr>
            <a:lvl9pPr>
              <a:defRPr sz="20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dirty="0" smtClean="0"/>
              <a:t>Kliknij, aby edytować style wzorca tekstu</a:t>
            </a:r>
          </a:p>
        </p:txBody>
      </p:sp>
    </p:spTree>
    <p:extLst>
      <p:ext uri="{BB962C8B-B14F-4D97-AF65-F5344CB8AC3E}">
        <p14:creationId xmlns:p14="http://schemas.microsoft.com/office/powerpoint/2010/main" val="30497956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atin typeface="Calibri" pitchFamily="34" charset="0"/>
              </a:defRPr>
            </a:lvl1pPr>
          </a:lstStyle>
          <a:p>
            <a:r>
              <a:rPr lang="pl-PL" dirty="0" smtClean="0"/>
              <a:t>Kliknij, aby edytować styl</a:t>
            </a:r>
            <a:endParaRPr lang="pl-PL" dirty="0"/>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atin typeface="Calibr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dirty="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dirty="0" smtClean="0"/>
              <a:t>Kliknij, aby edytować style wzorca tekstu</a:t>
            </a:r>
          </a:p>
        </p:txBody>
      </p:sp>
    </p:spTree>
    <p:extLst>
      <p:ext uri="{BB962C8B-B14F-4D97-AF65-F5344CB8AC3E}">
        <p14:creationId xmlns:p14="http://schemas.microsoft.com/office/powerpoint/2010/main" val="2961269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defRPr>
            </a:lvl1pPr>
          </a:lstStyle>
          <a:p>
            <a:r>
              <a:rPr lang="pl-PL" dirty="0" smtClean="0"/>
              <a:t>Kliknij, aby edytować styl</a:t>
            </a:r>
            <a:endParaRPr lang="pl-PL" dirty="0"/>
          </a:p>
        </p:txBody>
      </p:sp>
      <p:sp>
        <p:nvSpPr>
          <p:cNvPr id="3" name="Symbol zastępczy tytułu pionowego 2"/>
          <p:cNvSpPr>
            <a:spLocks noGrp="1"/>
          </p:cNvSpPr>
          <p:nvPr>
            <p:ph type="body" orient="vert" idx="1"/>
          </p:nvPr>
        </p:nvSpPr>
        <p:spPr/>
        <p:txBody>
          <a:bodyPr vert="eaVert"/>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Tree>
    <p:extLst>
      <p:ext uri="{BB962C8B-B14F-4D97-AF65-F5344CB8AC3E}">
        <p14:creationId xmlns:p14="http://schemas.microsoft.com/office/powerpoint/2010/main" val="1760973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515100" y="685800"/>
            <a:ext cx="1943100" cy="5486400"/>
          </a:xfrm>
        </p:spPr>
        <p:txBody>
          <a:bodyPr vert="eaVert"/>
          <a:lstStyle>
            <a:lvl1pPr>
              <a:defRPr>
                <a:latin typeface="Calibri" pitchFamily="34" charset="0"/>
              </a:defRPr>
            </a:lvl1pPr>
          </a:lstStyle>
          <a:p>
            <a:r>
              <a:rPr lang="pl-PL" dirty="0" smtClean="0"/>
              <a:t>Kliknij, aby edytować styl</a:t>
            </a:r>
            <a:endParaRPr lang="pl-PL" dirty="0"/>
          </a:p>
        </p:txBody>
      </p:sp>
      <p:sp>
        <p:nvSpPr>
          <p:cNvPr id="3" name="Symbol zastępczy tytułu pionowego 2"/>
          <p:cNvSpPr>
            <a:spLocks noGrp="1"/>
          </p:cNvSpPr>
          <p:nvPr>
            <p:ph type="body" orient="vert" idx="1"/>
          </p:nvPr>
        </p:nvSpPr>
        <p:spPr>
          <a:xfrm>
            <a:off x="685800" y="685800"/>
            <a:ext cx="5676900" cy="5486400"/>
          </a:xfrm>
        </p:spPr>
        <p:txBody>
          <a:bodyPr vert="eaVert"/>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Tree>
    <p:extLst>
      <p:ext uri="{BB962C8B-B14F-4D97-AF65-F5344CB8AC3E}">
        <p14:creationId xmlns:p14="http://schemas.microsoft.com/office/powerpoint/2010/main" val="27607135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lvl1pPr>
              <a:defRPr>
                <a:latin typeface="Calibri" pitchFamily="34" charset="0"/>
              </a:defRPr>
            </a:lvl1pPr>
          </a:lstStyle>
          <a:p>
            <a:r>
              <a:rPr lang="pl-PL" dirty="0" smtClean="0"/>
              <a:t>Kliknij, aby edytować styl</a:t>
            </a:r>
            <a:endParaRPr lang="en-US" dirty="0"/>
          </a:p>
        </p:txBody>
      </p:sp>
      <p:sp>
        <p:nvSpPr>
          <p:cNvPr id="3" name="Podtytuł 2"/>
          <p:cNvSpPr>
            <a:spLocks noGrp="1"/>
          </p:cNvSpPr>
          <p:nvPr>
            <p:ph type="subTitle" idx="1"/>
          </p:nvPr>
        </p:nvSpPr>
        <p:spPr>
          <a:xfrm>
            <a:off x="1371600" y="3886200"/>
            <a:ext cx="6400800" cy="1752600"/>
          </a:xfrm>
        </p:spPr>
        <p:txBody>
          <a:bodyPr/>
          <a:lstStyle>
            <a:lvl1pPr marL="0" indent="0" algn="ctr">
              <a:buNone/>
              <a:defRPr>
                <a:latin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dirty="0" smtClean="0"/>
              <a:t>Kliknij, aby edytować styl wzorca podtytułu</a:t>
            </a:r>
            <a:endParaRPr lang="en-US" dirty="0"/>
          </a:p>
        </p:txBody>
      </p:sp>
    </p:spTree>
    <p:extLst>
      <p:ext uri="{BB962C8B-B14F-4D97-AF65-F5344CB8AC3E}">
        <p14:creationId xmlns:p14="http://schemas.microsoft.com/office/powerpoint/2010/main" val="14078249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defRPr>
            </a:lvl1pPr>
          </a:lstStyle>
          <a:p>
            <a:r>
              <a:rPr lang="pl-PL" dirty="0" smtClean="0"/>
              <a:t>Kliknij, aby edytować styl</a:t>
            </a:r>
            <a:endParaRPr lang="en-US" dirty="0"/>
          </a:p>
        </p:txBody>
      </p:sp>
      <p:sp>
        <p:nvSpPr>
          <p:cNvPr id="3" name="Symbol zastępczy zawartości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1866884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defRPr>
            </a:lvl1pPr>
          </a:lstStyle>
          <a:p>
            <a:r>
              <a:rPr lang="pl-PL" dirty="0" smtClean="0"/>
              <a:t>Kliknij, aby edytować styl</a:t>
            </a:r>
            <a:endParaRPr lang="en-US" dirty="0"/>
          </a:p>
        </p:txBody>
      </p:sp>
      <p:sp>
        <p:nvSpPr>
          <p:cNvPr id="3" name="Symbol zastępczy zawartości 2"/>
          <p:cNvSpPr>
            <a:spLocks noGrp="1"/>
          </p:cNvSpPr>
          <p:nvPr>
            <p:ph sz="half" idx="1"/>
          </p:nvPr>
        </p:nvSpPr>
        <p:spPr>
          <a:xfrm>
            <a:off x="685800" y="1125538"/>
            <a:ext cx="4098925" cy="5616575"/>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4" name="Symbol zastępczy zawartości 3"/>
          <p:cNvSpPr>
            <a:spLocks noGrp="1"/>
          </p:cNvSpPr>
          <p:nvPr>
            <p:ph sz="half" idx="2"/>
          </p:nvPr>
        </p:nvSpPr>
        <p:spPr>
          <a:xfrm>
            <a:off x="4937125" y="1125538"/>
            <a:ext cx="4098925" cy="5616575"/>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32929220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ytuł, zawartość i 2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84942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cSld name="Tytuł, tekst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atin typeface="Calibri" pitchFamily="34" charset="0"/>
              </a:defRPr>
            </a:lvl1pPr>
          </a:lstStyle>
          <a:p>
            <a:r>
              <a:rPr lang="pl-PL" dirty="0" smtClean="0"/>
              <a:t>Kliknij, aby edytować styl</a:t>
            </a:r>
            <a:endParaRPr lang="pl-PL" dirty="0"/>
          </a:p>
        </p:txBody>
      </p:sp>
      <p:sp>
        <p:nvSpPr>
          <p:cNvPr id="3" name="Symbol zastępczy tekstu 2"/>
          <p:cNvSpPr>
            <a:spLocks noGrp="1"/>
          </p:cNvSpPr>
          <p:nvPr>
            <p:ph type="body" sz="half" idx="1"/>
          </p:nvPr>
        </p:nvSpPr>
        <p:spPr>
          <a:xfrm>
            <a:off x="457200" y="1600200"/>
            <a:ext cx="4038600" cy="4525963"/>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4" name="Symbol zastępczy zawartości 3"/>
          <p:cNvSpPr>
            <a:spLocks noGrp="1"/>
          </p:cNvSpPr>
          <p:nvPr>
            <p:ph sz="half" idx="2"/>
          </p:nvPr>
        </p:nvSpPr>
        <p:spPr>
          <a:xfrm>
            <a:off x="4648200" y="1600200"/>
            <a:ext cx="4038600" cy="4525963"/>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5"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endParaRPr lang="pl-PL">
              <a:solidFill>
                <a:srgbClr val="FFFFFF"/>
              </a:solidFill>
            </a:endParaRPr>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endParaRPr lang="pl-PL">
              <a:solidFill>
                <a:srgbClr val="FFFFFF"/>
              </a:solidFill>
            </a:endParaRPr>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0360FE15-6066-4CFF-8615-E0642ADA1B88}" type="slidenum">
              <a:rPr lang="pl-PL">
                <a:solidFill>
                  <a:srgbClr val="FFFFFF"/>
                </a:solidFill>
              </a:rPr>
              <a:pPr>
                <a:defRPr/>
              </a:pPr>
              <a:t>‹#›</a:t>
            </a:fld>
            <a:endParaRPr lang="pl-PL">
              <a:solidFill>
                <a:srgbClr val="FFFFFF"/>
              </a:solidFill>
            </a:endParaRPr>
          </a:p>
        </p:txBody>
      </p:sp>
    </p:spTree>
    <p:extLst>
      <p:ext uri="{BB962C8B-B14F-4D97-AF65-F5344CB8AC3E}">
        <p14:creationId xmlns:p14="http://schemas.microsoft.com/office/powerpoint/2010/main" val="41032669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391176" name="Rectangle 5128"/>
          <p:cNvSpPr>
            <a:spLocks noGrp="1" noChangeArrowheads="1"/>
          </p:cNvSpPr>
          <p:nvPr>
            <p:ph type="ctrTitle"/>
          </p:nvPr>
        </p:nvSpPr>
        <p:spPr>
          <a:xfrm>
            <a:off x="685800" y="1828800"/>
            <a:ext cx="7772400" cy="1143000"/>
          </a:xfrm>
        </p:spPr>
        <p:txBody>
          <a:bodyPr/>
          <a:lstStyle>
            <a:lvl1pPr>
              <a:defRPr>
                <a:latin typeface="Calibri" pitchFamily="34" charset="0"/>
              </a:defRPr>
            </a:lvl1pPr>
          </a:lstStyle>
          <a:p>
            <a:r>
              <a:rPr lang="pl-PL" dirty="0"/>
              <a:t>Kliknij, aby edytować styl wzorca tytułu</a:t>
            </a:r>
          </a:p>
        </p:txBody>
      </p:sp>
      <p:sp>
        <p:nvSpPr>
          <p:cNvPr id="391177" name="Rectangle 5129"/>
          <p:cNvSpPr>
            <a:spLocks noGrp="1" noChangeArrowheads="1"/>
          </p:cNvSpPr>
          <p:nvPr>
            <p:ph type="subTitle" idx="1"/>
          </p:nvPr>
        </p:nvSpPr>
        <p:spPr>
          <a:xfrm>
            <a:off x="1371600" y="3886200"/>
            <a:ext cx="6400800" cy="1752600"/>
          </a:xfrm>
        </p:spPr>
        <p:txBody>
          <a:bodyPr/>
          <a:lstStyle>
            <a:lvl1pPr marL="0" indent="0" algn="ctr">
              <a:buFontTx/>
              <a:buNone/>
              <a:defRPr>
                <a:latin typeface="Calibri" pitchFamily="34" charset="0"/>
              </a:defRPr>
            </a:lvl1pPr>
          </a:lstStyle>
          <a:p>
            <a:r>
              <a:rPr lang="pl-PL" dirty="0"/>
              <a:t>Kliknij, aby edytować styl wzorca podtytułu</a:t>
            </a:r>
          </a:p>
        </p:txBody>
      </p:sp>
      <p:sp>
        <p:nvSpPr>
          <p:cNvPr id="4" name="Rectangle 5130"/>
          <p:cNvSpPr>
            <a:spLocks noGrp="1" noChangeArrowheads="1"/>
          </p:cNvSpPr>
          <p:nvPr>
            <p:ph type="dt" sz="half" idx="10"/>
          </p:nvPr>
        </p:nvSpPr>
        <p:spPr>
          <a:xfrm>
            <a:off x="698500" y="6154738"/>
            <a:ext cx="1905000" cy="457200"/>
          </a:xfrm>
        </p:spPr>
        <p:txBody>
          <a:bodyPr/>
          <a:lstStyle>
            <a:lvl1pPr>
              <a:defRPr/>
            </a:lvl1pPr>
          </a:lstStyle>
          <a:p>
            <a:pPr>
              <a:defRPr/>
            </a:pPr>
            <a:fld id="{36F60B6F-BCEA-4425-8BF4-0D94FC5E5B3F}" type="datetime1">
              <a:rPr lang="en-US">
                <a:solidFill>
                  <a:srgbClr val="EAEAEA"/>
                </a:solidFill>
              </a:rPr>
              <a:pPr>
                <a:defRPr/>
              </a:pPr>
              <a:t>7/4/2013</a:t>
            </a:fld>
            <a:endParaRPr lang="pl-PL">
              <a:solidFill>
                <a:srgbClr val="EAEAEA"/>
              </a:solidFill>
            </a:endParaRPr>
          </a:p>
        </p:txBody>
      </p:sp>
      <p:sp>
        <p:nvSpPr>
          <p:cNvPr id="5" name="Rectangle 5131"/>
          <p:cNvSpPr>
            <a:spLocks noGrp="1" noChangeArrowheads="1"/>
          </p:cNvSpPr>
          <p:nvPr>
            <p:ph type="ftr" sz="quarter" idx="11"/>
          </p:nvPr>
        </p:nvSpPr>
        <p:spPr>
          <a:xfrm>
            <a:off x="3136900" y="6154738"/>
            <a:ext cx="2895600" cy="457200"/>
          </a:xfrm>
        </p:spPr>
        <p:txBody>
          <a:bodyPr/>
          <a:lstStyle>
            <a:lvl1pPr>
              <a:defRPr/>
            </a:lvl1pPr>
          </a:lstStyle>
          <a:p>
            <a:pPr>
              <a:defRPr/>
            </a:pPr>
            <a:endParaRPr lang="pl-PL">
              <a:solidFill>
                <a:srgbClr val="EAEAEA"/>
              </a:solidFill>
            </a:endParaRPr>
          </a:p>
        </p:txBody>
      </p:sp>
      <p:sp>
        <p:nvSpPr>
          <p:cNvPr id="6" name="Rectangle 5132"/>
          <p:cNvSpPr>
            <a:spLocks noGrp="1" noChangeArrowheads="1"/>
          </p:cNvSpPr>
          <p:nvPr>
            <p:ph type="sldNum" sz="quarter" idx="12"/>
          </p:nvPr>
        </p:nvSpPr>
        <p:spPr>
          <a:xfrm>
            <a:off x="6565900" y="6154738"/>
            <a:ext cx="1905000" cy="457200"/>
          </a:xfrm>
        </p:spPr>
        <p:txBody>
          <a:bodyPr/>
          <a:lstStyle>
            <a:lvl1pPr>
              <a:defRPr/>
            </a:lvl1pPr>
          </a:lstStyle>
          <a:p>
            <a:pPr>
              <a:defRPr/>
            </a:pPr>
            <a:fld id="{9D191272-6BEA-48C0-B031-DC4681930E6A}"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1371670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defRPr>
            </a:lvl1pPr>
          </a:lstStyle>
          <a:p>
            <a:r>
              <a:rPr lang="pl-PL" dirty="0" smtClean="0"/>
              <a:t>Kliknij, aby edytować styl</a:t>
            </a:r>
            <a:endParaRPr lang="en-US" dirty="0"/>
          </a:p>
        </p:txBody>
      </p:sp>
      <p:sp>
        <p:nvSpPr>
          <p:cNvPr id="3" name="Symbol zastępczy zawartości 2"/>
          <p:cNvSpPr>
            <a:spLocks noGrp="1"/>
          </p:cNvSpPr>
          <p:nvPr>
            <p:ph sz="half" idx="1"/>
          </p:nvPr>
        </p:nvSpPr>
        <p:spPr>
          <a:xfrm>
            <a:off x="685800" y="1125538"/>
            <a:ext cx="4098925" cy="5616575"/>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4" name="Symbol zastępczy zawartości 3"/>
          <p:cNvSpPr>
            <a:spLocks noGrp="1"/>
          </p:cNvSpPr>
          <p:nvPr>
            <p:ph sz="half" idx="2"/>
          </p:nvPr>
        </p:nvSpPr>
        <p:spPr>
          <a:xfrm>
            <a:off x="4937125" y="1125538"/>
            <a:ext cx="4098925" cy="5616575"/>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429126709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cs typeface="Calibri" pitchFamily="34" charset="0"/>
              </a:defRPr>
            </a:lvl1pPr>
          </a:lstStyle>
          <a:p>
            <a:r>
              <a:rPr lang="pl-PL" dirty="0" smtClean="0"/>
              <a:t>Kliknij, aby edytować styl</a:t>
            </a:r>
            <a:endParaRPr lang="pl-PL" dirty="0"/>
          </a:p>
        </p:txBody>
      </p:sp>
      <p:sp>
        <p:nvSpPr>
          <p:cNvPr id="3" name="Symbol zastępczy zawartości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4" name="Rectangle 10"/>
          <p:cNvSpPr>
            <a:spLocks noGrp="1" noChangeArrowheads="1"/>
          </p:cNvSpPr>
          <p:nvPr>
            <p:ph type="dt" sz="half" idx="10"/>
          </p:nvPr>
        </p:nvSpPr>
        <p:spPr>
          <a:ln/>
        </p:spPr>
        <p:txBody>
          <a:bodyPr/>
          <a:lstStyle>
            <a:lvl1pPr>
              <a:defRPr/>
            </a:lvl1pPr>
          </a:lstStyle>
          <a:p>
            <a:pPr>
              <a:defRPr/>
            </a:pPr>
            <a:fld id="{88D05AEB-E563-4260-B3B6-2A6275163EA4}" type="datetime1">
              <a:rPr lang="en-US">
                <a:solidFill>
                  <a:srgbClr val="EAEAEA"/>
                </a:solidFill>
              </a:rPr>
              <a:pPr>
                <a:defRPr/>
              </a:pPr>
              <a:t>7/4/2013</a:t>
            </a:fld>
            <a:endParaRPr lang="pl-PL">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pl-PL">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FEBCF35-1BEC-487B-9E15-D78A0061D49A}"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24166619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fld id="{A8964C33-4C93-45A2-8790-9064476E1FA3}" type="datetime1">
              <a:rPr lang="en-US">
                <a:solidFill>
                  <a:srgbClr val="EAEAEA"/>
                </a:solidFill>
              </a:rPr>
              <a:pPr>
                <a:defRPr/>
              </a:pPr>
              <a:t>7/4/2013</a:t>
            </a:fld>
            <a:endParaRPr lang="pl-PL">
              <a:solidFill>
                <a:srgbClr val="EAEAEA"/>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pl-PL">
              <a:solidFill>
                <a:srgbClr val="EAEAEA"/>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5718399-035A-4439-A3B2-9A8BA7694E99}"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4476155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ytuł, zawartość i 2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0690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391176" name="Rectangle 5128"/>
          <p:cNvSpPr>
            <a:spLocks noGrp="1" noChangeArrowheads="1"/>
          </p:cNvSpPr>
          <p:nvPr>
            <p:ph type="ctrTitle"/>
          </p:nvPr>
        </p:nvSpPr>
        <p:spPr>
          <a:xfrm>
            <a:off x="685800" y="1828800"/>
            <a:ext cx="7772400" cy="1143000"/>
          </a:xfrm>
        </p:spPr>
        <p:txBody>
          <a:bodyPr/>
          <a:lstStyle>
            <a:lvl1pPr>
              <a:defRPr>
                <a:latin typeface="Calibri" pitchFamily="34" charset="0"/>
              </a:defRPr>
            </a:lvl1pPr>
          </a:lstStyle>
          <a:p>
            <a:r>
              <a:rPr lang="pl-PL" dirty="0"/>
              <a:t>Kliknij, aby edytować styl wzorca tytułu</a:t>
            </a:r>
          </a:p>
        </p:txBody>
      </p:sp>
      <p:sp>
        <p:nvSpPr>
          <p:cNvPr id="391177" name="Rectangle 5129"/>
          <p:cNvSpPr>
            <a:spLocks noGrp="1" noChangeArrowheads="1"/>
          </p:cNvSpPr>
          <p:nvPr>
            <p:ph type="subTitle" idx="1"/>
          </p:nvPr>
        </p:nvSpPr>
        <p:spPr>
          <a:xfrm>
            <a:off x="1371600" y="3886200"/>
            <a:ext cx="6400800" cy="1752600"/>
          </a:xfrm>
        </p:spPr>
        <p:txBody>
          <a:bodyPr/>
          <a:lstStyle>
            <a:lvl1pPr marL="0" indent="0" algn="ctr">
              <a:buFontTx/>
              <a:buNone/>
              <a:defRPr>
                <a:latin typeface="Calibri" pitchFamily="34" charset="0"/>
              </a:defRPr>
            </a:lvl1pPr>
          </a:lstStyle>
          <a:p>
            <a:r>
              <a:rPr lang="pl-PL" dirty="0"/>
              <a:t>Kliknij, aby edytować styl wzorca podtytułu</a:t>
            </a:r>
          </a:p>
        </p:txBody>
      </p:sp>
      <p:sp>
        <p:nvSpPr>
          <p:cNvPr id="4" name="Rectangle 5130"/>
          <p:cNvSpPr>
            <a:spLocks noGrp="1" noChangeArrowheads="1"/>
          </p:cNvSpPr>
          <p:nvPr>
            <p:ph type="dt" sz="half" idx="10"/>
          </p:nvPr>
        </p:nvSpPr>
        <p:spPr>
          <a:xfrm>
            <a:off x="698500" y="6154738"/>
            <a:ext cx="1905000" cy="457200"/>
          </a:xfrm>
        </p:spPr>
        <p:txBody>
          <a:bodyPr/>
          <a:lstStyle>
            <a:lvl1pPr>
              <a:defRPr/>
            </a:lvl1pPr>
          </a:lstStyle>
          <a:p>
            <a:pPr>
              <a:defRPr/>
            </a:pPr>
            <a:fld id="{36F60B6F-BCEA-4425-8BF4-0D94FC5E5B3F}" type="datetime1">
              <a:rPr lang="en-US">
                <a:solidFill>
                  <a:srgbClr val="EAEAEA"/>
                </a:solidFill>
              </a:rPr>
              <a:pPr>
                <a:defRPr/>
              </a:pPr>
              <a:t>7/4/2013</a:t>
            </a:fld>
            <a:endParaRPr lang="pl-PL">
              <a:solidFill>
                <a:srgbClr val="EAEAEA"/>
              </a:solidFill>
            </a:endParaRPr>
          </a:p>
        </p:txBody>
      </p:sp>
      <p:sp>
        <p:nvSpPr>
          <p:cNvPr id="5" name="Rectangle 5131"/>
          <p:cNvSpPr>
            <a:spLocks noGrp="1" noChangeArrowheads="1"/>
          </p:cNvSpPr>
          <p:nvPr>
            <p:ph type="ftr" sz="quarter" idx="11"/>
          </p:nvPr>
        </p:nvSpPr>
        <p:spPr>
          <a:xfrm>
            <a:off x="3136900" y="6154738"/>
            <a:ext cx="2895600" cy="457200"/>
          </a:xfrm>
        </p:spPr>
        <p:txBody>
          <a:bodyPr/>
          <a:lstStyle>
            <a:lvl1pPr>
              <a:defRPr/>
            </a:lvl1pPr>
          </a:lstStyle>
          <a:p>
            <a:pPr>
              <a:defRPr/>
            </a:pPr>
            <a:endParaRPr lang="pl-PL">
              <a:solidFill>
                <a:srgbClr val="EAEAEA"/>
              </a:solidFill>
            </a:endParaRPr>
          </a:p>
        </p:txBody>
      </p:sp>
      <p:sp>
        <p:nvSpPr>
          <p:cNvPr id="6" name="Rectangle 5132"/>
          <p:cNvSpPr>
            <a:spLocks noGrp="1" noChangeArrowheads="1"/>
          </p:cNvSpPr>
          <p:nvPr>
            <p:ph type="sldNum" sz="quarter" idx="12"/>
          </p:nvPr>
        </p:nvSpPr>
        <p:spPr>
          <a:xfrm>
            <a:off x="6565900" y="6154738"/>
            <a:ext cx="1905000" cy="457200"/>
          </a:xfrm>
        </p:spPr>
        <p:txBody>
          <a:bodyPr/>
          <a:lstStyle>
            <a:lvl1pPr>
              <a:defRPr/>
            </a:lvl1pPr>
          </a:lstStyle>
          <a:p>
            <a:pPr>
              <a:defRPr/>
            </a:pPr>
            <a:fld id="{9D191272-6BEA-48C0-B031-DC4681930E6A}"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380009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cs typeface="Calibri" pitchFamily="34" charset="0"/>
              </a:defRPr>
            </a:lvl1pPr>
          </a:lstStyle>
          <a:p>
            <a:r>
              <a:rPr lang="pl-PL" dirty="0" smtClean="0"/>
              <a:t>Kliknij, aby edytować styl</a:t>
            </a:r>
            <a:endParaRPr lang="pl-PL" dirty="0"/>
          </a:p>
        </p:txBody>
      </p:sp>
      <p:sp>
        <p:nvSpPr>
          <p:cNvPr id="3" name="Symbol zastępczy zawartości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4" name="Rectangle 10"/>
          <p:cNvSpPr>
            <a:spLocks noGrp="1" noChangeArrowheads="1"/>
          </p:cNvSpPr>
          <p:nvPr>
            <p:ph type="dt" sz="half" idx="10"/>
          </p:nvPr>
        </p:nvSpPr>
        <p:spPr>
          <a:ln/>
        </p:spPr>
        <p:txBody>
          <a:bodyPr/>
          <a:lstStyle>
            <a:lvl1pPr>
              <a:defRPr/>
            </a:lvl1pPr>
          </a:lstStyle>
          <a:p>
            <a:pPr>
              <a:defRPr/>
            </a:pPr>
            <a:fld id="{88D05AEB-E563-4260-B3B6-2A6275163EA4}" type="datetime1">
              <a:rPr lang="en-US">
                <a:solidFill>
                  <a:srgbClr val="EAEAEA"/>
                </a:solidFill>
              </a:rPr>
              <a:pPr>
                <a:defRPr/>
              </a:pPr>
              <a:t>7/4/2013</a:t>
            </a:fld>
            <a:endParaRPr lang="pl-PL">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pl-PL">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FEBCF35-1BEC-487B-9E15-D78A0061D49A}"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33489401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fld id="{A8964C33-4C93-45A2-8790-9064476E1FA3}" type="datetime1">
              <a:rPr lang="en-US">
                <a:solidFill>
                  <a:srgbClr val="EAEAEA"/>
                </a:solidFill>
              </a:rPr>
              <a:pPr>
                <a:defRPr/>
              </a:pPr>
              <a:t>7/4/2013</a:t>
            </a:fld>
            <a:endParaRPr lang="pl-PL">
              <a:solidFill>
                <a:srgbClr val="EAEAEA"/>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pl-PL">
              <a:solidFill>
                <a:srgbClr val="EAEAEA"/>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5718399-035A-4439-A3B2-9A8BA7694E99}"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32732845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ytuł, zawartość i 2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65170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391176" name="Rectangle 5128"/>
          <p:cNvSpPr>
            <a:spLocks noGrp="1" noChangeArrowheads="1"/>
          </p:cNvSpPr>
          <p:nvPr>
            <p:ph type="ctrTitle"/>
          </p:nvPr>
        </p:nvSpPr>
        <p:spPr>
          <a:xfrm>
            <a:off x="685800" y="1828800"/>
            <a:ext cx="7772400" cy="1143000"/>
          </a:xfrm>
        </p:spPr>
        <p:txBody>
          <a:bodyPr/>
          <a:lstStyle>
            <a:lvl1pPr>
              <a:defRPr>
                <a:latin typeface="Calibri" pitchFamily="34" charset="0"/>
              </a:defRPr>
            </a:lvl1pPr>
          </a:lstStyle>
          <a:p>
            <a:r>
              <a:rPr lang="pl-PL" dirty="0"/>
              <a:t>Kliknij, aby edytować styl wzorca tytułu</a:t>
            </a:r>
          </a:p>
        </p:txBody>
      </p:sp>
      <p:sp>
        <p:nvSpPr>
          <p:cNvPr id="391177" name="Rectangle 5129"/>
          <p:cNvSpPr>
            <a:spLocks noGrp="1" noChangeArrowheads="1"/>
          </p:cNvSpPr>
          <p:nvPr>
            <p:ph type="subTitle" idx="1"/>
          </p:nvPr>
        </p:nvSpPr>
        <p:spPr>
          <a:xfrm>
            <a:off x="1371600" y="3886200"/>
            <a:ext cx="6400800" cy="1752600"/>
          </a:xfrm>
        </p:spPr>
        <p:txBody>
          <a:bodyPr/>
          <a:lstStyle>
            <a:lvl1pPr marL="0" indent="0" algn="ctr">
              <a:buFontTx/>
              <a:buNone/>
              <a:defRPr>
                <a:latin typeface="Calibri" pitchFamily="34" charset="0"/>
              </a:defRPr>
            </a:lvl1pPr>
          </a:lstStyle>
          <a:p>
            <a:r>
              <a:rPr lang="pl-PL" dirty="0"/>
              <a:t>Kliknij, aby edytować styl wzorca podtytułu</a:t>
            </a:r>
          </a:p>
        </p:txBody>
      </p:sp>
      <p:sp>
        <p:nvSpPr>
          <p:cNvPr id="4" name="Rectangle 5130"/>
          <p:cNvSpPr>
            <a:spLocks noGrp="1" noChangeArrowheads="1"/>
          </p:cNvSpPr>
          <p:nvPr>
            <p:ph type="dt" sz="half" idx="10"/>
          </p:nvPr>
        </p:nvSpPr>
        <p:spPr>
          <a:xfrm>
            <a:off x="698500" y="6154738"/>
            <a:ext cx="1905000" cy="457200"/>
          </a:xfrm>
        </p:spPr>
        <p:txBody>
          <a:bodyPr/>
          <a:lstStyle>
            <a:lvl1pPr>
              <a:defRPr/>
            </a:lvl1pPr>
          </a:lstStyle>
          <a:p>
            <a:pPr>
              <a:defRPr/>
            </a:pPr>
            <a:fld id="{36F60B6F-BCEA-4425-8BF4-0D94FC5E5B3F}" type="datetime1">
              <a:rPr lang="en-US">
                <a:solidFill>
                  <a:srgbClr val="EAEAEA"/>
                </a:solidFill>
              </a:rPr>
              <a:pPr>
                <a:defRPr/>
              </a:pPr>
              <a:t>7/4/2013</a:t>
            </a:fld>
            <a:endParaRPr lang="pl-PL">
              <a:solidFill>
                <a:srgbClr val="EAEAEA"/>
              </a:solidFill>
            </a:endParaRPr>
          </a:p>
        </p:txBody>
      </p:sp>
      <p:sp>
        <p:nvSpPr>
          <p:cNvPr id="5" name="Rectangle 5131"/>
          <p:cNvSpPr>
            <a:spLocks noGrp="1" noChangeArrowheads="1"/>
          </p:cNvSpPr>
          <p:nvPr>
            <p:ph type="ftr" sz="quarter" idx="11"/>
          </p:nvPr>
        </p:nvSpPr>
        <p:spPr>
          <a:xfrm>
            <a:off x="3136900" y="6154738"/>
            <a:ext cx="2895600" cy="457200"/>
          </a:xfrm>
        </p:spPr>
        <p:txBody>
          <a:bodyPr/>
          <a:lstStyle>
            <a:lvl1pPr>
              <a:defRPr/>
            </a:lvl1pPr>
          </a:lstStyle>
          <a:p>
            <a:pPr>
              <a:defRPr/>
            </a:pPr>
            <a:endParaRPr lang="pl-PL">
              <a:solidFill>
                <a:srgbClr val="EAEAEA"/>
              </a:solidFill>
            </a:endParaRPr>
          </a:p>
        </p:txBody>
      </p:sp>
      <p:sp>
        <p:nvSpPr>
          <p:cNvPr id="6" name="Rectangle 5132"/>
          <p:cNvSpPr>
            <a:spLocks noGrp="1" noChangeArrowheads="1"/>
          </p:cNvSpPr>
          <p:nvPr>
            <p:ph type="sldNum" sz="quarter" idx="12"/>
          </p:nvPr>
        </p:nvSpPr>
        <p:spPr>
          <a:xfrm>
            <a:off x="6565900" y="6154738"/>
            <a:ext cx="1905000" cy="457200"/>
          </a:xfrm>
        </p:spPr>
        <p:txBody>
          <a:bodyPr/>
          <a:lstStyle>
            <a:lvl1pPr>
              <a:defRPr/>
            </a:lvl1pPr>
          </a:lstStyle>
          <a:p>
            <a:pPr>
              <a:defRPr/>
            </a:pPr>
            <a:fld id="{9D191272-6BEA-48C0-B031-DC4681930E6A}"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33263979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cs typeface="Calibri" pitchFamily="34" charset="0"/>
              </a:defRPr>
            </a:lvl1pPr>
          </a:lstStyle>
          <a:p>
            <a:r>
              <a:rPr lang="pl-PL" dirty="0" smtClean="0"/>
              <a:t>Kliknij, aby edytować styl</a:t>
            </a:r>
            <a:endParaRPr lang="pl-PL" dirty="0"/>
          </a:p>
        </p:txBody>
      </p:sp>
      <p:sp>
        <p:nvSpPr>
          <p:cNvPr id="3" name="Symbol zastępczy zawartości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4" name="Rectangle 10"/>
          <p:cNvSpPr>
            <a:spLocks noGrp="1" noChangeArrowheads="1"/>
          </p:cNvSpPr>
          <p:nvPr>
            <p:ph type="dt" sz="half" idx="10"/>
          </p:nvPr>
        </p:nvSpPr>
        <p:spPr>
          <a:ln/>
        </p:spPr>
        <p:txBody>
          <a:bodyPr/>
          <a:lstStyle>
            <a:lvl1pPr>
              <a:defRPr/>
            </a:lvl1pPr>
          </a:lstStyle>
          <a:p>
            <a:pPr>
              <a:defRPr/>
            </a:pPr>
            <a:fld id="{88D05AEB-E563-4260-B3B6-2A6275163EA4}" type="datetime1">
              <a:rPr lang="en-US">
                <a:solidFill>
                  <a:srgbClr val="EAEAEA"/>
                </a:solidFill>
              </a:rPr>
              <a:pPr>
                <a:defRPr/>
              </a:pPr>
              <a:t>7/4/2013</a:t>
            </a:fld>
            <a:endParaRPr lang="pl-PL">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pl-PL">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FEBCF35-1BEC-487B-9E15-D78A0061D49A}"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219631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fld id="{A8964C33-4C93-45A2-8790-9064476E1FA3}" type="datetime1">
              <a:rPr lang="en-US">
                <a:solidFill>
                  <a:srgbClr val="EAEAEA"/>
                </a:solidFill>
              </a:rPr>
              <a:pPr>
                <a:defRPr/>
              </a:pPr>
              <a:t>7/4/2013</a:t>
            </a:fld>
            <a:endParaRPr lang="pl-PL">
              <a:solidFill>
                <a:srgbClr val="EAEAEA"/>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pl-PL">
              <a:solidFill>
                <a:srgbClr val="EAEAEA"/>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5718399-035A-4439-A3B2-9A8BA7694E99}"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2077716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ytuł, zawartość i 2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11056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ytuł, zawartość i 2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8873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defRPr>
            </a:lvl1pPr>
          </a:lstStyle>
          <a:p>
            <a:r>
              <a:rPr lang="pl-PL" dirty="0" smtClean="0"/>
              <a:t>Kliknij, aby edytować styl</a:t>
            </a:r>
            <a:endParaRPr lang="en-US" dirty="0"/>
          </a:p>
        </p:txBody>
      </p:sp>
      <p:sp>
        <p:nvSpPr>
          <p:cNvPr id="3" name="Symbol zastępczy zawartości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26166820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Slajd tytułowy">
    <p:spTree>
      <p:nvGrpSpPr>
        <p:cNvPr id="1" name=""/>
        <p:cNvGrpSpPr/>
        <p:nvPr/>
      </p:nvGrpSpPr>
      <p:grpSpPr>
        <a:xfrm>
          <a:off x="0" y="0"/>
          <a:ext cx="0" cy="0"/>
          <a:chOff x="0" y="0"/>
          <a:chExt cx="0" cy="0"/>
        </a:xfrm>
      </p:grpSpPr>
      <p:sp>
        <p:nvSpPr>
          <p:cNvPr id="391176" name="Rectangle 5128"/>
          <p:cNvSpPr>
            <a:spLocks noGrp="1" noChangeArrowheads="1"/>
          </p:cNvSpPr>
          <p:nvPr>
            <p:ph type="ctrTitle"/>
          </p:nvPr>
        </p:nvSpPr>
        <p:spPr>
          <a:xfrm>
            <a:off x="714375" y="671512"/>
            <a:ext cx="7772400" cy="1143000"/>
          </a:xfrm>
        </p:spPr>
        <p:txBody>
          <a:bodyPr/>
          <a:lstStyle>
            <a:lvl1pPr>
              <a:defRPr>
                <a:latin typeface="Calibri" pitchFamily="34" charset="0"/>
              </a:defRPr>
            </a:lvl1pPr>
          </a:lstStyle>
          <a:p>
            <a:r>
              <a:rPr lang="pl-PL" dirty="0"/>
              <a:t>Kliknij, aby edytować styl wzorca tytułu</a:t>
            </a:r>
          </a:p>
        </p:txBody>
      </p:sp>
      <p:sp>
        <p:nvSpPr>
          <p:cNvPr id="391177" name="Rectangle 5129"/>
          <p:cNvSpPr>
            <a:spLocks noGrp="1" noChangeArrowheads="1"/>
          </p:cNvSpPr>
          <p:nvPr>
            <p:ph type="subTitle" idx="1"/>
          </p:nvPr>
        </p:nvSpPr>
        <p:spPr>
          <a:xfrm>
            <a:off x="742949" y="3814762"/>
            <a:ext cx="8101013" cy="2600325"/>
          </a:xfrm>
        </p:spPr>
        <p:txBody>
          <a:bodyPr/>
          <a:lstStyle>
            <a:lvl1pPr marL="0" indent="0" algn="ctr">
              <a:buFontTx/>
              <a:buNone/>
              <a:defRPr>
                <a:latin typeface="Calibri" pitchFamily="34" charset="0"/>
              </a:defRPr>
            </a:lvl1pPr>
          </a:lstStyle>
          <a:p>
            <a:r>
              <a:rPr lang="pl-PL" dirty="0"/>
              <a:t>Kliknij, aby edytować styl wzorca podtytułu</a:t>
            </a:r>
          </a:p>
        </p:txBody>
      </p:sp>
    </p:spTree>
    <p:extLst>
      <p:ext uri="{BB962C8B-B14F-4D97-AF65-F5344CB8AC3E}">
        <p14:creationId xmlns:p14="http://schemas.microsoft.com/office/powerpoint/2010/main" val="2339564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21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defRPr>
            </a:lvl1pPr>
          </a:lstStyle>
          <a:p>
            <a:r>
              <a:rPr lang="pl-PL" dirty="0" smtClean="0"/>
              <a:t>Kliknij, aby edytować styl</a:t>
            </a:r>
            <a:endParaRPr lang="pl-PL" dirty="0"/>
          </a:p>
        </p:txBody>
      </p:sp>
      <p:sp>
        <p:nvSpPr>
          <p:cNvPr id="3" name="Symbol zastępczy zawartości 2"/>
          <p:cNvSpPr>
            <a:spLocks noGrp="1"/>
          </p:cNvSpPr>
          <p:nvPr>
            <p:ph sz="half" idx="1"/>
          </p:nvPr>
        </p:nvSpPr>
        <p:spPr>
          <a:xfrm>
            <a:off x="1182688" y="2017713"/>
            <a:ext cx="3810000" cy="4114800"/>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4" name="Symbol zastępczy zawartości 3"/>
          <p:cNvSpPr>
            <a:spLocks noGrp="1"/>
          </p:cNvSpPr>
          <p:nvPr>
            <p:ph sz="half" idx="2"/>
          </p:nvPr>
        </p:nvSpPr>
        <p:spPr>
          <a:xfrm>
            <a:off x="5145088" y="2017713"/>
            <a:ext cx="3810000" cy="4114800"/>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5" name="Symbol zastępczy daty 4"/>
          <p:cNvSpPr>
            <a:spLocks noGrp="1"/>
          </p:cNvSpPr>
          <p:nvPr>
            <p:ph type="dt" sz="half" idx="10"/>
          </p:nvPr>
        </p:nvSpPr>
        <p:spPr>
          <a:xfrm>
            <a:off x="914400" y="6324600"/>
            <a:ext cx="1905000" cy="457200"/>
          </a:xfrm>
          <a:prstGeom prst="rect">
            <a:avLst/>
          </a:prstGeom>
        </p:spPr>
        <p:txBody>
          <a:bodyPr/>
          <a:lstStyle>
            <a:lvl1pPr>
              <a:defRPr>
                <a:latin typeface="Calibri" pitchFamily="34" charset="0"/>
              </a:defRPr>
            </a:lvl1pPr>
          </a:lstStyle>
          <a:p>
            <a:pPr algn="just">
              <a:buClr>
                <a:srgbClr val="000000"/>
              </a:buClr>
              <a:buSzPct val="115000"/>
              <a:defRPr/>
            </a:pPr>
            <a:endParaRPr lang="pl-PL" sz="2000" dirty="0">
              <a:solidFill>
                <a:srgbClr val="000000"/>
              </a:solidFill>
            </a:endParaRPr>
          </a:p>
        </p:txBody>
      </p:sp>
      <p:sp>
        <p:nvSpPr>
          <p:cNvPr id="6" name="Symbol zastępczy stopki 5"/>
          <p:cNvSpPr>
            <a:spLocks noGrp="1"/>
          </p:cNvSpPr>
          <p:nvPr>
            <p:ph type="ftr" sz="quarter" idx="11"/>
          </p:nvPr>
        </p:nvSpPr>
        <p:spPr>
          <a:xfrm>
            <a:off x="3352800" y="6324600"/>
            <a:ext cx="2895600" cy="457200"/>
          </a:xfrm>
          <a:prstGeom prst="rect">
            <a:avLst/>
          </a:prstGeom>
        </p:spPr>
        <p:txBody>
          <a:bodyPr/>
          <a:lstStyle>
            <a:lvl1pPr>
              <a:defRPr>
                <a:latin typeface="Calibri" pitchFamily="34" charset="0"/>
              </a:defRPr>
            </a:lvl1pPr>
          </a:lstStyle>
          <a:p>
            <a:pPr algn="just">
              <a:buClr>
                <a:srgbClr val="000000"/>
              </a:buClr>
              <a:buSzPct val="115000"/>
              <a:defRPr/>
            </a:pPr>
            <a:endParaRPr lang="pl-PL" sz="2000" dirty="0">
              <a:solidFill>
                <a:srgbClr val="000000"/>
              </a:solidFill>
            </a:endParaRPr>
          </a:p>
        </p:txBody>
      </p:sp>
      <p:sp>
        <p:nvSpPr>
          <p:cNvPr id="7" name="Symbol zastępczy numeru slajdu 6"/>
          <p:cNvSpPr>
            <a:spLocks noGrp="1"/>
          </p:cNvSpPr>
          <p:nvPr>
            <p:ph type="sldNum" sz="quarter" idx="12"/>
          </p:nvPr>
        </p:nvSpPr>
        <p:spPr>
          <a:xfrm>
            <a:off x="6781800" y="6324600"/>
            <a:ext cx="1905000" cy="457200"/>
          </a:xfrm>
          <a:prstGeom prst="rect">
            <a:avLst/>
          </a:prstGeom>
        </p:spPr>
        <p:txBody>
          <a:bodyPr/>
          <a:lstStyle>
            <a:lvl1pPr>
              <a:defRPr>
                <a:latin typeface="Calibri" pitchFamily="34" charset="0"/>
              </a:defRPr>
            </a:lvl1pPr>
          </a:lstStyle>
          <a:p>
            <a:pPr algn="just">
              <a:buClr>
                <a:srgbClr val="000000"/>
              </a:buClr>
              <a:buSzPct val="115000"/>
              <a:defRPr/>
            </a:pPr>
            <a:fld id="{049DD0E8-4B57-44A1-B6BB-91EDD70E6DBF}" type="slidenum">
              <a:rPr lang="pl-PL" sz="2000" smtClean="0">
                <a:solidFill>
                  <a:srgbClr val="000000"/>
                </a:solidFill>
              </a:rPr>
              <a:pPr algn="just">
                <a:buClr>
                  <a:srgbClr val="000000"/>
                </a:buClr>
                <a:buSzPct val="115000"/>
                <a:defRPr/>
              </a:pPr>
              <a:t>‹#›</a:t>
            </a:fld>
            <a:endParaRPr lang="pl-PL" sz="2000" dirty="0">
              <a:solidFill>
                <a:srgbClr val="000000"/>
              </a:solidFill>
            </a:endParaRPr>
          </a:p>
        </p:txBody>
      </p:sp>
    </p:spTree>
    <p:extLst>
      <p:ext uri="{BB962C8B-B14F-4D97-AF65-F5344CB8AC3E}">
        <p14:creationId xmlns:p14="http://schemas.microsoft.com/office/powerpoint/2010/main" val="24215885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pic>
        <p:nvPicPr>
          <p:cNvPr id="4" name="Picture 4" descr=" Berlin Tit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logo_rev"/>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5421313"/>
            <a:ext cx="1052513"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D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5768975"/>
            <a:ext cx="9906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2"/>
          <p:cNvSpPr>
            <a:spLocks noGrp="1" noChangeArrowheads="1"/>
          </p:cNvSpPr>
          <p:nvPr>
            <p:ph type="ctrTitle"/>
          </p:nvPr>
        </p:nvSpPr>
        <p:spPr>
          <a:xfrm>
            <a:off x="685800" y="1905000"/>
            <a:ext cx="7772400" cy="1143000"/>
          </a:xfrm>
        </p:spPr>
        <p:txBody>
          <a:bodyPr/>
          <a:lstStyle>
            <a:lvl1pPr>
              <a:defRPr>
                <a:solidFill>
                  <a:srgbClr val="FFCC00"/>
                </a:solidFill>
                <a:latin typeface="Calibri" pitchFamily="34" charset="0"/>
              </a:defRPr>
            </a:lvl1pPr>
          </a:lstStyle>
          <a:p>
            <a:r>
              <a:rPr lang="en-US" dirty="0"/>
              <a:t>Click to edit Master title style</a:t>
            </a:r>
          </a:p>
        </p:txBody>
      </p:sp>
      <p:sp>
        <p:nvSpPr>
          <p:cNvPr id="6147" name="Rectangle 3"/>
          <p:cNvSpPr>
            <a:spLocks noGrp="1" noChangeArrowheads="1"/>
          </p:cNvSpPr>
          <p:nvPr>
            <p:ph type="subTitle" idx="1"/>
          </p:nvPr>
        </p:nvSpPr>
        <p:spPr>
          <a:xfrm>
            <a:off x="1371600" y="3505200"/>
            <a:ext cx="6400800" cy="1752600"/>
          </a:xfrm>
        </p:spPr>
        <p:txBody>
          <a:bodyPr/>
          <a:lstStyle>
            <a:lvl1pPr marL="0" indent="0" algn="ctr">
              <a:buFontTx/>
              <a:buNone/>
              <a:defRPr>
                <a:latin typeface="Calibri" pitchFamily="34" charset="0"/>
              </a:defRPr>
            </a:lvl1pPr>
          </a:lstStyle>
          <a:p>
            <a:r>
              <a:rPr lang="en-US" dirty="0"/>
              <a:t>Click to edit Master subtitle style</a:t>
            </a:r>
          </a:p>
        </p:txBody>
      </p:sp>
    </p:spTree>
    <p:extLst>
      <p:ext uri="{BB962C8B-B14F-4D97-AF65-F5344CB8AC3E}">
        <p14:creationId xmlns:p14="http://schemas.microsoft.com/office/powerpoint/2010/main" val="34859048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701570" y="188640"/>
            <a:ext cx="7772400" cy="1143000"/>
          </a:xfrm>
        </p:spPr>
        <p:txBody>
          <a:bodyPr/>
          <a:lstStyle>
            <a:lvl1pPr>
              <a:defRPr>
                <a:latin typeface="Calibri" pitchFamily="34" charset="0"/>
              </a:defRPr>
            </a:lvl1pPr>
          </a:lstStyle>
          <a:p>
            <a:r>
              <a:rPr lang="pl-PL" dirty="0" smtClean="0"/>
              <a:t>Kliknij, aby edytować styl</a:t>
            </a:r>
            <a:endParaRPr lang="en-US" dirty="0"/>
          </a:p>
        </p:txBody>
      </p:sp>
      <p:sp>
        <p:nvSpPr>
          <p:cNvPr id="3" name="Symbol zastępczy zawartości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36154546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atin typeface="Calibri" pitchFamily="34" charset="0"/>
              </a:defRPr>
            </a:lvl1pPr>
          </a:lstStyle>
          <a:p>
            <a:r>
              <a:rPr lang="pl-PL" dirty="0" smtClean="0"/>
              <a:t>Kliknij, aby edytować styl</a:t>
            </a:r>
            <a:endParaRPr lang="en-US" dirty="0"/>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atin typeface="Calibri"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dirty="0" smtClean="0"/>
              <a:t>Kliknij, aby edytować style wzorca tekstu</a:t>
            </a:r>
          </a:p>
        </p:txBody>
      </p:sp>
    </p:spTree>
    <p:extLst>
      <p:ext uri="{BB962C8B-B14F-4D97-AF65-F5344CB8AC3E}">
        <p14:creationId xmlns:p14="http://schemas.microsoft.com/office/powerpoint/2010/main" val="38219899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defRPr>
            </a:lvl1pPr>
          </a:lstStyle>
          <a:p>
            <a:r>
              <a:rPr lang="pl-PL" dirty="0" smtClean="0"/>
              <a:t>Kliknij, aby edytować styl</a:t>
            </a:r>
            <a:endParaRPr lang="en-US" dirty="0"/>
          </a:p>
        </p:txBody>
      </p:sp>
      <p:sp>
        <p:nvSpPr>
          <p:cNvPr id="3" name="Symbol zastępczy zawartości 2"/>
          <p:cNvSpPr>
            <a:spLocks noGrp="1"/>
          </p:cNvSpPr>
          <p:nvPr>
            <p:ph sz="half" idx="1"/>
          </p:nvPr>
        </p:nvSpPr>
        <p:spPr>
          <a:xfrm>
            <a:off x="685800" y="2057400"/>
            <a:ext cx="3810000" cy="4114800"/>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4" name="Symbol zastępczy zawartości 3"/>
          <p:cNvSpPr>
            <a:spLocks noGrp="1"/>
          </p:cNvSpPr>
          <p:nvPr>
            <p:ph sz="half" idx="2"/>
          </p:nvPr>
        </p:nvSpPr>
        <p:spPr>
          <a:xfrm>
            <a:off x="4648200" y="2057400"/>
            <a:ext cx="3810000" cy="4114800"/>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13009882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atin typeface="Calibri" pitchFamily="34" charset="0"/>
              </a:defRPr>
            </a:lvl1pPr>
          </a:lstStyle>
          <a:p>
            <a:r>
              <a:rPr lang="pl-PL" dirty="0" smtClean="0"/>
              <a:t>Kliknij, aby edytować styl</a:t>
            </a:r>
            <a:endParaRPr lang="en-US" dirty="0"/>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dirty="0"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dirty="0"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1754419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7"/>
            <a:ext cx="7772400" cy="1470025"/>
          </a:xfrm>
        </p:spPr>
        <p:txBody>
          <a:bodyPr/>
          <a:lstStyle>
            <a:lvl1pPr>
              <a:defRPr>
                <a:latin typeface="Calibri" pitchFamily="34" charset="0"/>
              </a:defRPr>
            </a:lvl1pPr>
          </a:lstStyle>
          <a:p>
            <a:r>
              <a:rPr lang="pl-PL" dirty="0" smtClean="0"/>
              <a:t>Kliknij, aby edytować styl</a:t>
            </a:r>
            <a:endParaRPr lang="en-US" dirty="0"/>
          </a:p>
        </p:txBody>
      </p:sp>
      <p:sp>
        <p:nvSpPr>
          <p:cNvPr id="3" name="Podtytuł 2"/>
          <p:cNvSpPr>
            <a:spLocks noGrp="1"/>
          </p:cNvSpPr>
          <p:nvPr>
            <p:ph type="subTitle" idx="1"/>
          </p:nvPr>
        </p:nvSpPr>
        <p:spPr>
          <a:xfrm>
            <a:off x="1371600" y="3886202"/>
            <a:ext cx="6400800" cy="1752600"/>
          </a:xfrm>
        </p:spPr>
        <p:txBody>
          <a:bodyPr/>
          <a:lstStyle>
            <a:lvl1pPr marL="0" indent="0" algn="ctr">
              <a:buNone/>
              <a:defRPr>
                <a:latin typeface="Calibri" pitchFamily="34" charset="0"/>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pl-PL" dirty="0" smtClean="0"/>
              <a:t>Kliknij, aby edytować styl wzorca podtytułu</a:t>
            </a:r>
            <a:endParaRPr lang="en-US" dirty="0"/>
          </a:p>
        </p:txBody>
      </p:sp>
    </p:spTree>
    <p:extLst>
      <p:ext uri="{BB962C8B-B14F-4D97-AF65-F5344CB8AC3E}">
        <p14:creationId xmlns:p14="http://schemas.microsoft.com/office/powerpoint/2010/main" val="170091744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611560" y="233645"/>
            <a:ext cx="7772400" cy="1143000"/>
          </a:xfrm>
        </p:spPr>
        <p:txBody>
          <a:bodyPr/>
          <a:lstStyle>
            <a:lvl1pPr>
              <a:defRPr>
                <a:latin typeface="Calibri" pitchFamily="34" charset="0"/>
              </a:defRPr>
            </a:lvl1pPr>
          </a:lstStyle>
          <a:p>
            <a:r>
              <a:rPr lang="pl-PL" dirty="0" smtClean="0"/>
              <a:t>Kliknij, aby edytować styl</a:t>
            </a:r>
            <a:endParaRPr lang="en-US" dirty="0"/>
          </a:p>
        </p:txBody>
      </p:sp>
    </p:spTree>
    <p:extLst>
      <p:ext uri="{BB962C8B-B14F-4D97-AF65-F5344CB8AC3E}">
        <p14:creationId xmlns:p14="http://schemas.microsoft.com/office/powerpoint/2010/main" val="11387837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2267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atin typeface="Calibri" pitchFamily="34" charset="0"/>
              </a:defRPr>
            </a:lvl1pPr>
          </a:lstStyle>
          <a:p>
            <a:r>
              <a:rPr lang="pl-PL" dirty="0" smtClean="0"/>
              <a:t>Kliknij, aby edytować styl</a:t>
            </a:r>
            <a:endParaRPr lang="en-US" dirty="0"/>
          </a:p>
        </p:txBody>
      </p:sp>
      <p:sp>
        <p:nvSpPr>
          <p:cNvPr id="3" name="Symbol zastępczy zawartości 2"/>
          <p:cNvSpPr>
            <a:spLocks noGrp="1"/>
          </p:cNvSpPr>
          <p:nvPr>
            <p:ph idx="1"/>
          </p:nvPr>
        </p:nvSpPr>
        <p:spPr>
          <a:xfrm>
            <a:off x="3575050" y="273050"/>
            <a:ext cx="5111750" cy="5853113"/>
          </a:xfrm>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000">
                <a:latin typeface="Calibri" pitchFamily="34" charset="0"/>
              </a:defRPr>
            </a:lvl4pPr>
            <a:lvl5pPr>
              <a:defRPr sz="2000">
                <a:latin typeface="Calibri" pitchFamily="34" charset="0"/>
              </a:defRPr>
            </a:lvl5pPr>
            <a:lvl6pPr>
              <a:defRPr sz="2000"/>
            </a:lvl6pPr>
            <a:lvl7pPr>
              <a:defRPr sz="2000"/>
            </a:lvl7pPr>
            <a:lvl8pPr>
              <a:defRPr sz="2000"/>
            </a:lvl8pPr>
            <a:lvl9pPr>
              <a:defRPr sz="20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dirty="0" smtClean="0"/>
              <a:t>Kliknij, aby edytować style wzorca tekstu</a:t>
            </a:r>
          </a:p>
        </p:txBody>
      </p:sp>
    </p:spTree>
    <p:extLst>
      <p:ext uri="{BB962C8B-B14F-4D97-AF65-F5344CB8AC3E}">
        <p14:creationId xmlns:p14="http://schemas.microsoft.com/office/powerpoint/2010/main" val="32051657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atin typeface="Calibri" pitchFamily="34" charset="0"/>
              </a:defRPr>
            </a:lvl1pPr>
          </a:lstStyle>
          <a:p>
            <a:r>
              <a:rPr lang="pl-PL" dirty="0" smtClean="0"/>
              <a:t>Kliknij, aby edytować styl</a:t>
            </a:r>
            <a:endParaRPr lang="en-US" dirty="0"/>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atin typeface="Calibr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dirty="0" smtClean="0"/>
              <a:t>Kliknij, aby edytować style wzorca tekstu</a:t>
            </a:r>
          </a:p>
        </p:txBody>
      </p:sp>
    </p:spTree>
    <p:extLst>
      <p:ext uri="{BB962C8B-B14F-4D97-AF65-F5344CB8AC3E}">
        <p14:creationId xmlns:p14="http://schemas.microsoft.com/office/powerpoint/2010/main" val="15236564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defRPr>
            </a:lvl1pPr>
          </a:lstStyle>
          <a:p>
            <a:r>
              <a:rPr lang="pl-PL" dirty="0" smtClean="0"/>
              <a:t>Kliknij, aby edytować styl</a:t>
            </a:r>
            <a:endParaRPr lang="en-US" dirty="0"/>
          </a:p>
        </p:txBody>
      </p:sp>
      <p:sp>
        <p:nvSpPr>
          <p:cNvPr id="3" name="Symbol zastępczy tytułu pionowego 2"/>
          <p:cNvSpPr>
            <a:spLocks noGrp="1"/>
          </p:cNvSpPr>
          <p:nvPr>
            <p:ph type="body" orient="vert" idx="1"/>
          </p:nvPr>
        </p:nvSpPr>
        <p:spPr/>
        <p:txBody>
          <a:bodyPr vert="eaVert"/>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24349786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515100" y="685800"/>
            <a:ext cx="1943100" cy="5486400"/>
          </a:xfrm>
        </p:spPr>
        <p:txBody>
          <a:bodyPr vert="eaVert"/>
          <a:lstStyle>
            <a:lvl1pPr>
              <a:defRPr>
                <a:latin typeface="Calibri" pitchFamily="34" charset="0"/>
              </a:defRPr>
            </a:lvl1pPr>
          </a:lstStyle>
          <a:p>
            <a:r>
              <a:rPr lang="pl-PL" dirty="0" smtClean="0"/>
              <a:t>Kliknij, aby edytować styl</a:t>
            </a:r>
            <a:endParaRPr lang="en-US" dirty="0"/>
          </a:p>
        </p:txBody>
      </p:sp>
      <p:sp>
        <p:nvSpPr>
          <p:cNvPr id="3" name="Symbol zastępczy tytułu pionowego 2"/>
          <p:cNvSpPr>
            <a:spLocks noGrp="1"/>
          </p:cNvSpPr>
          <p:nvPr>
            <p:ph type="body" orient="vert" idx="1"/>
          </p:nvPr>
        </p:nvSpPr>
        <p:spPr>
          <a:xfrm>
            <a:off x="685800" y="685800"/>
            <a:ext cx="5676900" cy="5486400"/>
          </a:xfrm>
        </p:spPr>
        <p:txBody>
          <a:bodyPr vert="eaVert"/>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187423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defRPr>
            </a:lvl1pPr>
          </a:lstStyle>
          <a:p>
            <a:r>
              <a:rPr lang="pl-PL" dirty="0" smtClean="0"/>
              <a:t>Kliknij, aby edytować styl</a:t>
            </a:r>
            <a:endParaRPr lang="en-US" dirty="0"/>
          </a:p>
        </p:txBody>
      </p:sp>
      <p:sp>
        <p:nvSpPr>
          <p:cNvPr id="3" name="Symbol zastępczy zawartości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183428151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defRPr>
            </a:lvl1pPr>
          </a:lstStyle>
          <a:p>
            <a:r>
              <a:rPr lang="pl-PL" dirty="0" smtClean="0"/>
              <a:t>Kliknij, aby edytować styl</a:t>
            </a:r>
            <a:endParaRPr lang="en-US" dirty="0"/>
          </a:p>
        </p:txBody>
      </p:sp>
      <p:sp>
        <p:nvSpPr>
          <p:cNvPr id="3" name="Symbol zastępczy zawartości 2"/>
          <p:cNvSpPr>
            <a:spLocks noGrp="1"/>
          </p:cNvSpPr>
          <p:nvPr>
            <p:ph sz="half" idx="1"/>
          </p:nvPr>
        </p:nvSpPr>
        <p:spPr>
          <a:xfrm>
            <a:off x="685802" y="1125540"/>
            <a:ext cx="4098925" cy="5616575"/>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4" name="Symbol zastępczy zawartości 3"/>
          <p:cNvSpPr>
            <a:spLocks noGrp="1"/>
          </p:cNvSpPr>
          <p:nvPr>
            <p:ph sz="half" idx="2"/>
          </p:nvPr>
        </p:nvSpPr>
        <p:spPr>
          <a:xfrm>
            <a:off x="4937125" y="1125540"/>
            <a:ext cx="4098925" cy="5616575"/>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389725552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ytuł, zawartość i 2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021889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391176" name="Rectangle 5128"/>
          <p:cNvSpPr>
            <a:spLocks noGrp="1" noChangeArrowheads="1"/>
          </p:cNvSpPr>
          <p:nvPr>
            <p:ph type="ctrTitle"/>
          </p:nvPr>
        </p:nvSpPr>
        <p:spPr>
          <a:xfrm>
            <a:off x="685800" y="1828800"/>
            <a:ext cx="7772400" cy="1143000"/>
          </a:xfrm>
        </p:spPr>
        <p:txBody>
          <a:bodyPr/>
          <a:lstStyle>
            <a:lvl1pPr>
              <a:defRPr>
                <a:latin typeface="Calibri" pitchFamily="34" charset="0"/>
              </a:defRPr>
            </a:lvl1pPr>
          </a:lstStyle>
          <a:p>
            <a:r>
              <a:rPr lang="pl-PL" dirty="0"/>
              <a:t>Kliknij, aby edytować styl wzorca tytułu</a:t>
            </a:r>
          </a:p>
        </p:txBody>
      </p:sp>
      <p:sp>
        <p:nvSpPr>
          <p:cNvPr id="391177" name="Rectangle 5129"/>
          <p:cNvSpPr>
            <a:spLocks noGrp="1" noChangeArrowheads="1"/>
          </p:cNvSpPr>
          <p:nvPr>
            <p:ph type="subTitle" idx="1"/>
          </p:nvPr>
        </p:nvSpPr>
        <p:spPr>
          <a:xfrm>
            <a:off x="1371600" y="3886200"/>
            <a:ext cx="6400800" cy="1752600"/>
          </a:xfrm>
        </p:spPr>
        <p:txBody>
          <a:bodyPr/>
          <a:lstStyle>
            <a:lvl1pPr marL="0" indent="0" algn="ctr">
              <a:buFontTx/>
              <a:buNone/>
              <a:defRPr>
                <a:latin typeface="Calibri" pitchFamily="34" charset="0"/>
              </a:defRPr>
            </a:lvl1pPr>
          </a:lstStyle>
          <a:p>
            <a:r>
              <a:rPr lang="pl-PL" dirty="0"/>
              <a:t>Kliknij, aby edytować styl wzorca podtytułu</a:t>
            </a:r>
          </a:p>
        </p:txBody>
      </p:sp>
      <p:sp>
        <p:nvSpPr>
          <p:cNvPr id="4" name="Rectangle 5130"/>
          <p:cNvSpPr>
            <a:spLocks noGrp="1" noChangeArrowheads="1"/>
          </p:cNvSpPr>
          <p:nvPr>
            <p:ph type="dt" sz="half" idx="10"/>
          </p:nvPr>
        </p:nvSpPr>
        <p:spPr>
          <a:xfrm>
            <a:off x="698500" y="6154738"/>
            <a:ext cx="1905000" cy="457200"/>
          </a:xfrm>
        </p:spPr>
        <p:txBody>
          <a:bodyPr/>
          <a:lstStyle>
            <a:lvl1pPr>
              <a:defRPr/>
            </a:lvl1pPr>
          </a:lstStyle>
          <a:p>
            <a:pPr>
              <a:defRPr/>
            </a:pPr>
            <a:fld id="{36F60B6F-BCEA-4425-8BF4-0D94FC5E5B3F}" type="datetime1">
              <a:rPr lang="en-US">
                <a:solidFill>
                  <a:srgbClr val="EAEAEA"/>
                </a:solidFill>
              </a:rPr>
              <a:pPr>
                <a:defRPr/>
              </a:pPr>
              <a:t>7/4/2013</a:t>
            </a:fld>
            <a:endParaRPr lang="pl-PL">
              <a:solidFill>
                <a:srgbClr val="EAEAEA"/>
              </a:solidFill>
            </a:endParaRPr>
          </a:p>
        </p:txBody>
      </p:sp>
      <p:sp>
        <p:nvSpPr>
          <p:cNvPr id="5" name="Rectangle 5131"/>
          <p:cNvSpPr>
            <a:spLocks noGrp="1" noChangeArrowheads="1"/>
          </p:cNvSpPr>
          <p:nvPr>
            <p:ph type="ftr" sz="quarter" idx="11"/>
          </p:nvPr>
        </p:nvSpPr>
        <p:spPr>
          <a:xfrm>
            <a:off x="3136900" y="6154738"/>
            <a:ext cx="2895600" cy="457200"/>
          </a:xfrm>
        </p:spPr>
        <p:txBody>
          <a:bodyPr/>
          <a:lstStyle>
            <a:lvl1pPr>
              <a:defRPr/>
            </a:lvl1pPr>
          </a:lstStyle>
          <a:p>
            <a:pPr>
              <a:defRPr/>
            </a:pPr>
            <a:endParaRPr lang="pl-PL">
              <a:solidFill>
                <a:srgbClr val="EAEAEA"/>
              </a:solidFill>
            </a:endParaRPr>
          </a:p>
        </p:txBody>
      </p:sp>
      <p:sp>
        <p:nvSpPr>
          <p:cNvPr id="6" name="Rectangle 5132"/>
          <p:cNvSpPr>
            <a:spLocks noGrp="1" noChangeArrowheads="1"/>
          </p:cNvSpPr>
          <p:nvPr>
            <p:ph type="sldNum" sz="quarter" idx="12"/>
          </p:nvPr>
        </p:nvSpPr>
        <p:spPr>
          <a:xfrm>
            <a:off x="6565900" y="6154738"/>
            <a:ext cx="1905000" cy="457200"/>
          </a:xfrm>
        </p:spPr>
        <p:txBody>
          <a:bodyPr/>
          <a:lstStyle>
            <a:lvl1pPr>
              <a:defRPr/>
            </a:lvl1pPr>
          </a:lstStyle>
          <a:p>
            <a:pPr>
              <a:defRPr/>
            </a:pPr>
            <a:fld id="{9D191272-6BEA-48C0-B031-DC4681930E6A}"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8741671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10.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jpe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5.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theme" Target="../theme/theme6.xml"/><Relationship Id="rId4" Type="http://schemas.openxmlformats.org/officeDocument/2006/relationships/slideLayout" Target="../slideLayouts/slideLayout3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theme" Target="../theme/theme7.xml"/><Relationship Id="rId4" Type="http://schemas.openxmlformats.org/officeDocument/2006/relationships/slideLayout" Target="../slideLayouts/slideLayout3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theme" Target="../theme/theme8.xml"/><Relationship Id="rId4" Type="http://schemas.openxmlformats.org/officeDocument/2006/relationships/slideLayout" Target="../slideLayouts/slideLayout4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1.jpeg"/><Relationship Id="rId5" Type="http://schemas.openxmlformats.org/officeDocument/2006/relationships/theme" Target="../theme/theme9.xml"/><Relationship Id="rId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25000"/>
              </a:schemeClr>
            </a:gs>
            <a:gs pos="999">
              <a:srgbClr val="336600"/>
            </a:gs>
            <a:gs pos="99001">
              <a:srgbClr val="156B13"/>
            </a:gs>
            <a:gs pos="100000">
              <a:srgbClr val="156B13"/>
            </a:gs>
          </a:gsLst>
          <a:lin ang="5400000" scaled="0"/>
          <a:tileRect/>
        </a:gradFill>
        <a:effectLst/>
      </p:bgPr>
    </p:bg>
    <p:spTree>
      <p:nvGrpSpPr>
        <p:cNvPr id="1" name=""/>
        <p:cNvGrpSpPr/>
        <p:nvPr/>
      </p:nvGrpSpPr>
      <p:grpSpPr>
        <a:xfrm>
          <a:off x="0" y="0"/>
          <a:ext cx="0" cy="0"/>
          <a:chOff x="0" y="0"/>
          <a:chExt cx="0" cy="0"/>
        </a:xfrm>
      </p:grpSpPr>
      <p:pic>
        <p:nvPicPr>
          <p:cNvPr id="1026" name="Picture 2" descr=" Berlin bull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03" name="Rectangle 3"/>
          <p:cNvSpPr>
            <a:spLocks noGrp="1" noChangeArrowheads="1"/>
          </p:cNvSpPr>
          <p:nvPr>
            <p:ph type="title"/>
          </p:nvPr>
        </p:nvSpPr>
        <p:spPr bwMode="auto">
          <a:xfrm>
            <a:off x="755650" y="115888"/>
            <a:ext cx="7772400" cy="7921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4"/>
          <p:cNvSpPr>
            <a:spLocks noGrp="1" noChangeArrowheads="1"/>
          </p:cNvSpPr>
          <p:nvPr>
            <p:ph type="body" idx="1"/>
          </p:nvPr>
        </p:nvSpPr>
        <p:spPr bwMode="auto">
          <a:xfrm>
            <a:off x="685800" y="1125538"/>
            <a:ext cx="835025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Lst>
  <p:timing>
    <p:tnLst>
      <p:par>
        <p:cTn id="1" dur="indefinite" restart="never" nodeType="tmRoot"/>
      </p:par>
    </p:tnLst>
  </p:timing>
  <p:txStyles>
    <p:titleStyle>
      <a:lvl1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ea typeface="+mj-ea"/>
          <a:cs typeface="+mj-cs"/>
        </a:defRPr>
      </a:lvl1pPr>
      <a:lvl2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2pPr>
      <a:lvl3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3pPr>
      <a:lvl4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4pPr>
      <a:lvl5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5pPr>
      <a:lvl6pPr marL="4572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6pPr>
      <a:lvl7pPr marL="9144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7pPr>
      <a:lvl8pPr marL="13716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8pPr>
      <a:lvl9pPr marL="18288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har char="•"/>
        <a:defRPr sz="2000">
          <a:solidFill>
            <a:schemeClr val="bg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bg1"/>
          </a:solidFill>
          <a:latin typeface="Calibri" pitchFamily="34" charset="0"/>
        </a:defRPr>
      </a:lvl2pPr>
      <a:lvl3pPr marL="1143000" indent="-228600" algn="l" rtl="0" eaLnBrk="0" fontAlgn="base" hangingPunct="0">
        <a:spcBef>
          <a:spcPct val="20000"/>
        </a:spcBef>
        <a:spcAft>
          <a:spcPct val="0"/>
        </a:spcAft>
        <a:buChar char="•"/>
        <a:defRPr sz="1600">
          <a:solidFill>
            <a:schemeClr val="bg1"/>
          </a:solidFill>
          <a:latin typeface="Calibri" pitchFamily="34" charset="0"/>
        </a:defRPr>
      </a:lvl3pPr>
      <a:lvl4pPr marL="1600200" indent="-228600" algn="l" rtl="0" eaLnBrk="0" fontAlgn="base" hangingPunct="0">
        <a:spcBef>
          <a:spcPct val="20000"/>
        </a:spcBef>
        <a:spcAft>
          <a:spcPct val="0"/>
        </a:spcAft>
        <a:buChar char="–"/>
        <a:defRPr sz="1400">
          <a:solidFill>
            <a:schemeClr val="bg1"/>
          </a:solidFill>
          <a:latin typeface="Calibri" pitchFamily="34" charset="0"/>
        </a:defRPr>
      </a:lvl4pPr>
      <a:lvl5pPr marL="2057400" indent="-228600" algn="l" rtl="0" eaLnBrk="0" fontAlgn="base" hangingPunct="0">
        <a:spcBef>
          <a:spcPct val="20000"/>
        </a:spcBef>
        <a:spcAft>
          <a:spcPct val="0"/>
        </a:spcAft>
        <a:buChar char="»"/>
        <a:defRPr sz="1400">
          <a:solidFill>
            <a:schemeClr val="bg1"/>
          </a:solidFill>
          <a:latin typeface="Calibri" pitchFamily="34"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B36"/>
            </a:gs>
            <a:gs pos="50000">
              <a:srgbClr val="003366"/>
            </a:gs>
            <a:gs pos="100000">
              <a:srgbClr val="001B36"/>
            </a:gs>
          </a:gsLst>
          <a:lin ang="2700000" scaled="1"/>
        </a:gradFill>
        <a:effectLst/>
      </p:bgPr>
    </p:bg>
    <p:spTree>
      <p:nvGrpSpPr>
        <p:cNvPr id="1" name=""/>
        <p:cNvGrpSpPr/>
        <p:nvPr/>
      </p:nvGrpSpPr>
      <p:grpSpPr>
        <a:xfrm>
          <a:off x="0" y="0"/>
          <a:ext cx="0" cy="0"/>
          <a:chOff x="0" y="0"/>
          <a:chExt cx="0" cy="0"/>
        </a:xfrm>
      </p:grpSpPr>
      <p:pic>
        <p:nvPicPr>
          <p:cNvPr id="1026" name="Picture 7" descr=" Berlin bulle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685800" y="6858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685800" y="20574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187786251"/>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xStyles>
    <p:titleStyle>
      <a:lvl1pPr algn="ctr" rtl="0" eaLnBrk="0" fontAlgn="base" hangingPunct="0">
        <a:spcBef>
          <a:spcPct val="0"/>
        </a:spcBef>
        <a:spcAft>
          <a:spcPct val="0"/>
        </a:spcAft>
        <a:defRPr sz="3600">
          <a:solidFill>
            <a:srgbClr val="FFC000"/>
          </a:solidFill>
          <a:effectLst>
            <a:outerShdw blurRad="38100" dist="38100" dir="2700000" algn="tl">
              <a:srgbClr val="000000"/>
            </a:outerShdw>
          </a:effectLst>
          <a:latin typeface="Calibri" pitchFamily="34" charset="0"/>
          <a:ea typeface="+mj-ea"/>
          <a:cs typeface="+mj-cs"/>
        </a:defRPr>
      </a:lvl1pPr>
      <a:lvl2pPr algn="ctr" rtl="0" eaLnBrk="0" fontAlgn="base" hangingPunct="0">
        <a:spcBef>
          <a:spcPct val="0"/>
        </a:spcBef>
        <a:spcAft>
          <a:spcPct val="0"/>
        </a:spcAft>
        <a:defRPr sz="3600">
          <a:solidFill>
            <a:srgbClr val="FFC0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600">
          <a:solidFill>
            <a:srgbClr val="FFC0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600">
          <a:solidFill>
            <a:srgbClr val="FFC0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600">
          <a:solidFill>
            <a:srgbClr val="FFC000"/>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b="1">
          <a:solidFill>
            <a:schemeClr val="bg1"/>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chemeClr val="bg1"/>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chemeClr val="bg1"/>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chemeClr val="bg1"/>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har char="•"/>
        <a:defRPr sz="2000">
          <a:solidFill>
            <a:schemeClr val="bg1"/>
          </a:solidFill>
          <a:effectLst>
            <a:outerShdw blurRad="38100" dist="38100" dir="2700000" algn="tl">
              <a:srgbClr val="000000"/>
            </a:outerShdw>
          </a:effectLst>
          <a:latin typeface="Calibri" pitchFamily="34" charset="0"/>
          <a:ea typeface="+mn-ea"/>
          <a:cs typeface="+mn-cs"/>
        </a:defRPr>
      </a:lvl1pPr>
      <a:lvl2pPr marL="742950" indent="-285750" algn="l" rtl="0" eaLnBrk="0" fontAlgn="base" hangingPunct="0">
        <a:spcBef>
          <a:spcPct val="20000"/>
        </a:spcBef>
        <a:spcAft>
          <a:spcPct val="0"/>
        </a:spcAft>
        <a:buChar char="–"/>
        <a:defRPr sz="2000">
          <a:solidFill>
            <a:schemeClr val="bg1"/>
          </a:solidFill>
          <a:effectLst>
            <a:outerShdw blurRad="38100" dist="38100" dir="2700000" algn="tl">
              <a:srgbClr val="000000"/>
            </a:outerShdw>
          </a:effectLst>
          <a:latin typeface="Calibri" pitchFamily="34" charset="0"/>
        </a:defRPr>
      </a:lvl2pPr>
      <a:lvl3pPr marL="1143000" indent="-228600" algn="l" rtl="0" eaLnBrk="0" fontAlgn="base" hangingPunct="0">
        <a:spcBef>
          <a:spcPct val="20000"/>
        </a:spcBef>
        <a:spcAft>
          <a:spcPct val="0"/>
        </a:spcAft>
        <a:buChar char="•"/>
        <a:defRPr>
          <a:solidFill>
            <a:schemeClr val="bg1"/>
          </a:solidFill>
          <a:effectLst>
            <a:outerShdw blurRad="38100" dist="38100" dir="2700000" algn="tl">
              <a:srgbClr val="000000"/>
            </a:outerShdw>
          </a:effectLst>
          <a:latin typeface="Calibri" pitchFamily="34" charset="0"/>
        </a:defRPr>
      </a:lvl3pPr>
      <a:lvl4pPr marL="1600200" indent="-228600" algn="l" rtl="0" eaLnBrk="0" fontAlgn="base" hangingPunct="0">
        <a:spcBef>
          <a:spcPct val="20000"/>
        </a:spcBef>
        <a:spcAft>
          <a:spcPct val="0"/>
        </a:spcAft>
        <a:buChar char="–"/>
        <a:defRPr sz="1600">
          <a:solidFill>
            <a:schemeClr val="bg1"/>
          </a:solidFill>
          <a:effectLst>
            <a:outerShdw blurRad="38100" dist="38100" dir="2700000" algn="tl">
              <a:srgbClr val="000000"/>
            </a:outerShdw>
          </a:effectLst>
          <a:latin typeface="Calibri" pitchFamily="34" charset="0"/>
        </a:defRPr>
      </a:lvl4pPr>
      <a:lvl5pPr marL="2057400" indent="-228600" algn="l" rtl="0" eaLnBrk="0" fontAlgn="base" hangingPunct="0">
        <a:spcBef>
          <a:spcPct val="20000"/>
        </a:spcBef>
        <a:spcAft>
          <a:spcPct val="0"/>
        </a:spcAft>
        <a:buChar char="»"/>
        <a:defRPr sz="1600">
          <a:solidFill>
            <a:schemeClr val="bg1"/>
          </a:solidFill>
          <a:effectLst>
            <a:outerShdw blurRad="38100" dist="38100" dir="2700000" algn="tl">
              <a:srgbClr val="000000"/>
            </a:outerShdw>
          </a:effectLst>
          <a:latin typeface="Calibri" pitchFamily="34" charset="0"/>
        </a:defRPr>
      </a:lvl5pPr>
      <a:lvl6pPr marL="2514600" indent="-228600" algn="l" rtl="0" fontAlgn="base">
        <a:spcBef>
          <a:spcPct val="20000"/>
        </a:spcBef>
        <a:spcAft>
          <a:spcPct val="0"/>
        </a:spcAft>
        <a:buChar char="»"/>
        <a:defRPr b="1">
          <a:solidFill>
            <a:schemeClr val="bg1"/>
          </a:solidFill>
          <a:effectLst>
            <a:outerShdw blurRad="38100" dist="38100" dir="2700000" algn="tl">
              <a:srgbClr val="000000"/>
            </a:outerShdw>
          </a:effectLst>
          <a:latin typeface="+mn-lt"/>
        </a:defRPr>
      </a:lvl6pPr>
      <a:lvl7pPr marL="2971800" indent="-228600" algn="l" rtl="0" fontAlgn="base">
        <a:spcBef>
          <a:spcPct val="20000"/>
        </a:spcBef>
        <a:spcAft>
          <a:spcPct val="0"/>
        </a:spcAft>
        <a:buChar char="»"/>
        <a:defRPr b="1">
          <a:solidFill>
            <a:schemeClr val="bg1"/>
          </a:solidFill>
          <a:effectLst>
            <a:outerShdw blurRad="38100" dist="38100" dir="2700000" algn="tl">
              <a:srgbClr val="000000"/>
            </a:outerShdw>
          </a:effectLst>
          <a:latin typeface="+mn-lt"/>
        </a:defRPr>
      </a:lvl7pPr>
      <a:lvl8pPr marL="3429000" indent="-228600" algn="l" rtl="0" fontAlgn="base">
        <a:spcBef>
          <a:spcPct val="20000"/>
        </a:spcBef>
        <a:spcAft>
          <a:spcPct val="0"/>
        </a:spcAft>
        <a:buChar char="»"/>
        <a:defRPr b="1">
          <a:solidFill>
            <a:schemeClr val="bg1"/>
          </a:solidFill>
          <a:effectLst>
            <a:outerShdw blurRad="38100" dist="38100" dir="2700000" algn="tl">
              <a:srgbClr val="000000"/>
            </a:outerShdw>
          </a:effectLst>
          <a:latin typeface="+mn-lt"/>
        </a:defRPr>
      </a:lvl8pPr>
      <a:lvl9pPr marL="3886200" indent="-228600" algn="l" rtl="0" fontAlgn="base">
        <a:spcBef>
          <a:spcPct val="20000"/>
        </a:spcBef>
        <a:spcAft>
          <a:spcPct val="0"/>
        </a:spcAft>
        <a:buChar char="»"/>
        <a:defRPr b="1">
          <a:solidFill>
            <a:schemeClr val="bg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10000"/>
              </a:schemeClr>
            </a:gs>
            <a:gs pos="72000">
              <a:srgbClr val="0A128C">
                <a:lumMod val="50000"/>
              </a:srgbClr>
            </a:gs>
            <a:gs pos="100000">
              <a:srgbClr val="181CC7"/>
            </a:gs>
            <a:gs pos="100000">
              <a:srgbClr val="7005D4"/>
            </a:gs>
            <a:gs pos="100000">
              <a:srgbClr val="8C3D91"/>
            </a:gs>
          </a:gsLst>
          <a:lin ang="5400000" scaled="0"/>
          <a:tileRect/>
        </a:gradFill>
        <a:effectLst/>
      </p:bgPr>
    </p:bg>
    <p:spTree>
      <p:nvGrpSpPr>
        <p:cNvPr id="1" name=""/>
        <p:cNvGrpSpPr/>
        <p:nvPr/>
      </p:nvGrpSpPr>
      <p:grpSpPr>
        <a:xfrm>
          <a:off x="0" y="0"/>
          <a:ext cx="0" cy="0"/>
          <a:chOff x="0" y="0"/>
          <a:chExt cx="0" cy="0"/>
        </a:xfrm>
      </p:grpSpPr>
      <p:pic>
        <p:nvPicPr>
          <p:cNvPr id="1026" name="Picture 2" descr=" Berlin bull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03" name="Rectangle 3"/>
          <p:cNvSpPr>
            <a:spLocks noGrp="1" noChangeArrowheads="1"/>
          </p:cNvSpPr>
          <p:nvPr>
            <p:ph type="title"/>
          </p:nvPr>
        </p:nvSpPr>
        <p:spPr bwMode="auto">
          <a:xfrm>
            <a:off x="755652" y="115888"/>
            <a:ext cx="7772400" cy="792162"/>
          </a:xfrm>
          <a:prstGeom prst="rect">
            <a:avLst/>
          </a:prstGeom>
          <a:noFill/>
          <a:ln w="9525">
            <a:noFill/>
            <a:miter lim="800000"/>
            <a:headEnd/>
            <a:tailEnd/>
          </a:ln>
          <a:effectLst/>
        </p:spPr>
        <p:txBody>
          <a:bodyPr vert="horz" wrap="square" lIns="91420" tIns="45711" rIns="91420" bIns="45711" numCol="1" anchor="ctr" anchorCtr="0" compatLnSpc="1">
            <a:prstTxWarp prst="textNoShape">
              <a:avLst/>
            </a:prstTxWarp>
          </a:bodyPr>
          <a:lstStyle/>
          <a:p>
            <a:pPr lvl="0"/>
            <a:r>
              <a:rPr lang="en-US" dirty="0" smtClean="0"/>
              <a:t>Click to edit Master title style</a:t>
            </a:r>
          </a:p>
        </p:txBody>
      </p:sp>
      <p:sp>
        <p:nvSpPr>
          <p:cNvPr id="1028" name="Rectangle 4"/>
          <p:cNvSpPr>
            <a:spLocks noGrp="1" noChangeArrowheads="1"/>
          </p:cNvSpPr>
          <p:nvPr>
            <p:ph type="body" idx="1"/>
          </p:nvPr>
        </p:nvSpPr>
        <p:spPr bwMode="auto">
          <a:xfrm>
            <a:off x="685802" y="1125540"/>
            <a:ext cx="835025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3205970271"/>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Lst>
  <p:timing>
    <p:tnLst>
      <p:par>
        <p:cTn id="1" dur="indefinite" restart="never" nodeType="tmRoot"/>
      </p:par>
    </p:tnLst>
  </p:timing>
  <p:txStyles>
    <p:titleStyle>
      <a:lvl1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ea typeface="+mj-ea"/>
          <a:cs typeface="+mj-cs"/>
        </a:defRPr>
      </a:lvl1pPr>
      <a:lvl2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2pPr>
      <a:lvl3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3pPr>
      <a:lvl4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4pPr>
      <a:lvl5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5pPr>
      <a:lvl6pPr marL="457106"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6pPr>
      <a:lvl7pPr marL="91421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7pPr>
      <a:lvl8pPr marL="1371316"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8pPr>
      <a:lvl9pPr marL="1828421"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9pPr>
    </p:titleStyle>
    <p:bodyStyle>
      <a:lvl1pPr marL="342829" indent="-342829" algn="l" rtl="0" eaLnBrk="0" fontAlgn="base" hangingPunct="0">
        <a:spcBef>
          <a:spcPct val="20000"/>
        </a:spcBef>
        <a:spcAft>
          <a:spcPct val="0"/>
        </a:spcAft>
        <a:buChar char="•"/>
        <a:defRPr sz="2000">
          <a:solidFill>
            <a:schemeClr val="bg1"/>
          </a:solidFill>
          <a:latin typeface="Calibri" pitchFamily="34" charset="0"/>
          <a:ea typeface="+mn-ea"/>
          <a:cs typeface="+mn-cs"/>
        </a:defRPr>
      </a:lvl1pPr>
      <a:lvl2pPr marL="742796" indent="-285690" algn="l" rtl="0" eaLnBrk="0" fontAlgn="base" hangingPunct="0">
        <a:spcBef>
          <a:spcPct val="20000"/>
        </a:spcBef>
        <a:spcAft>
          <a:spcPct val="0"/>
        </a:spcAft>
        <a:buChar char="–"/>
        <a:defRPr sz="2800">
          <a:solidFill>
            <a:schemeClr val="bg1"/>
          </a:solidFill>
          <a:latin typeface="Calibri" pitchFamily="34" charset="0"/>
        </a:defRPr>
      </a:lvl2pPr>
      <a:lvl3pPr marL="1142764" indent="-228553" algn="l" rtl="0" eaLnBrk="0" fontAlgn="base" hangingPunct="0">
        <a:spcBef>
          <a:spcPct val="20000"/>
        </a:spcBef>
        <a:spcAft>
          <a:spcPct val="0"/>
        </a:spcAft>
        <a:buChar char="•"/>
        <a:defRPr sz="1600">
          <a:solidFill>
            <a:schemeClr val="bg1"/>
          </a:solidFill>
          <a:latin typeface="Calibri" pitchFamily="34" charset="0"/>
        </a:defRPr>
      </a:lvl3pPr>
      <a:lvl4pPr marL="1599868" indent="-228553" algn="l" rtl="0" eaLnBrk="0" fontAlgn="base" hangingPunct="0">
        <a:spcBef>
          <a:spcPct val="20000"/>
        </a:spcBef>
        <a:spcAft>
          <a:spcPct val="0"/>
        </a:spcAft>
        <a:buChar char="–"/>
        <a:defRPr sz="1400">
          <a:solidFill>
            <a:schemeClr val="bg1"/>
          </a:solidFill>
          <a:latin typeface="Calibri" pitchFamily="34" charset="0"/>
        </a:defRPr>
      </a:lvl4pPr>
      <a:lvl5pPr marL="2056974" indent="-228553" algn="l" rtl="0" eaLnBrk="0" fontAlgn="base" hangingPunct="0">
        <a:spcBef>
          <a:spcPct val="20000"/>
        </a:spcBef>
        <a:spcAft>
          <a:spcPct val="0"/>
        </a:spcAft>
        <a:buChar char="»"/>
        <a:defRPr sz="1400">
          <a:solidFill>
            <a:schemeClr val="bg1"/>
          </a:solidFill>
          <a:latin typeface="Calibri" pitchFamily="34" charset="0"/>
        </a:defRPr>
      </a:lvl5pPr>
      <a:lvl6pPr marL="2514079" indent="-228553" algn="l" rtl="0" fontAlgn="base">
        <a:spcBef>
          <a:spcPct val="20000"/>
        </a:spcBef>
        <a:spcAft>
          <a:spcPct val="0"/>
        </a:spcAft>
        <a:buChar char="»"/>
        <a:defRPr sz="1400">
          <a:solidFill>
            <a:schemeClr val="bg1"/>
          </a:solidFill>
          <a:latin typeface="+mn-lt"/>
        </a:defRPr>
      </a:lvl6pPr>
      <a:lvl7pPr marL="2971184" indent="-228553" algn="l" rtl="0" fontAlgn="base">
        <a:spcBef>
          <a:spcPct val="20000"/>
        </a:spcBef>
        <a:spcAft>
          <a:spcPct val="0"/>
        </a:spcAft>
        <a:buChar char="»"/>
        <a:defRPr sz="1400">
          <a:solidFill>
            <a:schemeClr val="bg1"/>
          </a:solidFill>
          <a:latin typeface="+mn-lt"/>
        </a:defRPr>
      </a:lvl7pPr>
      <a:lvl8pPr marL="3428289" indent="-228553" algn="l" rtl="0" fontAlgn="base">
        <a:spcBef>
          <a:spcPct val="20000"/>
        </a:spcBef>
        <a:spcAft>
          <a:spcPct val="0"/>
        </a:spcAft>
        <a:buChar char="»"/>
        <a:defRPr sz="1400">
          <a:solidFill>
            <a:schemeClr val="bg1"/>
          </a:solidFill>
          <a:latin typeface="+mn-lt"/>
        </a:defRPr>
      </a:lvl8pPr>
      <a:lvl9pPr marL="3885394" indent="-228553" algn="l" rtl="0" fontAlgn="base">
        <a:spcBef>
          <a:spcPct val="20000"/>
        </a:spcBef>
        <a:spcAft>
          <a:spcPct val="0"/>
        </a:spcAft>
        <a:buChar char="»"/>
        <a:defRPr sz="1400">
          <a:solidFill>
            <a:schemeClr val="bg1"/>
          </a:solidFill>
          <a:latin typeface="+mn-lt"/>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accent2">
                <a:lumMod val="50000"/>
              </a:schemeClr>
            </a:gs>
            <a:gs pos="50000">
              <a:srgbClr val="003366"/>
            </a:gs>
            <a:gs pos="100000">
              <a:srgbClr val="001B36"/>
            </a:gs>
          </a:gsLst>
          <a:lin ang="2700000" scaled="1"/>
          <a:tileRect/>
        </a:gradFill>
        <a:effectLst/>
      </p:bgPr>
    </p:bg>
    <p:spTree>
      <p:nvGrpSpPr>
        <p:cNvPr id="1" name=""/>
        <p:cNvGrpSpPr/>
        <p:nvPr/>
      </p:nvGrpSpPr>
      <p:grpSpPr>
        <a:xfrm>
          <a:off x="0" y="0"/>
          <a:ext cx="0" cy="0"/>
          <a:chOff x="0" y="0"/>
          <a:chExt cx="0" cy="0"/>
        </a:xfrm>
      </p:grpSpPr>
      <p:sp>
        <p:nvSpPr>
          <p:cNvPr id="1026" name="Rectangle 8"/>
          <p:cNvSpPr>
            <a:spLocks noGrp="1" noChangeArrowheads="1"/>
          </p:cNvSpPr>
          <p:nvPr>
            <p:ph type="title"/>
          </p:nvPr>
        </p:nvSpPr>
        <p:spPr bwMode="auto">
          <a:xfrm>
            <a:off x="685800" y="3508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dirty="0" smtClean="0"/>
              <a:t>Kliknij, aby edytować styl wzorca tytułu</a:t>
            </a:r>
          </a:p>
        </p:txBody>
      </p:sp>
      <p:sp>
        <p:nvSpPr>
          <p:cNvPr id="1027" name="Rectangle 9"/>
          <p:cNvSpPr>
            <a:spLocks noGrp="1" noChangeArrowheads="1"/>
          </p:cNvSpPr>
          <p:nvPr>
            <p:ph type="body" idx="1"/>
          </p:nvPr>
        </p:nvSpPr>
        <p:spPr bwMode="auto">
          <a:xfrm>
            <a:off x="698500" y="166528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p>
        </p:txBody>
      </p:sp>
      <p:sp>
        <p:nvSpPr>
          <p:cNvPr id="390154" name="Rectangle 10"/>
          <p:cNvSpPr>
            <a:spLocks noGrp="1" noChangeArrowheads="1"/>
          </p:cNvSpPr>
          <p:nvPr>
            <p:ph type="dt" sz="half" idx="2"/>
          </p:nvPr>
        </p:nvSpPr>
        <p:spPr bwMode="auto">
          <a:xfrm>
            <a:off x="6858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buClrTx/>
              <a:buSzTx/>
              <a:defRPr sz="1400">
                <a:latin typeface="Times New Roman" pitchFamily="18" charset="0"/>
                <a:cs typeface="+mn-cs"/>
              </a:defRPr>
            </a:lvl1pPr>
          </a:lstStyle>
          <a:p>
            <a:pPr>
              <a:defRPr/>
            </a:pPr>
            <a:fld id="{5A7606A3-FA25-4166-9D7F-CB3DB3A0878A}" type="datetime1">
              <a:rPr lang="en-US">
                <a:solidFill>
                  <a:srgbClr val="EAEAEA"/>
                </a:solidFill>
              </a:rPr>
              <a:pPr>
                <a:defRPr/>
              </a:pPr>
              <a:t>7/4/2013</a:t>
            </a:fld>
            <a:endParaRPr lang="pl-PL">
              <a:solidFill>
                <a:srgbClr val="EAEAEA"/>
              </a:solidFill>
            </a:endParaRPr>
          </a:p>
        </p:txBody>
      </p:sp>
      <p:sp>
        <p:nvSpPr>
          <p:cNvPr id="390155" name="Rectangle 11"/>
          <p:cNvSpPr>
            <a:spLocks noGrp="1" noChangeArrowheads="1"/>
          </p:cNvSpPr>
          <p:nvPr>
            <p:ph type="ftr" sz="quarter" idx="3"/>
          </p:nvPr>
        </p:nvSpPr>
        <p:spPr bwMode="auto">
          <a:xfrm>
            <a:off x="3124200" y="616585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ClrTx/>
              <a:buSzTx/>
              <a:defRPr sz="1400">
                <a:latin typeface="Times New Roman" pitchFamily="18" charset="0"/>
                <a:cs typeface="+mn-cs"/>
              </a:defRPr>
            </a:lvl1pPr>
          </a:lstStyle>
          <a:p>
            <a:pPr>
              <a:defRPr/>
            </a:pPr>
            <a:endParaRPr lang="pl-PL">
              <a:solidFill>
                <a:srgbClr val="EAEAEA"/>
              </a:solidFill>
            </a:endParaRPr>
          </a:p>
        </p:txBody>
      </p:sp>
      <p:sp>
        <p:nvSpPr>
          <p:cNvPr id="390156" name="Rectangle 12"/>
          <p:cNvSpPr>
            <a:spLocks noGrp="1" noChangeArrowheads="1"/>
          </p:cNvSpPr>
          <p:nvPr>
            <p:ph type="sldNum" sz="quarter" idx="4"/>
          </p:nvPr>
        </p:nvSpPr>
        <p:spPr bwMode="auto">
          <a:xfrm>
            <a:off x="65532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ClrTx/>
              <a:buSzTx/>
              <a:defRPr sz="1400">
                <a:latin typeface="Times New Roman" pitchFamily="18" charset="0"/>
                <a:cs typeface="+mn-cs"/>
              </a:defRPr>
            </a:lvl1pPr>
          </a:lstStyle>
          <a:p>
            <a:pPr>
              <a:defRPr/>
            </a:pPr>
            <a:fld id="{BF6FEBEF-49CF-4890-8F92-50B0EE3A3FAA}"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3907310559"/>
      </p:ext>
    </p:extLst>
  </p:cSld>
  <p:clrMap bg1="dk2" tx1="lt1" bg2="dk1" tx2="lt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tx2"/>
          </a:solidFill>
          <a:latin typeface="Calibri" pitchFamily="34" charset="0"/>
          <a:ea typeface="+mj-ea"/>
          <a:cs typeface="+mj-cs"/>
        </a:defRPr>
      </a:lvl1pPr>
      <a:lvl2pPr algn="ctr" rtl="0" eaLnBrk="0" fontAlgn="base" hangingPunct="0">
        <a:spcBef>
          <a:spcPct val="0"/>
        </a:spcBef>
        <a:spcAft>
          <a:spcPct val="0"/>
        </a:spcAft>
        <a:defRPr sz="3600">
          <a:solidFill>
            <a:schemeClr val="tx2"/>
          </a:solidFill>
          <a:latin typeface="Calibri" pitchFamily="34" charset="0"/>
        </a:defRPr>
      </a:lvl2pPr>
      <a:lvl3pPr algn="ctr" rtl="0" eaLnBrk="0" fontAlgn="base" hangingPunct="0">
        <a:spcBef>
          <a:spcPct val="0"/>
        </a:spcBef>
        <a:spcAft>
          <a:spcPct val="0"/>
        </a:spcAft>
        <a:defRPr sz="3600">
          <a:solidFill>
            <a:schemeClr val="tx2"/>
          </a:solidFill>
          <a:latin typeface="Calibri" pitchFamily="34" charset="0"/>
        </a:defRPr>
      </a:lvl3pPr>
      <a:lvl4pPr algn="ctr" rtl="0" eaLnBrk="0" fontAlgn="base" hangingPunct="0">
        <a:spcBef>
          <a:spcPct val="0"/>
        </a:spcBef>
        <a:spcAft>
          <a:spcPct val="0"/>
        </a:spcAft>
        <a:defRPr sz="3600">
          <a:solidFill>
            <a:schemeClr val="tx2"/>
          </a:solidFill>
          <a:latin typeface="Calibri" pitchFamily="34" charset="0"/>
        </a:defRPr>
      </a:lvl4pPr>
      <a:lvl5pPr algn="ctr" rtl="0" eaLnBrk="0" fontAlgn="base" hangingPunct="0">
        <a:spcBef>
          <a:spcPct val="0"/>
        </a:spcBef>
        <a:spcAft>
          <a:spcPct val="0"/>
        </a:spcAft>
        <a:defRPr sz="3600">
          <a:solidFill>
            <a:schemeClr val="tx2"/>
          </a:solidFill>
          <a:latin typeface="Calibri" pitchFamily="34"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115000"/>
        <a:buChar char="•"/>
        <a:defRPr sz="24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000">
          <a:solidFill>
            <a:schemeClr val="tx1"/>
          </a:solidFill>
          <a:latin typeface="Calibri" pitchFamily="34" charset="0"/>
        </a:defRPr>
      </a:lvl2pPr>
      <a:lvl3pPr marL="1143000" indent="-228600" algn="l" rtl="0" eaLnBrk="0" fontAlgn="base" hangingPunct="0">
        <a:spcBef>
          <a:spcPct val="20000"/>
        </a:spcBef>
        <a:spcAft>
          <a:spcPct val="0"/>
        </a:spcAft>
        <a:buClr>
          <a:schemeClr val="tx2"/>
        </a:buClr>
        <a:buSzPct val="115000"/>
        <a:buChar char="•"/>
        <a:defRPr sz="2000">
          <a:solidFill>
            <a:schemeClr val="tx1"/>
          </a:solidFill>
          <a:latin typeface="Calibri" pitchFamily="34" charset="0"/>
        </a:defRPr>
      </a:lvl3pPr>
      <a:lvl4pPr marL="1600200" indent="-228600" algn="l" rtl="0" eaLnBrk="0" fontAlgn="base" hangingPunct="0">
        <a:spcBef>
          <a:spcPct val="20000"/>
        </a:spcBef>
        <a:spcAft>
          <a:spcPct val="0"/>
        </a:spcAft>
        <a:buChar char="–"/>
        <a:defRPr>
          <a:solidFill>
            <a:schemeClr val="tx1"/>
          </a:solidFill>
          <a:latin typeface="Calibri" pitchFamily="34" charset="0"/>
        </a:defRPr>
      </a:lvl4pPr>
      <a:lvl5pPr marL="2057400" indent="-228600" algn="l" rtl="0" eaLnBrk="0" fontAlgn="base" hangingPunct="0">
        <a:spcBef>
          <a:spcPct val="20000"/>
        </a:spcBef>
        <a:spcAft>
          <a:spcPct val="0"/>
        </a:spcAft>
        <a:buClr>
          <a:schemeClr val="tx2"/>
        </a:buClr>
        <a:buSzPct val="110000"/>
        <a:buChar char="•"/>
        <a:defRPr>
          <a:solidFill>
            <a:schemeClr val="tx1"/>
          </a:solidFill>
          <a:latin typeface="Calibri" pitchFamily="34" charset="0"/>
        </a:defRPr>
      </a:lvl5pPr>
      <a:lvl6pPr marL="2514600" indent="-228600" algn="l" rtl="0" fontAlgn="base">
        <a:spcBef>
          <a:spcPct val="20000"/>
        </a:spcBef>
        <a:spcAft>
          <a:spcPct val="0"/>
        </a:spcAft>
        <a:buClr>
          <a:schemeClr val="tx2"/>
        </a:buClr>
        <a:buSzPct val="110000"/>
        <a:buChar char="•"/>
        <a:defRPr>
          <a:solidFill>
            <a:schemeClr val="tx1"/>
          </a:solidFill>
          <a:latin typeface="+mn-lt"/>
        </a:defRPr>
      </a:lvl6pPr>
      <a:lvl7pPr marL="2971800" indent="-228600" algn="l" rtl="0" fontAlgn="base">
        <a:spcBef>
          <a:spcPct val="20000"/>
        </a:spcBef>
        <a:spcAft>
          <a:spcPct val="0"/>
        </a:spcAft>
        <a:buClr>
          <a:schemeClr val="tx2"/>
        </a:buClr>
        <a:buSzPct val="110000"/>
        <a:buChar char="•"/>
        <a:defRPr>
          <a:solidFill>
            <a:schemeClr val="tx1"/>
          </a:solidFill>
          <a:latin typeface="+mn-lt"/>
        </a:defRPr>
      </a:lvl7pPr>
      <a:lvl8pPr marL="3429000" indent="-228600" algn="l" rtl="0" fontAlgn="base">
        <a:spcBef>
          <a:spcPct val="20000"/>
        </a:spcBef>
        <a:spcAft>
          <a:spcPct val="0"/>
        </a:spcAft>
        <a:buClr>
          <a:schemeClr val="tx2"/>
        </a:buClr>
        <a:buSzPct val="110000"/>
        <a:buChar char="•"/>
        <a:defRPr>
          <a:solidFill>
            <a:schemeClr val="tx1"/>
          </a:solidFill>
          <a:latin typeface="+mn-lt"/>
        </a:defRPr>
      </a:lvl8pPr>
      <a:lvl9pPr marL="3886200" indent="-228600" algn="l" rtl="0" fontAlgn="base">
        <a:spcBef>
          <a:spcPct val="20000"/>
        </a:spcBef>
        <a:spcAft>
          <a:spcPct val="0"/>
        </a:spcAft>
        <a:buClr>
          <a:schemeClr val="tx2"/>
        </a:buClr>
        <a:buSzPct val="110000"/>
        <a:buChar char="•"/>
        <a:defRPr>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366">
                <a:gamma/>
                <a:shade val="53333"/>
                <a:invGamma/>
              </a:srgbClr>
            </a:gs>
            <a:gs pos="50000">
              <a:srgbClr val="003366"/>
            </a:gs>
            <a:gs pos="100000">
              <a:srgbClr val="003366">
                <a:gamma/>
                <a:shade val="53333"/>
                <a:invGamma/>
              </a:srgbClr>
            </a:gs>
          </a:gsLst>
          <a:lin ang="2700000" scaled="1"/>
        </a:gradFill>
        <a:effectLst/>
      </p:bgPr>
    </p:bg>
    <p:spTree>
      <p:nvGrpSpPr>
        <p:cNvPr id="1" name=""/>
        <p:cNvGrpSpPr/>
        <p:nvPr/>
      </p:nvGrpSpPr>
      <p:grpSpPr>
        <a:xfrm>
          <a:off x="0" y="0"/>
          <a:ext cx="0" cy="0"/>
          <a:chOff x="0" y="0"/>
          <a:chExt cx="0" cy="0"/>
        </a:xfrm>
      </p:grpSpPr>
      <p:pic>
        <p:nvPicPr>
          <p:cNvPr id="1031" name="Picture 7" descr=" Berlin bulle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685800" y="685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430836109"/>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Lst>
  <p:txStyles>
    <p:titleStyle>
      <a:lvl1pPr algn="ctr" rtl="0" fontAlgn="base">
        <a:spcBef>
          <a:spcPct val="0"/>
        </a:spcBef>
        <a:spcAft>
          <a:spcPct val="0"/>
        </a:spcAft>
        <a:defRPr sz="4400" b="1">
          <a:solidFill>
            <a:schemeClr val="bg1"/>
          </a:solidFill>
          <a:effectLst>
            <a:outerShdw blurRad="38100" dist="38100" dir="2700000" algn="tl">
              <a:srgbClr val="000000"/>
            </a:outerShdw>
          </a:effectLst>
          <a:latin typeface="Calibri" pitchFamily="34" charset="0"/>
          <a:ea typeface="+mj-ea"/>
          <a:cs typeface="+mj-cs"/>
        </a:defRPr>
      </a:lvl1pPr>
      <a:lvl2pPr algn="ctr" rtl="0" fontAlgn="base">
        <a:spcBef>
          <a:spcPct val="0"/>
        </a:spcBef>
        <a:spcAft>
          <a:spcPct val="0"/>
        </a:spcAft>
        <a:defRPr sz="4400" b="1">
          <a:solidFill>
            <a:schemeClr val="bg1"/>
          </a:solidFill>
          <a:effectLst>
            <a:outerShdw blurRad="38100" dist="38100" dir="2700000" algn="tl">
              <a:srgbClr val="000000"/>
            </a:outerShdw>
          </a:effectLst>
          <a:latin typeface="Arial" charset="0"/>
        </a:defRPr>
      </a:lvl2pPr>
      <a:lvl3pPr algn="ctr" rtl="0" fontAlgn="base">
        <a:spcBef>
          <a:spcPct val="0"/>
        </a:spcBef>
        <a:spcAft>
          <a:spcPct val="0"/>
        </a:spcAft>
        <a:defRPr sz="4400" b="1">
          <a:solidFill>
            <a:schemeClr val="bg1"/>
          </a:solidFill>
          <a:effectLst>
            <a:outerShdw blurRad="38100" dist="38100" dir="2700000" algn="tl">
              <a:srgbClr val="000000"/>
            </a:outerShdw>
          </a:effectLst>
          <a:latin typeface="Arial" charset="0"/>
        </a:defRPr>
      </a:lvl3pPr>
      <a:lvl4pPr algn="ctr" rtl="0" fontAlgn="base">
        <a:spcBef>
          <a:spcPct val="0"/>
        </a:spcBef>
        <a:spcAft>
          <a:spcPct val="0"/>
        </a:spcAft>
        <a:defRPr sz="4400" b="1">
          <a:solidFill>
            <a:schemeClr val="bg1"/>
          </a:solidFill>
          <a:effectLst>
            <a:outerShdw blurRad="38100" dist="38100" dir="2700000" algn="tl">
              <a:srgbClr val="000000"/>
            </a:outerShdw>
          </a:effectLst>
          <a:latin typeface="Arial" charset="0"/>
        </a:defRPr>
      </a:lvl4pPr>
      <a:lvl5pPr algn="ctr" rtl="0" fontAlgn="base">
        <a:spcBef>
          <a:spcPct val="0"/>
        </a:spcBef>
        <a:spcAft>
          <a:spcPct val="0"/>
        </a:spcAft>
        <a:defRPr sz="4400" b="1">
          <a:solidFill>
            <a:schemeClr val="bg1"/>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b="1">
          <a:solidFill>
            <a:schemeClr val="bg1"/>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chemeClr val="bg1"/>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chemeClr val="bg1"/>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chemeClr val="bg1"/>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har char="•"/>
        <a:defRPr sz="2800" b="1">
          <a:solidFill>
            <a:schemeClr val="bg1"/>
          </a:solidFill>
          <a:effectLst>
            <a:outerShdw blurRad="38100" dist="38100" dir="2700000" algn="tl">
              <a:srgbClr val="000000"/>
            </a:outerShdw>
          </a:effectLst>
          <a:latin typeface="Calibri" pitchFamily="34" charset="0"/>
          <a:ea typeface="+mn-ea"/>
          <a:cs typeface="+mn-cs"/>
        </a:defRPr>
      </a:lvl1pPr>
      <a:lvl2pPr marL="742950" indent="-285750" algn="l" rtl="0" fontAlgn="base">
        <a:spcBef>
          <a:spcPct val="20000"/>
        </a:spcBef>
        <a:spcAft>
          <a:spcPct val="0"/>
        </a:spcAft>
        <a:buChar char="–"/>
        <a:defRPr sz="2400" b="1">
          <a:solidFill>
            <a:schemeClr val="bg1"/>
          </a:solidFill>
          <a:effectLst>
            <a:outerShdw blurRad="38100" dist="38100" dir="2700000" algn="tl">
              <a:srgbClr val="000000"/>
            </a:outerShdw>
          </a:effectLst>
          <a:latin typeface="Calibri" pitchFamily="34" charset="0"/>
        </a:defRPr>
      </a:lvl2pPr>
      <a:lvl3pPr marL="1143000" indent="-228600" algn="l" rtl="0" fontAlgn="base">
        <a:spcBef>
          <a:spcPct val="20000"/>
        </a:spcBef>
        <a:spcAft>
          <a:spcPct val="0"/>
        </a:spcAft>
        <a:buChar char="•"/>
        <a:defRPr sz="2000" b="1">
          <a:solidFill>
            <a:schemeClr val="bg1"/>
          </a:solidFill>
          <a:effectLst>
            <a:outerShdw blurRad="38100" dist="38100" dir="2700000" algn="tl">
              <a:srgbClr val="000000"/>
            </a:outerShdw>
          </a:effectLst>
          <a:latin typeface="Calibri" pitchFamily="34" charset="0"/>
        </a:defRPr>
      </a:lvl3pPr>
      <a:lvl4pPr marL="1600200" indent="-228600" algn="l" rtl="0" fontAlgn="base">
        <a:spcBef>
          <a:spcPct val="20000"/>
        </a:spcBef>
        <a:spcAft>
          <a:spcPct val="0"/>
        </a:spcAft>
        <a:buChar char="–"/>
        <a:defRPr b="1">
          <a:solidFill>
            <a:schemeClr val="bg1"/>
          </a:solidFill>
          <a:effectLst>
            <a:outerShdw blurRad="38100" dist="38100" dir="2700000" algn="tl">
              <a:srgbClr val="000000"/>
            </a:outerShdw>
          </a:effectLst>
          <a:latin typeface="Calibri" pitchFamily="34" charset="0"/>
        </a:defRPr>
      </a:lvl4pPr>
      <a:lvl5pPr marL="2057400" indent="-228600" algn="l" rtl="0" fontAlgn="base">
        <a:spcBef>
          <a:spcPct val="20000"/>
        </a:spcBef>
        <a:spcAft>
          <a:spcPct val="0"/>
        </a:spcAft>
        <a:buChar char="»"/>
        <a:defRPr b="1">
          <a:solidFill>
            <a:schemeClr val="bg1"/>
          </a:solidFill>
          <a:effectLst>
            <a:outerShdw blurRad="38100" dist="38100" dir="2700000" algn="tl">
              <a:srgbClr val="000000"/>
            </a:outerShdw>
          </a:effectLst>
          <a:latin typeface="Calibri" pitchFamily="34" charset="0"/>
        </a:defRPr>
      </a:lvl5pPr>
      <a:lvl6pPr marL="2514600" indent="-228600" algn="l" rtl="0" fontAlgn="base">
        <a:spcBef>
          <a:spcPct val="20000"/>
        </a:spcBef>
        <a:spcAft>
          <a:spcPct val="0"/>
        </a:spcAft>
        <a:buChar char="»"/>
        <a:defRPr b="1">
          <a:solidFill>
            <a:schemeClr val="bg1"/>
          </a:solidFill>
          <a:effectLst>
            <a:outerShdw blurRad="38100" dist="38100" dir="2700000" algn="tl">
              <a:srgbClr val="000000"/>
            </a:outerShdw>
          </a:effectLst>
          <a:latin typeface="+mn-lt"/>
        </a:defRPr>
      </a:lvl6pPr>
      <a:lvl7pPr marL="2971800" indent="-228600" algn="l" rtl="0" fontAlgn="base">
        <a:spcBef>
          <a:spcPct val="20000"/>
        </a:spcBef>
        <a:spcAft>
          <a:spcPct val="0"/>
        </a:spcAft>
        <a:buChar char="»"/>
        <a:defRPr b="1">
          <a:solidFill>
            <a:schemeClr val="bg1"/>
          </a:solidFill>
          <a:effectLst>
            <a:outerShdw blurRad="38100" dist="38100" dir="2700000" algn="tl">
              <a:srgbClr val="000000"/>
            </a:outerShdw>
          </a:effectLst>
          <a:latin typeface="+mn-lt"/>
        </a:defRPr>
      </a:lvl7pPr>
      <a:lvl8pPr marL="3429000" indent="-228600" algn="l" rtl="0" fontAlgn="base">
        <a:spcBef>
          <a:spcPct val="20000"/>
        </a:spcBef>
        <a:spcAft>
          <a:spcPct val="0"/>
        </a:spcAft>
        <a:buChar char="»"/>
        <a:defRPr b="1">
          <a:solidFill>
            <a:schemeClr val="bg1"/>
          </a:solidFill>
          <a:effectLst>
            <a:outerShdw blurRad="38100" dist="38100" dir="2700000" algn="tl">
              <a:srgbClr val="000000"/>
            </a:outerShdw>
          </a:effectLst>
          <a:latin typeface="+mn-lt"/>
        </a:defRPr>
      </a:lvl8pPr>
      <a:lvl9pPr marL="3886200" indent="-228600" algn="l" rtl="0" fontAlgn="base">
        <a:spcBef>
          <a:spcPct val="20000"/>
        </a:spcBef>
        <a:spcAft>
          <a:spcPct val="0"/>
        </a:spcAft>
        <a:buChar char="»"/>
        <a:defRPr b="1">
          <a:solidFill>
            <a:schemeClr val="bg1"/>
          </a:solidFill>
          <a:effectLst>
            <a:outerShdw blurRad="38100" dist="38100" dir="2700000" algn="tl">
              <a:srgbClr val="000000"/>
            </a:outerShdw>
          </a:effectLst>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25000"/>
              </a:schemeClr>
            </a:gs>
            <a:gs pos="999">
              <a:srgbClr val="336600"/>
            </a:gs>
            <a:gs pos="99001">
              <a:srgbClr val="156B13"/>
            </a:gs>
            <a:gs pos="100000">
              <a:srgbClr val="156B13"/>
            </a:gs>
          </a:gsLst>
          <a:lin ang="5400000" scaled="0"/>
          <a:tileRect/>
        </a:gradFill>
        <a:effectLst/>
      </p:bgPr>
    </p:bg>
    <p:spTree>
      <p:nvGrpSpPr>
        <p:cNvPr id="1" name=""/>
        <p:cNvGrpSpPr/>
        <p:nvPr/>
      </p:nvGrpSpPr>
      <p:grpSpPr>
        <a:xfrm>
          <a:off x="0" y="0"/>
          <a:ext cx="0" cy="0"/>
          <a:chOff x="0" y="0"/>
          <a:chExt cx="0" cy="0"/>
        </a:xfrm>
      </p:grpSpPr>
      <p:pic>
        <p:nvPicPr>
          <p:cNvPr id="1026" name="Picture 2" descr=" Berlin bulle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03" name="Rectangle 3"/>
          <p:cNvSpPr>
            <a:spLocks noGrp="1" noChangeArrowheads="1"/>
          </p:cNvSpPr>
          <p:nvPr>
            <p:ph type="title"/>
          </p:nvPr>
        </p:nvSpPr>
        <p:spPr bwMode="auto">
          <a:xfrm>
            <a:off x="755650" y="115888"/>
            <a:ext cx="7772400" cy="7921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4"/>
          <p:cNvSpPr>
            <a:spLocks noGrp="1" noChangeArrowheads="1"/>
          </p:cNvSpPr>
          <p:nvPr>
            <p:ph type="body" idx="1"/>
          </p:nvPr>
        </p:nvSpPr>
        <p:spPr bwMode="auto">
          <a:xfrm>
            <a:off x="685800" y="1125538"/>
            <a:ext cx="835025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319127452"/>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Lst>
  <p:txStyles>
    <p:titleStyle>
      <a:lvl1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ea typeface="+mj-ea"/>
          <a:cs typeface="+mj-cs"/>
        </a:defRPr>
      </a:lvl1pPr>
      <a:lvl2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2pPr>
      <a:lvl3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3pPr>
      <a:lvl4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4pPr>
      <a:lvl5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5pPr>
      <a:lvl6pPr marL="4572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6pPr>
      <a:lvl7pPr marL="9144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7pPr>
      <a:lvl8pPr marL="13716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8pPr>
      <a:lvl9pPr marL="18288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har char="•"/>
        <a:defRPr sz="2000">
          <a:solidFill>
            <a:schemeClr val="bg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bg1"/>
          </a:solidFill>
          <a:latin typeface="Calibri" pitchFamily="34" charset="0"/>
        </a:defRPr>
      </a:lvl2pPr>
      <a:lvl3pPr marL="1143000" indent="-228600" algn="l" rtl="0" eaLnBrk="0" fontAlgn="base" hangingPunct="0">
        <a:spcBef>
          <a:spcPct val="20000"/>
        </a:spcBef>
        <a:spcAft>
          <a:spcPct val="0"/>
        </a:spcAft>
        <a:buChar char="•"/>
        <a:defRPr sz="1600">
          <a:solidFill>
            <a:schemeClr val="bg1"/>
          </a:solidFill>
          <a:latin typeface="Calibri" pitchFamily="34" charset="0"/>
        </a:defRPr>
      </a:lvl3pPr>
      <a:lvl4pPr marL="1600200" indent="-228600" algn="l" rtl="0" eaLnBrk="0" fontAlgn="base" hangingPunct="0">
        <a:spcBef>
          <a:spcPct val="20000"/>
        </a:spcBef>
        <a:spcAft>
          <a:spcPct val="0"/>
        </a:spcAft>
        <a:buChar char="–"/>
        <a:defRPr sz="1400">
          <a:solidFill>
            <a:schemeClr val="bg1"/>
          </a:solidFill>
          <a:latin typeface="Calibri" pitchFamily="34" charset="0"/>
        </a:defRPr>
      </a:lvl4pPr>
      <a:lvl5pPr marL="2057400" indent="-228600" algn="l" rtl="0" eaLnBrk="0" fontAlgn="base" hangingPunct="0">
        <a:spcBef>
          <a:spcPct val="20000"/>
        </a:spcBef>
        <a:spcAft>
          <a:spcPct val="0"/>
        </a:spcAft>
        <a:buChar char="»"/>
        <a:defRPr sz="1400">
          <a:solidFill>
            <a:schemeClr val="bg1"/>
          </a:solidFill>
          <a:latin typeface="Calibri" pitchFamily="34"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accent2">
                <a:lumMod val="50000"/>
              </a:schemeClr>
            </a:gs>
            <a:gs pos="50000">
              <a:srgbClr val="003366"/>
            </a:gs>
            <a:gs pos="100000">
              <a:srgbClr val="001B36"/>
            </a:gs>
          </a:gsLst>
          <a:lin ang="2700000" scaled="1"/>
          <a:tileRect/>
        </a:gradFill>
        <a:effectLst/>
      </p:bgPr>
    </p:bg>
    <p:spTree>
      <p:nvGrpSpPr>
        <p:cNvPr id="1" name=""/>
        <p:cNvGrpSpPr/>
        <p:nvPr/>
      </p:nvGrpSpPr>
      <p:grpSpPr>
        <a:xfrm>
          <a:off x="0" y="0"/>
          <a:ext cx="0" cy="0"/>
          <a:chOff x="0" y="0"/>
          <a:chExt cx="0" cy="0"/>
        </a:xfrm>
      </p:grpSpPr>
      <p:sp>
        <p:nvSpPr>
          <p:cNvPr id="1026" name="Rectangle 8"/>
          <p:cNvSpPr>
            <a:spLocks noGrp="1" noChangeArrowheads="1"/>
          </p:cNvSpPr>
          <p:nvPr>
            <p:ph type="title"/>
          </p:nvPr>
        </p:nvSpPr>
        <p:spPr bwMode="auto">
          <a:xfrm>
            <a:off x="685800" y="3508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dirty="0" smtClean="0"/>
              <a:t>Kliknij, aby edytować styl wzorca tytułu</a:t>
            </a:r>
          </a:p>
        </p:txBody>
      </p:sp>
      <p:sp>
        <p:nvSpPr>
          <p:cNvPr id="1027" name="Rectangle 9"/>
          <p:cNvSpPr>
            <a:spLocks noGrp="1" noChangeArrowheads="1"/>
          </p:cNvSpPr>
          <p:nvPr>
            <p:ph type="body" idx="1"/>
          </p:nvPr>
        </p:nvSpPr>
        <p:spPr bwMode="auto">
          <a:xfrm>
            <a:off x="698500" y="166528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p>
        </p:txBody>
      </p:sp>
      <p:sp>
        <p:nvSpPr>
          <p:cNvPr id="390154" name="Rectangle 10"/>
          <p:cNvSpPr>
            <a:spLocks noGrp="1" noChangeArrowheads="1"/>
          </p:cNvSpPr>
          <p:nvPr>
            <p:ph type="dt" sz="half" idx="2"/>
          </p:nvPr>
        </p:nvSpPr>
        <p:spPr bwMode="auto">
          <a:xfrm>
            <a:off x="6858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buClrTx/>
              <a:buSzTx/>
              <a:defRPr sz="1400">
                <a:latin typeface="Times New Roman" pitchFamily="18" charset="0"/>
                <a:cs typeface="+mn-cs"/>
              </a:defRPr>
            </a:lvl1pPr>
          </a:lstStyle>
          <a:p>
            <a:pPr>
              <a:defRPr/>
            </a:pPr>
            <a:fld id="{5A7606A3-FA25-4166-9D7F-CB3DB3A0878A}" type="datetime1">
              <a:rPr lang="en-US">
                <a:solidFill>
                  <a:srgbClr val="EAEAEA"/>
                </a:solidFill>
              </a:rPr>
              <a:pPr>
                <a:defRPr/>
              </a:pPr>
              <a:t>7/4/2013</a:t>
            </a:fld>
            <a:endParaRPr lang="pl-PL">
              <a:solidFill>
                <a:srgbClr val="EAEAEA"/>
              </a:solidFill>
            </a:endParaRPr>
          </a:p>
        </p:txBody>
      </p:sp>
      <p:sp>
        <p:nvSpPr>
          <p:cNvPr id="390155" name="Rectangle 11"/>
          <p:cNvSpPr>
            <a:spLocks noGrp="1" noChangeArrowheads="1"/>
          </p:cNvSpPr>
          <p:nvPr>
            <p:ph type="ftr" sz="quarter" idx="3"/>
          </p:nvPr>
        </p:nvSpPr>
        <p:spPr bwMode="auto">
          <a:xfrm>
            <a:off x="3124200" y="616585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ClrTx/>
              <a:buSzTx/>
              <a:defRPr sz="1400">
                <a:latin typeface="Times New Roman" pitchFamily="18" charset="0"/>
                <a:cs typeface="+mn-cs"/>
              </a:defRPr>
            </a:lvl1pPr>
          </a:lstStyle>
          <a:p>
            <a:pPr>
              <a:defRPr/>
            </a:pPr>
            <a:endParaRPr lang="pl-PL">
              <a:solidFill>
                <a:srgbClr val="EAEAEA"/>
              </a:solidFill>
            </a:endParaRPr>
          </a:p>
        </p:txBody>
      </p:sp>
      <p:sp>
        <p:nvSpPr>
          <p:cNvPr id="390156" name="Rectangle 12"/>
          <p:cNvSpPr>
            <a:spLocks noGrp="1" noChangeArrowheads="1"/>
          </p:cNvSpPr>
          <p:nvPr>
            <p:ph type="sldNum" sz="quarter" idx="4"/>
          </p:nvPr>
        </p:nvSpPr>
        <p:spPr bwMode="auto">
          <a:xfrm>
            <a:off x="65532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ClrTx/>
              <a:buSzTx/>
              <a:defRPr sz="1400">
                <a:latin typeface="Times New Roman" pitchFamily="18" charset="0"/>
                <a:cs typeface="+mn-cs"/>
              </a:defRPr>
            </a:lvl1pPr>
          </a:lstStyle>
          <a:p>
            <a:pPr>
              <a:defRPr/>
            </a:pPr>
            <a:fld id="{BF6FEBEF-49CF-4890-8F92-50B0EE3A3FAA}"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3614422731"/>
      </p:ext>
    </p:extLst>
  </p:cSld>
  <p:clrMap bg1="dk2" tx1="lt1" bg2="dk1" tx2="lt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tx2"/>
          </a:solidFill>
          <a:latin typeface="Calibri" pitchFamily="34" charset="0"/>
          <a:ea typeface="+mj-ea"/>
          <a:cs typeface="+mj-cs"/>
        </a:defRPr>
      </a:lvl1pPr>
      <a:lvl2pPr algn="ctr" rtl="0" eaLnBrk="0" fontAlgn="base" hangingPunct="0">
        <a:spcBef>
          <a:spcPct val="0"/>
        </a:spcBef>
        <a:spcAft>
          <a:spcPct val="0"/>
        </a:spcAft>
        <a:defRPr sz="3600">
          <a:solidFill>
            <a:schemeClr val="tx2"/>
          </a:solidFill>
          <a:latin typeface="Calibri" pitchFamily="34" charset="0"/>
        </a:defRPr>
      </a:lvl2pPr>
      <a:lvl3pPr algn="ctr" rtl="0" eaLnBrk="0" fontAlgn="base" hangingPunct="0">
        <a:spcBef>
          <a:spcPct val="0"/>
        </a:spcBef>
        <a:spcAft>
          <a:spcPct val="0"/>
        </a:spcAft>
        <a:defRPr sz="3600">
          <a:solidFill>
            <a:schemeClr val="tx2"/>
          </a:solidFill>
          <a:latin typeface="Calibri" pitchFamily="34" charset="0"/>
        </a:defRPr>
      </a:lvl3pPr>
      <a:lvl4pPr algn="ctr" rtl="0" eaLnBrk="0" fontAlgn="base" hangingPunct="0">
        <a:spcBef>
          <a:spcPct val="0"/>
        </a:spcBef>
        <a:spcAft>
          <a:spcPct val="0"/>
        </a:spcAft>
        <a:defRPr sz="3600">
          <a:solidFill>
            <a:schemeClr val="tx2"/>
          </a:solidFill>
          <a:latin typeface="Calibri" pitchFamily="34" charset="0"/>
        </a:defRPr>
      </a:lvl4pPr>
      <a:lvl5pPr algn="ctr" rtl="0" eaLnBrk="0" fontAlgn="base" hangingPunct="0">
        <a:spcBef>
          <a:spcPct val="0"/>
        </a:spcBef>
        <a:spcAft>
          <a:spcPct val="0"/>
        </a:spcAft>
        <a:defRPr sz="3600">
          <a:solidFill>
            <a:schemeClr val="tx2"/>
          </a:solidFill>
          <a:latin typeface="Calibri" pitchFamily="34"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115000"/>
        <a:buChar char="•"/>
        <a:defRPr sz="24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000">
          <a:solidFill>
            <a:schemeClr val="tx1"/>
          </a:solidFill>
          <a:latin typeface="Calibri" pitchFamily="34" charset="0"/>
        </a:defRPr>
      </a:lvl2pPr>
      <a:lvl3pPr marL="1143000" indent="-228600" algn="l" rtl="0" eaLnBrk="0" fontAlgn="base" hangingPunct="0">
        <a:spcBef>
          <a:spcPct val="20000"/>
        </a:spcBef>
        <a:spcAft>
          <a:spcPct val="0"/>
        </a:spcAft>
        <a:buClr>
          <a:schemeClr val="tx2"/>
        </a:buClr>
        <a:buSzPct val="115000"/>
        <a:buChar char="•"/>
        <a:defRPr sz="2000">
          <a:solidFill>
            <a:schemeClr val="tx1"/>
          </a:solidFill>
          <a:latin typeface="Calibri" pitchFamily="34" charset="0"/>
        </a:defRPr>
      </a:lvl3pPr>
      <a:lvl4pPr marL="1600200" indent="-228600" algn="l" rtl="0" eaLnBrk="0" fontAlgn="base" hangingPunct="0">
        <a:spcBef>
          <a:spcPct val="20000"/>
        </a:spcBef>
        <a:spcAft>
          <a:spcPct val="0"/>
        </a:spcAft>
        <a:buChar char="–"/>
        <a:defRPr>
          <a:solidFill>
            <a:schemeClr val="tx1"/>
          </a:solidFill>
          <a:latin typeface="Calibri" pitchFamily="34" charset="0"/>
        </a:defRPr>
      </a:lvl4pPr>
      <a:lvl5pPr marL="2057400" indent="-228600" algn="l" rtl="0" eaLnBrk="0" fontAlgn="base" hangingPunct="0">
        <a:spcBef>
          <a:spcPct val="20000"/>
        </a:spcBef>
        <a:spcAft>
          <a:spcPct val="0"/>
        </a:spcAft>
        <a:buClr>
          <a:schemeClr val="tx2"/>
        </a:buClr>
        <a:buSzPct val="110000"/>
        <a:buChar char="•"/>
        <a:defRPr>
          <a:solidFill>
            <a:schemeClr val="tx1"/>
          </a:solidFill>
          <a:latin typeface="Calibri" pitchFamily="34" charset="0"/>
        </a:defRPr>
      </a:lvl5pPr>
      <a:lvl6pPr marL="2514600" indent="-228600" algn="l" rtl="0" fontAlgn="base">
        <a:spcBef>
          <a:spcPct val="20000"/>
        </a:spcBef>
        <a:spcAft>
          <a:spcPct val="0"/>
        </a:spcAft>
        <a:buClr>
          <a:schemeClr val="tx2"/>
        </a:buClr>
        <a:buSzPct val="110000"/>
        <a:buChar char="•"/>
        <a:defRPr>
          <a:solidFill>
            <a:schemeClr val="tx1"/>
          </a:solidFill>
          <a:latin typeface="+mn-lt"/>
        </a:defRPr>
      </a:lvl6pPr>
      <a:lvl7pPr marL="2971800" indent="-228600" algn="l" rtl="0" fontAlgn="base">
        <a:spcBef>
          <a:spcPct val="20000"/>
        </a:spcBef>
        <a:spcAft>
          <a:spcPct val="0"/>
        </a:spcAft>
        <a:buClr>
          <a:schemeClr val="tx2"/>
        </a:buClr>
        <a:buSzPct val="110000"/>
        <a:buChar char="•"/>
        <a:defRPr>
          <a:solidFill>
            <a:schemeClr val="tx1"/>
          </a:solidFill>
          <a:latin typeface="+mn-lt"/>
        </a:defRPr>
      </a:lvl7pPr>
      <a:lvl8pPr marL="3429000" indent="-228600" algn="l" rtl="0" fontAlgn="base">
        <a:spcBef>
          <a:spcPct val="20000"/>
        </a:spcBef>
        <a:spcAft>
          <a:spcPct val="0"/>
        </a:spcAft>
        <a:buClr>
          <a:schemeClr val="tx2"/>
        </a:buClr>
        <a:buSzPct val="110000"/>
        <a:buChar char="•"/>
        <a:defRPr>
          <a:solidFill>
            <a:schemeClr val="tx1"/>
          </a:solidFill>
          <a:latin typeface="+mn-lt"/>
        </a:defRPr>
      </a:lvl8pPr>
      <a:lvl9pPr marL="3886200" indent="-228600" algn="l" rtl="0" fontAlgn="base">
        <a:spcBef>
          <a:spcPct val="20000"/>
        </a:spcBef>
        <a:spcAft>
          <a:spcPct val="0"/>
        </a:spcAft>
        <a:buClr>
          <a:schemeClr val="tx2"/>
        </a:buClr>
        <a:buSzPct val="110000"/>
        <a:buChar char="•"/>
        <a:defRPr>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accent2">
                <a:lumMod val="50000"/>
              </a:schemeClr>
            </a:gs>
            <a:gs pos="50000">
              <a:srgbClr val="003366"/>
            </a:gs>
            <a:gs pos="100000">
              <a:srgbClr val="001B36"/>
            </a:gs>
          </a:gsLst>
          <a:lin ang="2700000" scaled="1"/>
          <a:tileRect/>
        </a:gradFill>
        <a:effectLst/>
      </p:bgPr>
    </p:bg>
    <p:spTree>
      <p:nvGrpSpPr>
        <p:cNvPr id="1" name=""/>
        <p:cNvGrpSpPr/>
        <p:nvPr/>
      </p:nvGrpSpPr>
      <p:grpSpPr>
        <a:xfrm>
          <a:off x="0" y="0"/>
          <a:ext cx="0" cy="0"/>
          <a:chOff x="0" y="0"/>
          <a:chExt cx="0" cy="0"/>
        </a:xfrm>
      </p:grpSpPr>
      <p:sp>
        <p:nvSpPr>
          <p:cNvPr id="1026" name="Rectangle 8"/>
          <p:cNvSpPr>
            <a:spLocks noGrp="1" noChangeArrowheads="1"/>
          </p:cNvSpPr>
          <p:nvPr>
            <p:ph type="title"/>
          </p:nvPr>
        </p:nvSpPr>
        <p:spPr bwMode="auto">
          <a:xfrm>
            <a:off x="685800" y="3508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dirty="0" smtClean="0"/>
              <a:t>Kliknij, aby edytować styl wzorca tytułu</a:t>
            </a:r>
          </a:p>
        </p:txBody>
      </p:sp>
      <p:sp>
        <p:nvSpPr>
          <p:cNvPr id="1027" name="Rectangle 9"/>
          <p:cNvSpPr>
            <a:spLocks noGrp="1" noChangeArrowheads="1"/>
          </p:cNvSpPr>
          <p:nvPr>
            <p:ph type="body" idx="1"/>
          </p:nvPr>
        </p:nvSpPr>
        <p:spPr bwMode="auto">
          <a:xfrm>
            <a:off x="698500" y="166528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p>
        </p:txBody>
      </p:sp>
      <p:sp>
        <p:nvSpPr>
          <p:cNvPr id="390154" name="Rectangle 10"/>
          <p:cNvSpPr>
            <a:spLocks noGrp="1" noChangeArrowheads="1"/>
          </p:cNvSpPr>
          <p:nvPr>
            <p:ph type="dt" sz="half" idx="2"/>
          </p:nvPr>
        </p:nvSpPr>
        <p:spPr bwMode="auto">
          <a:xfrm>
            <a:off x="6858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buClrTx/>
              <a:buSzTx/>
              <a:defRPr sz="1400">
                <a:latin typeface="Times New Roman" pitchFamily="18" charset="0"/>
                <a:cs typeface="+mn-cs"/>
              </a:defRPr>
            </a:lvl1pPr>
          </a:lstStyle>
          <a:p>
            <a:pPr>
              <a:defRPr/>
            </a:pPr>
            <a:fld id="{5A7606A3-FA25-4166-9D7F-CB3DB3A0878A}" type="datetime1">
              <a:rPr lang="en-US">
                <a:solidFill>
                  <a:srgbClr val="EAEAEA"/>
                </a:solidFill>
              </a:rPr>
              <a:pPr>
                <a:defRPr/>
              </a:pPr>
              <a:t>7/4/2013</a:t>
            </a:fld>
            <a:endParaRPr lang="pl-PL">
              <a:solidFill>
                <a:srgbClr val="EAEAEA"/>
              </a:solidFill>
            </a:endParaRPr>
          </a:p>
        </p:txBody>
      </p:sp>
      <p:sp>
        <p:nvSpPr>
          <p:cNvPr id="390155" name="Rectangle 11"/>
          <p:cNvSpPr>
            <a:spLocks noGrp="1" noChangeArrowheads="1"/>
          </p:cNvSpPr>
          <p:nvPr>
            <p:ph type="ftr" sz="quarter" idx="3"/>
          </p:nvPr>
        </p:nvSpPr>
        <p:spPr bwMode="auto">
          <a:xfrm>
            <a:off x="3124200" y="616585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ClrTx/>
              <a:buSzTx/>
              <a:defRPr sz="1400">
                <a:latin typeface="Times New Roman" pitchFamily="18" charset="0"/>
                <a:cs typeface="+mn-cs"/>
              </a:defRPr>
            </a:lvl1pPr>
          </a:lstStyle>
          <a:p>
            <a:pPr>
              <a:defRPr/>
            </a:pPr>
            <a:endParaRPr lang="pl-PL">
              <a:solidFill>
                <a:srgbClr val="EAEAEA"/>
              </a:solidFill>
            </a:endParaRPr>
          </a:p>
        </p:txBody>
      </p:sp>
      <p:sp>
        <p:nvSpPr>
          <p:cNvPr id="390156" name="Rectangle 12"/>
          <p:cNvSpPr>
            <a:spLocks noGrp="1" noChangeArrowheads="1"/>
          </p:cNvSpPr>
          <p:nvPr>
            <p:ph type="sldNum" sz="quarter" idx="4"/>
          </p:nvPr>
        </p:nvSpPr>
        <p:spPr bwMode="auto">
          <a:xfrm>
            <a:off x="65532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ClrTx/>
              <a:buSzTx/>
              <a:defRPr sz="1400">
                <a:latin typeface="Times New Roman" pitchFamily="18" charset="0"/>
                <a:cs typeface="+mn-cs"/>
              </a:defRPr>
            </a:lvl1pPr>
          </a:lstStyle>
          <a:p>
            <a:pPr>
              <a:defRPr/>
            </a:pPr>
            <a:fld id="{BF6FEBEF-49CF-4890-8F92-50B0EE3A3FAA}"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1577406419"/>
      </p:ext>
    </p:extLst>
  </p:cSld>
  <p:clrMap bg1="dk2" tx1="lt1" bg2="dk1" tx2="lt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tx2"/>
          </a:solidFill>
          <a:latin typeface="Calibri" pitchFamily="34" charset="0"/>
          <a:ea typeface="+mj-ea"/>
          <a:cs typeface="+mj-cs"/>
        </a:defRPr>
      </a:lvl1pPr>
      <a:lvl2pPr algn="ctr" rtl="0" eaLnBrk="0" fontAlgn="base" hangingPunct="0">
        <a:spcBef>
          <a:spcPct val="0"/>
        </a:spcBef>
        <a:spcAft>
          <a:spcPct val="0"/>
        </a:spcAft>
        <a:defRPr sz="3600">
          <a:solidFill>
            <a:schemeClr val="tx2"/>
          </a:solidFill>
          <a:latin typeface="Calibri" pitchFamily="34" charset="0"/>
        </a:defRPr>
      </a:lvl2pPr>
      <a:lvl3pPr algn="ctr" rtl="0" eaLnBrk="0" fontAlgn="base" hangingPunct="0">
        <a:spcBef>
          <a:spcPct val="0"/>
        </a:spcBef>
        <a:spcAft>
          <a:spcPct val="0"/>
        </a:spcAft>
        <a:defRPr sz="3600">
          <a:solidFill>
            <a:schemeClr val="tx2"/>
          </a:solidFill>
          <a:latin typeface="Calibri" pitchFamily="34" charset="0"/>
        </a:defRPr>
      </a:lvl3pPr>
      <a:lvl4pPr algn="ctr" rtl="0" eaLnBrk="0" fontAlgn="base" hangingPunct="0">
        <a:spcBef>
          <a:spcPct val="0"/>
        </a:spcBef>
        <a:spcAft>
          <a:spcPct val="0"/>
        </a:spcAft>
        <a:defRPr sz="3600">
          <a:solidFill>
            <a:schemeClr val="tx2"/>
          </a:solidFill>
          <a:latin typeface="Calibri" pitchFamily="34" charset="0"/>
        </a:defRPr>
      </a:lvl4pPr>
      <a:lvl5pPr algn="ctr" rtl="0" eaLnBrk="0" fontAlgn="base" hangingPunct="0">
        <a:spcBef>
          <a:spcPct val="0"/>
        </a:spcBef>
        <a:spcAft>
          <a:spcPct val="0"/>
        </a:spcAft>
        <a:defRPr sz="3600">
          <a:solidFill>
            <a:schemeClr val="tx2"/>
          </a:solidFill>
          <a:latin typeface="Calibri" pitchFamily="34"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115000"/>
        <a:buChar char="•"/>
        <a:defRPr sz="24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000">
          <a:solidFill>
            <a:schemeClr val="tx1"/>
          </a:solidFill>
          <a:latin typeface="Calibri" pitchFamily="34" charset="0"/>
        </a:defRPr>
      </a:lvl2pPr>
      <a:lvl3pPr marL="1143000" indent="-228600" algn="l" rtl="0" eaLnBrk="0" fontAlgn="base" hangingPunct="0">
        <a:spcBef>
          <a:spcPct val="20000"/>
        </a:spcBef>
        <a:spcAft>
          <a:spcPct val="0"/>
        </a:spcAft>
        <a:buClr>
          <a:schemeClr val="tx2"/>
        </a:buClr>
        <a:buSzPct val="115000"/>
        <a:buChar char="•"/>
        <a:defRPr sz="2000">
          <a:solidFill>
            <a:schemeClr val="tx1"/>
          </a:solidFill>
          <a:latin typeface="Calibri" pitchFamily="34" charset="0"/>
        </a:defRPr>
      </a:lvl3pPr>
      <a:lvl4pPr marL="1600200" indent="-228600" algn="l" rtl="0" eaLnBrk="0" fontAlgn="base" hangingPunct="0">
        <a:spcBef>
          <a:spcPct val="20000"/>
        </a:spcBef>
        <a:spcAft>
          <a:spcPct val="0"/>
        </a:spcAft>
        <a:buChar char="–"/>
        <a:defRPr>
          <a:solidFill>
            <a:schemeClr val="tx1"/>
          </a:solidFill>
          <a:latin typeface="Calibri" pitchFamily="34" charset="0"/>
        </a:defRPr>
      </a:lvl4pPr>
      <a:lvl5pPr marL="2057400" indent="-228600" algn="l" rtl="0" eaLnBrk="0" fontAlgn="base" hangingPunct="0">
        <a:spcBef>
          <a:spcPct val="20000"/>
        </a:spcBef>
        <a:spcAft>
          <a:spcPct val="0"/>
        </a:spcAft>
        <a:buClr>
          <a:schemeClr val="tx2"/>
        </a:buClr>
        <a:buSzPct val="110000"/>
        <a:buChar char="•"/>
        <a:defRPr>
          <a:solidFill>
            <a:schemeClr val="tx1"/>
          </a:solidFill>
          <a:latin typeface="Calibri" pitchFamily="34" charset="0"/>
        </a:defRPr>
      </a:lvl5pPr>
      <a:lvl6pPr marL="2514600" indent="-228600" algn="l" rtl="0" fontAlgn="base">
        <a:spcBef>
          <a:spcPct val="20000"/>
        </a:spcBef>
        <a:spcAft>
          <a:spcPct val="0"/>
        </a:spcAft>
        <a:buClr>
          <a:schemeClr val="tx2"/>
        </a:buClr>
        <a:buSzPct val="110000"/>
        <a:buChar char="•"/>
        <a:defRPr>
          <a:solidFill>
            <a:schemeClr val="tx1"/>
          </a:solidFill>
          <a:latin typeface="+mn-lt"/>
        </a:defRPr>
      </a:lvl6pPr>
      <a:lvl7pPr marL="2971800" indent="-228600" algn="l" rtl="0" fontAlgn="base">
        <a:spcBef>
          <a:spcPct val="20000"/>
        </a:spcBef>
        <a:spcAft>
          <a:spcPct val="0"/>
        </a:spcAft>
        <a:buClr>
          <a:schemeClr val="tx2"/>
        </a:buClr>
        <a:buSzPct val="110000"/>
        <a:buChar char="•"/>
        <a:defRPr>
          <a:solidFill>
            <a:schemeClr val="tx1"/>
          </a:solidFill>
          <a:latin typeface="+mn-lt"/>
        </a:defRPr>
      </a:lvl7pPr>
      <a:lvl8pPr marL="3429000" indent="-228600" algn="l" rtl="0" fontAlgn="base">
        <a:spcBef>
          <a:spcPct val="20000"/>
        </a:spcBef>
        <a:spcAft>
          <a:spcPct val="0"/>
        </a:spcAft>
        <a:buClr>
          <a:schemeClr val="tx2"/>
        </a:buClr>
        <a:buSzPct val="110000"/>
        <a:buChar char="•"/>
        <a:defRPr>
          <a:solidFill>
            <a:schemeClr val="tx1"/>
          </a:solidFill>
          <a:latin typeface="+mn-lt"/>
        </a:defRPr>
      </a:lvl8pPr>
      <a:lvl9pPr marL="3886200" indent="-228600" algn="l" rtl="0" fontAlgn="base">
        <a:spcBef>
          <a:spcPct val="20000"/>
        </a:spcBef>
        <a:spcAft>
          <a:spcPct val="0"/>
        </a:spcAft>
        <a:buClr>
          <a:schemeClr val="tx2"/>
        </a:buClr>
        <a:buSzPct val="110000"/>
        <a:buChar char="•"/>
        <a:defRPr>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accent2">
                <a:lumMod val="50000"/>
              </a:schemeClr>
            </a:gs>
            <a:gs pos="50000">
              <a:srgbClr val="003366"/>
            </a:gs>
            <a:gs pos="100000">
              <a:srgbClr val="001B36"/>
            </a:gs>
          </a:gsLst>
          <a:lin ang="2700000" scaled="1"/>
          <a:tileRect/>
        </a:gradFill>
        <a:effectLst/>
      </p:bgPr>
    </p:bg>
    <p:spTree>
      <p:nvGrpSpPr>
        <p:cNvPr id="1" name=""/>
        <p:cNvGrpSpPr/>
        <p:nvPr/>
      </p:nvGrpSpPr>
      <p:grpSpPr>
        <a:xfrm>
          <a:off x="0" y="0"/>
          <a:ext cx="0" cy="0"/>
          <a:chOff x="0" y="0"/>
          <a:chExt cx="0" cy="0"/>
        </a:xfrm>
      </p:grpSpPr>
      <p:sp>
        <p:nvSpPr>
          <p:cNvPr id="1026" name="Rectangle 8"/>
          <p:cNvSpPr>
            <a:spLocks noGrp="1" noChangeArrowheads="1"/>
          </p:cNvSpPr>
          <p:nvPr>
            <p:ph type="title"/>
          </p:nvPr>
        </p:nvSpPr>
        <p:spPr bwMode="auto">
          <a:xfrm>
            <a:off x="685800" y="3508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dirty="0" smtClean="0"/>
              <a:t>Kliknij, aby edytować styl wzorca tytułu</a:t>
            </a:r>
          </a:p>
        </p:txBody>
      </p:sp>
      <p:sp>
        <p:nvSpPr>
          <p:cNvPr id="1027" name="Rectangle 9"/>
          <p:cNvSpPr>
            <a:spLocks noGrp="1" noChangeArrowheads="1"/>
          </p:cNvSpPr>
          <p:nvPr>
            <p:ph type="body" idx="1"/>
          </p:nvPr>
        </p:nvSpPr>
        <p:spPr bwMode="auto">
          <a:xfrm>
            <a:off x="698500" y="166528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p>
        </p:txBody>
      </p:sp>
      <p:sp>
        <p:nvSpPr>
          <p:cNvPr id="390154" name="Rectangle 10"/>
          <p:cNvSpPr>
            <a:spLocks noGrp="1" noChangeArrowheads="1"/>
          </p:cNvSpPr>
          <p:nvPr>
            <p:ph type="dt" sz="half" idx="2"/>
          </p:nvPr>
        </p:nvSpPr>
        <p:spPr bwMode="auto">
          <a:xfrm>
            <a:off x="6858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buClrTx/>
              <a:buSzTx/>
              <a:defRPr sz="1400">
                <a:latin typeface="Times New Roman" pitchFamily="18" charset="0"/>
                <a:cs typeface="+mn-cs"/>
              </a:defRPr>
            </a:lvl1pPr>
          </a:lstStyle>
          <a:p>
            <a:pPr>
              <a:defRPr/>
            </a:pPr>
            <a:fld id="{5A7606A3-FA25-4166-9D7F-CB3DB3A0878A}" type="datetime1">
              <a:rPr lang="en-US">
                <a:solidFill>
                  <a:srgbClr val="EAEAEA"/>
                </a:solidFill>
              </a:rPr>
              <a:pPr>
                <a:defRPr/>
              </a:pPr>
              <a:t>7/4/2013</a:t>
            </a:fld>
            <a:endParaRPr lang="pl-PL">
              <a:solidFill>
                <a:srgbClr val="EAEAEA"/>
              </a:solidFill>
            </a:endParaRPr>
          </a:p>
        </p:txBody>
      </p:sp>
      <p:sp>
        <p:nvSpPr>
          <p:cNvPr id="390155" name="Rectangle 11"/>
          <p:cNvSpPr>
            <a:spLocks noGrp="1" noChangeArrowheads="1"/>
          </p:cNvSpPr>
          <p:nvPr>
            <p:ph type="ftr" sz="quarter" idx="3"/>
          </p:nvPr>
        </p:nvSpPr>
        <p:spPr bwMode="auto">
          <a:xfrm>
            <a:off x="3124200" y="616585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ClrTx/>
              <a:buSzTx/>
              <a:defRPr sz="1400">
                <a:latin typeface="Times New Roman" pitchFamily="18" charset="0"/>
                <a:cs typeface="+mn-cs"/>
              </a:defRPr>
            </a:lvl1pPr>
          </a:lstStyle>
          <a:p>
            <a:pPr>
              <a:defRPr/>
            </a:pPr>
            <a:endParaRPr lang="pl-PL">
              <a:solidFill>
                <a:srgbClr val="EAEAEA"/>
              </a:solidFill>
            </a:endParaRPr>
          </a:p>
        </p:txBody>
      </p:sp>
      <p:sp>
        <p:nvSpPr>
          <p:cNvPr id="390156" name="Rectangle 12"/>
          <p:cNvSpPr>
            <a:spLocks noGrp="1" noChangeArrowheads="1"/>
          </p:cNvSpPr>
          <p:nvPr>
            <p:ph type="sldNum" sz="quarter" idx="4"/>
          </p:nvPr>
        </p:nvSpPr>
        <p:spPr bwMode="auto">
          <a:xfrm>
            <a:off x="65532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ClrTx/>
              <a:buSzTx/>
              <a:defRPr sz="1400">
                <a:latin typeface="Times New Roman" pitchFamily="18" charset="0"/>
                <a:cs typeface="+mn-cs"/>
              </a:defRPr>
            </a:lvl1pPr>
          </a:lstStyle>
          <a:p>
            <a:pPr>
              <a:defRPr/>
            </a:pPr>
            <a:fld id="{BF6FEBEF-49CF-4890-8F92-50B0EE3A3FAA}"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3648077061"/>
      </p:ext>
    </p:extLst>
  </p:cSld>
  <p:clrMap bg1="dk2" tx1="lt1" bg2="dk1" tx2="lt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tx2"/>
          </a:solidFill>
          <a:latin typeface="Calibri" pitchFamily="34" charset="0"/>
          <a:ea typeface="+mj-ea"/>
          <a:cs typeface="+mj-cs"/>
        </a:defRPr>
      </a:lvl1pPr>
      <a:lvl2pPr algn="ctr" rtl="0" eaLnBrk="0" fontAlgn="base" hangingPunct="0">
        <a:spcBef>
          <a:spcPct val="0"/>
        </a:spcBef>
        <a:spcAft>
          <a:spcPct val="0"/>
        </a:spcAft>
        <a:defRPr sz="3600">
          <a:solidFill>
            <a:schemeClr val="tx2"/>
          </a:solidFill>
          <a:latin typeface="Calibri" pitchFamily="34" charset="0"/>
        </a:defRPr>
      </a:lvl2pPr>
      <a:lvl3pPr algn="ctr" rtl="0" eaLnBrk="0" fontAlgn="base" hangingPunct="0">
        <a:spcBef>
          <a:spcPct val="0"/>
        </a:spcBef>
        <a:spcAft>
          <a:spcPct val="0"/>
        </a:spcAft>
        <a:defRPr sz="3600">
          <a:solidFill>
            <a:schemeClr val="tx2"/>
          </a:solidFill>
          <a:latin typeface="Calibri" pitchFamily="34" charset="0"/>
        </a:defRPr>
      </a:lvl3pPr>
      <a:lvl4pPr algn="ctr" rtl="0" eaLnBrk="0" fontAlgn="base" hangingPunct="0">
        <a:spcBef>
          <a:spcPct val="0"/>
        </a:spcBef>
        <a:spcAft>
          <a:spcPct val="0"/>
        </a:spcAft>
        <a:defRPr sz="3600">
          <a:solidFill>
            <a:schemeClr val="tx2"/>
          </a:solidFill>
          <a:latin typeface="Calibri" pitchFamily="34" charset="0"/>
        </a:defRPr>
      </a:lvl4pPr>
      <a:lvl5pPr algn="ctr" rtl="0" eaLnBrk="0" fontAlgn="base" hangingPunct="0">
        <a:spcBef>
          <a:spcPct val="0"/>
        </a:spcBef>
        <a:spcAft>
          <a:spcPct val="0"/>
        </a:spcAft>
        <a:defRPr sz="3600">
          <a:solidFill>
            <a:schemeClr val="tx2"/>
          </a:solidFill>
          <a:latin typeface="Calibri" pitchFamily="34"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115000"/>
        <a:buChar char="•"/>
        <a:defRPr sz="24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000">
          <a:solidFill>
            <a:schemeClr val="tx1"/>
          </a:solidFill>
          <a:latin typeface="Calibri" pitchFamily="34" charset="0"/>
        </a:defRPr>
      </a:lvl2pPr>
      <a:lvl3pPr marL="1143000" indent="-228600" algn="l" rtl="0" eaLnBrk="0" fontAlgn="base" hangingPunct="0">
        <a:spcBef>
          <a:spcPct val="20000"/>
        </a:spcBef>
        <a:spcAft>
          <a:spcPct val="0"/>
        </a:spcAft>
        <a:buClr>
          <a:schemeClr val="tx2"/>
        </a:buClr>
        <a:buSzPct val="115000"/>
        <a:buChar char="•"/>
        <a:defRPr sz="2000">
          <a:solidFill>
            <a:schemeClr val="tx1"/>
          </a:solidFill>
          <a:latin typeface="Calibri" pitchFamily="34" charset="0"/>
        </a:defRPr>
      </a:lvl3pPr>
      <a:lvl4pPr marL="1600200" indent="-228600" algn="l" rtl="0" eaLnBrk="0" fontAlgn="base" hangingPunct="0">
        <a:spcBef>
          <a:spcPct val="20000"/>
        </a:spcBef>
        <a:spcAft>
          <a:spcPct val="0"/>
        </a:spcAft>
        <a:buChar char="–"/>
        <a:defRPr>
          <a:solidFill>
            <a:schemeClr val="tx1"/>
          </a:solidFill>
          <a:latin typeface="Calibri" pitchFamily="34" charset="0"/>
        </a:defRPr>
      </a:lvl4pPr>
      <a:lvl5pPr marL="2057400" indent="-228600" algn="l" rtl="0" eaLnBrk="0" fontAlgn="base" hangingPunct="0">
        <a:spcBef>
          <a:spcPct val="20000"/>
        </a:spcBef>
        <a:spcAft>
          <a:spcPct val="0"/>
        </a:spcAft>
        <a:buClr>
          <a:schemeClr val="tx2"/>
        </a:buClr>
        <a:buSzPct val="110000"/>
        <a:buChar char="•"/>
        <a:defRPr>
          <a:solidFill>
            <a:schemeClr val="tx1"/>
          </a:solidFill>
          <a:latin typeface="Calibri" pitchFamily="34" charset="0"/>
        </a:defRPr>
      </a:lvl5pPr>
      <a:lvl6pPr marL="2514600" indent="-228600" algn="l" rtl="0" fontAlgn="base">
        <a:spcBef>
          <a:spcPct val="20000"/>
        </a:spcBef>
        <a:spcAft>
          <a:spcPct val="0"/>
        </a:spcAft>
        <a:buClr>
          <a:schemeClr val="tx2"/>
        </a:buClr>
        <a:buSzPct val="110000"/>
        <a:buChar char="•"/>
        <a:defRPr>
          <a:solidFill>
            <a:schemeClr val="tx1"/>
          </a:solidFill>
          <a:latin typeface="+mn-lt"/>
        </a:defRPr>
      </a:lvl6pPr>
      <a:lvl7pPr marL="2971800" indent="-228600" algn="l" rtl="0" fontAlgn="base">
        <a:spcBef>
          <a:spcPct val="20000"/>
        </a:spcBef>
        <a:spcAft>
          <a:spcPct val="0"/>
        </a:spcAft>
        <a:buClr>
          <a:schemeClr val="tx2"/>
        </a:buClr>
        <a:buSzPct val="110000"/>
        <a:buChar char="•"/>
        <a:defRPr>
          <a:solidFill>
            <a:schemeClr val="tx1"/>
          </a:solidFill>
          <a:latin typeface="+mn-lt"/>
        </a:defRPr>
      </a:lvl7pPr>
      <a:lvl8pPr marL="3429000" indent="-228600" algn="l" rtl="0" fontAlgn="base">
        <a:spcBef>
          <a:spcPct val="20000"/>
        </a:spcBef>
        <a:spcAft>
          <a:spcPct val="0"/>
        </a:spcAft>
        <a:buClr>
          <a:schemeClr val="tx2"/>
        </a:buClr>
        <a:buSzPct val="110000"/>
        <a:buChar char="•"/>
        <a:defRPr>
          <a:solidFill>
            <a:schemeClr val="tx1"/>
          </a:solidFill>
          <a:latin typeface="+mn-lt"/>
        </a:defRPr>
      </a:lvl8pPr>
      <a:lvl9pPr marL="3886200" indent="-228600" algn="l" rtl="0" fontAlgn="base">
        <a:spcBef>
          <a:spcPct val="20000"/>
        </a:spcBef>
        <a:spcAft>
          <a:spcPct val="0"/>
        </a:spcAft>
        <a:buClr>
          <a:schemeClr val="tx2"/>
        </a:buClr>
        <a:buSzPct val="110000"/>
        <a:buChar char="•"/>
        <a:defRPr>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accent2">
                <a:lumMod val="50000"/>
              </a:schemeClr>
            </a:gs>
            <a:gs pos="50000">
              <a:srgbClr val="003366"/>
            </a:gs>
            <a:gs pos="100000">
              <a:srgbClr val="001B36"/>
            </a:gs>
          </a:gsLst>
          <a:lin ang="2700000" scaled="1"/>
          <a:tileRect/>
        </a:gradFill>
        <a:effectLst/>
      </p:bgPr>
    </p:bg>
    <p:spTree>
      <p:nvGrpSpPr>
        <p:cNvPr id="1" name=""/>
        <p:cNvGrpSpPr/>
        <p:nvPr/>
      </p:nvGrpSpPr>
      <p:grpSpPr>
        <a:xfrm>
          <a:off x="0" y="0"/>
          <a:ext cx="0" cy="0"/>
          <a:chOff x="0" y="0"/>
          <a:chExt cx="0" cy="0"/>
        </a:xfrm>
      </p:grpSpPr>
      <p:pic>
        <p:nvPicPr>
          <p:cNvPr id="1026" name="Picture 2" descr=" Berlin bull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03" name="Rectangle 3"/>
          <p:cNvSpPr>
            <a:spLocks noGrp="1" noChangeArrowheads="1"/>
          </p:cNvSpPr>
          <p:nvPr>
            <p:ph type="title"/>
          </p:nvPr>
        </p:nvSpPr>
        <p:spPr bwMode="auto">
          <a:xfrm>
            <a:off x="755650" y="115888"/>
            <a:ext cx="7772400" cy="7921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4"/>
          <p:cNvSpPr>
            <a:spLocks noGrp="1" noChangeArrowheads="1"/>
          </p:cNvSpPr>
          <p:nvPr>
            <p:ph type="body" idx="1"/>
          </p:nvPr>
        </p:nvSpPr>
        <p:spPr bwMode="auto">
          <a:xfrm>
            <a:off x="685800" y="1125538"/>
            <a:ext cx="835025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168470846"/>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Lst>
  <p:timing>
    <p:tnLst>
      <p:par>
        <p:cTn id="1" dur="indefinite" restart="never" nodeType="tmRoot"/>
      </p:par>
    </p:tnLst>
  </p:timing>
  <p:txStyles>
    <p:titleStyle>
      <a:lvl1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ea typeface="+mj-ea"/>
          <a:cs typeface="+mj-cs"/>
        </a:defRPr>
      </a:lvl1pPr>
      <a:lvl2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2pPr>
      <a:lvl3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3pPr>
      <a:lvl4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4pPr>
      <a:lvl5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5pPr>
      <a:lvl6pPr marL="4572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6pPr>
      <a:lvl7pPr marL="9144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7pPr>
      <a:lvl8pPr marL="13716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8pPr>
      <a:lvl9pPr marL="18288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har char="•"/>
        <a:defRPr sz="2000">
          <a:solidFill>
            <a:schemeClr val="bg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bg1"/>
          </a:solidFill>
          <a:latin typeface="Calibri" pitchFamily="34" charset="0"/>
        </a:defRPr>
      </a:lvl2pPr>
      <a:lvl3pPr marL="1143000" indent="-228600" algn="l" rtl="0" eaLnBrk="0" fontAlgn="base" hangingPunct="0">
        <a:spcBef>
          <a:spcPct val="20000"/>
        </a:spcBef>
        <a:spcAft>
          <a:spcPct val="0"/>
        </a:spcAft>
        <a:buChar char="•"/>
        <a:defRPr sz="2400">
          <a:solidFill>
            <a:schemeClr val="bg1"/>
          </a:solidFill>
          <a:latin typeface="Calibri" pitchFamily="34" charset="0"/>
        </a:defRPr>
      </a:lvl3pPr>
      <a:lvl4pPr marL="1600200" indent="-228600" algn="l" rtl="0" eaLnBrk="0" fontAlgn="base" hangingPunct="0">
        <a:spcBef>
          <a:spcPct val="20000"/>
        </a:spcBef>
        <a:spcAft>
          <a:spcPct val="0"/>
        </a:spcAft>
        <a:buChar char="–"/>
        <a:defRPr sz="2000">
          <a:solidFill>
            <a:schemeClr val="bg1"/>
          </a:solidFill>
          <a:latin typeface="Calibri" pitchFamily="34" charset="0"/>
        </a:defRPr>
      </a:lvl4pPr>
      <a:lvl5pPr marL="2057400" indent="-228600" algn="l" rtl="0" eaLnBrk="0" fontAlgn="base" hangingPunct="0">
        <a:spcBef>
          <a:spcPct val="20000"/>
        </a:spcBef>
        <a:spcAft>
          <a:spcPct val="0"/>
        </a:spcAft>
        <a:buChar char="»"/>
        <a:defRPr sz="2000">
          <a:solidFill>
            <a:schemeClr val="bg1"/>
          </a:solidFill>
          <a:latin typeface="Calibri" pitchFamily="34"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31.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34.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phenomics.ucla.edu/"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46.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46.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30.xml"/><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80.gif"/></Relationships>
</file>

<file path=ppt/slides/_rels/slide49.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3.xml"/><Relationship Id="rId1" Type="http://schemas.openxmlformats.org/officeDocument/2006/relationships/slideLayout" Target="../slideLayouts/slideLayout41.xml"/><Relationship Id="rId4" Type="http://schemas.openxmlformats.org/officeDocument/2006/relationships/image" Target="../media/image94.png"/></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6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9.xml"/><Relationship Id="rId1" Type="http://schemas.openxmlformats.org/officeDocument/2006/relationships/slideLayout" Target="../slideLayouts/slideLayout14.xml"/><Relationship Id="rId4" Type="http://schemas.openxmlformats.org/officeDocument/2006/relationships/image" Target="../media/image102.jpeg"/></Relationships>
</file>

<file path=ppt/slides/_rels/slide6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104.png"/></Relationships>
</file>

<file path=ppt/slides/_rels/slide6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2.xml"/><Relationship Id="rId1" Type="http://schemas.openxmlformats.org/officeDocument/2006/relationships/slideLayout" Target="../slideLayouts/slideLayout14.xml"/><Relationship Id="rId4" Type="http://schemas.openxmlformats.org/officeDocument/2006/relationships/image" Target="../media/image107.png"/></Relationships>
</file>

<file path=ppt/slides/_rels/slide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5.xml"/><Relationship Id="rId1" Type="http://schemas.openxmlformats.org/officeDocument/2006/relationships/slideLayout" Target="../slideLayouts/slideLayout41.xml"/><Relationship Id="rId4" Type="http://schemas.openxmlformats.org/officeDocument/2006/relationships/image" Target="../media/image113.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7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2.xml"/><Relationship Id="rId1" Type="http://schemas.openxmlformats.org/officeDocument/2006/relationships/slideLayout" Target="../slideLayouts/slideLayout34.xml"/></Relationships>
</file>

<file path=ppt/slides/_rels/slide7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3.xml"/><Relationship Id="rId1" Type="http://schemas.openxmlformats.org/officeDocument/2006/relationships/slideLayout" Target="../slideLayouts/slideLayout34.xml"/></Relationships>
</file>

<file path=ppt/slides/_rels/slide79.xml.rels><?xml version="1.0" encoding="UTF-8" standalone="yes"?>
<Relationships xmlns="http://schemas.openxmlformats.org/package/2006/relationships"><Relationship Id="rId3" Type="http://schemas.openxmlformats.org/officeDocument/2006/relationships/hyperlink" Target="http://www.mindandlife.org/dalai.lama.sfndc.html" TargetMode="External"/><Relationship Id="rId2" Type="http://schemas.openxmlformats.org/officeDocument/2006/relationships/notesSlide" Target="../notesSlides/notesSlide74.xml"/><Relationship Id="rId1" Type="http://schemas.openxmlformats.org/officeDocument/2006/relationships/slideLayout" Target="../slideLayouts/slideLayout34.xml"/><Relationship Id="rId6" Type="http://schemas.openxmlformats.org/officeDocument/2006/relationships/image" Target="../media/image124.png"/><Relationship Id="rId5" Type="http://schemas.openxmlformats.org/officeDocument/2006/relationships/image" Target="../media/image123.jpeg"/><Relationship Id="rId4" Type="http://schemas.openxmlformats.org/officeDocument/2006/relationships/image" Target="../media/image122.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8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5.xml"/><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79.xml"/><Relationship Id="rId1" Type="http://schemas.openxmlformats.org/officeDocument/2006/relationships/slideLayout" Target="../slideLayouts/slideLayout39.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47663" y="908720"/>
            <a:ext cx="8569325" cy="1581020"/>
          </a:xfrm>
          <a:effectLst>
            <a:outerShdw dist="35921" dir="2700000" algn="ctr" rotWithShape="0">
              <a:schemeClr val="bg2"/>
            </a:outerShdw>
          </a:effectLst>
        </p:spPr>
        <p:txBody>
          <a:bodyPr/>
          <a:lstStyle/>
          <a:p>
            <a:pPr eaLnBrk="1" hangingPunct="1">
              <a:defRPr/>
            </a:pPr>
            <a:r>
              <a:rPr lang="en-US" sz="4000" dirty="0" smtClean="0"/>
              <a:t>Education </a:t>
            </a:r>
            <a:r>
              <a:rPr lang="en-US" sz="4000" dirty="0"/>
              <a:t>and the </a:t>
            </a:r>
            <a:r>
              <a:rPr lang="pl-PL" sz="4000" dirty="0" smtClean="0"/>
              <a:t/>
            </a:r>
            <a:br>
              <a:rPr lang="pl-PL" sz="4000" dirty="0" smtClean="0"/>
            </a:br>
            <a:r>
              <a:rPr lang="en-US" sz="4000" dirty="0" smtClean="0"/>
              <a:t>Human Brain</a:t>
            </a:r>
            <a:endParaRPr lang="pl-PL" sz="2800" dirty="0" smtClean="0">
              <a:solidFill>
                <a:srgbClr val="FFC000"/>
              </a:solidFill>
              <a:latin typeface="Arial Unicode MS" pitchFamily="34" charset="-128"/>
            </a:endParaRPr>
          </a:p>
        </p:txBody>
      </p:sp>
      <p:sp>
        <p:nvSpPr>
          <p:cNvPr id="4099" name="Rectangle 3"/>
          <p:cNvSpPr>
            <a:spLocks noGrp="1" noChangeArrowheads="1"/>
          </p:cNvSpPr>
          <p:nvPr>
            <p:ph type="subTitle" idx="1"/>
          </p:nvPr>
        </p:nvSpPr>
        <p:spPr>
          <a:xfrm>
            <a:off x="539750" y="4437112"/>
            <a:ext cx="8064500" cy="2305001"/>
          </a:xfrm>
        </p:spPr>
        <p:txBody>
          <a:bodyPr/>
          <a:lstStyle/>
          <a:p>
            <a:pPr eaLnBrk="1" hangingPunct="1">
              <a:lnSpc>
                <a:spcPct val="90000"/>
              </a:lnSpc>
              <a:defRPr/>
            </a:pPr>
            <a:r>
              <a:rPr lang="en-US" sz="3200" dirty="0" err="1" smtClean="0">
                <a:effectLst>
                  <a:outerShdw blurRad="38100" dist="38100" dir="2700000" algn="tl">
                    <a:srgbClr val="000000"/>
                  </a:outerShdw>
                </a:effectLst>
                <a:latin typeface="Arial Unicode MS" pitchFamily="34" charset="-128"/>
              </a:rPr>
              <a:t>Włodzisław</a:t>
            </a:r>
            <a:r>
              <a:rPr lang="en-US" sz="3200" dirty="0" smtClean="0">
                <a:effectLst>
                  <a:outerShdw blurRad="38100" dist="38100" dir="2700000" algn="tl">
                    <a:srgbClr val="000000"/>
                  </a:outerShdw>
                </a:effectLst>
                <a:latin typeface="Arial Unicode MS" pitchFamily="34" charset="-128"/>
              </a:rPr>
              <a:t> </a:t>
            </a:r>
            <a:r>
              <a:rPr lang="en-US" sz="3200" dirty="0" err="1" smtClean="0">
                <a:effectLst>
                  <a:outerShdw blurRad="38100" dist="38100" dir="2700000" algn="tl">
                    <a:srgbClr val="000000"/>
                  </a:outerShdw>
                </a:effectLst>
                <a:latin typeface="Arial Unicode MS" pitchFamily="34" charset="-128"/>
              </a:rPr>
              <a:t>Duch</a:t>
            </a:r>
            <a:endParaRPr lang="en-US" sz="3200" dirty="0" smtClean="0">
              <a:effectLst>
                <a:outerShdw blurRad="38100" dist="38100" dir="2700000" algn="tl">
                  <a:srgbClr val="000000"/>
                </a:outerShdw>
              </a:effectLst>
              <a:latin typeface="Arial Unicode MS" pitchFamily="34" charset="-128"/>
            </a:endParaRPr>
          </a:p>
          <a:p>
            <a:pPr eaLnBrk="1" hangingPunct="1">
              <a:lnSpc>
                <a:spcPct val="90000"/>
              </a:lnSpc>
              <a:defRPr/>
            </a:pPr>
            <a:r>
              <a:rPr lang="en-US" sz="1000" dirty="0" smtClean="0">
                <a:effectLst>
                  <a:outerShdw blurRad="38100" dist="38100" dir="2700000" algn="tl">
                    <a:srgbClr val="000000"/>
                  </a:outerShdw>
                </a:effectLst>
                <a:latin typeface="Arial Unicode MS" pitchFamily="34" charset="-128"/>
              </a:rPr>
              <a:t/>
            </a:r>
            <a:br>
              <a:rPr lang="en-US" sz="1000" dirty="0" smtClean="0">
                <a:effectLst>
                  <a:outerShdw blurRad="38100" dist="38100" dir="2700000" algn="tl">
                    <a:srgbClr val="000000"/>
                  </a:outerShdw>
                </a:effectLst>
                <a:latin typeface="Arial Unicode MS" pitchFamily="34" charset="-128"/>
              </a:rPr>
            </a:br>
            <a:r>
              <a:rPr lang="pl-PL" sz="2400" dirty="0" smtClean="0">
                <a:effectLst>
                  <a:outerShdw blurRad="38100" dist="38100" dir="2700000" algn="tl">
                    <a:srgbClr val="000000"/>
                  </a:outerShdw>
                </a:effectLst>
                <a:latin typeface="Arial Unicode MS" pitchFamily="34" charset="-128"/>
              </a:rPr>
              <a:t>Katedra Informatyki Stosowanej</a:t>
            </a:r>
            <a:r>
              <a:rPr lang="en-US" sz="2400" dirty="0" smtClean="0">
                <a:effectLst>
                  <a:outerShdw blurRad="38100" dist="38100" dir="2700000" algn="tl">
                    <a:srgbClr val="000000"/>
                  </a:outerShdw>
                </a:effectLst>
                <a:latin typeface="Arial Unicode MS" pitchFamily="34" charset="-128"/>
              </a:rPr>
              <a:t> UMK</a:t>
            </a:r>
            <a:br>
              <a:rPr lang="en-US" sz="2400" dirty="0" smtClean="0">
                <a:effectLst>
                  <a:outerShdw blurRad="38100" dist="38100" dir="2700000" algn="tl">
                    <a:srgbClr val="000000"/>
                  </a:outerShdw>
                </a:effectLst>
                <a:latin typeface="Arial Unicode MS" pitchFamily="34" charset="-128"/>
              </a:rPr>
            </a:br>
            <a:endParaRPr lang="pl-PL" sz="1000" dirty="0" smtClean="0">
              <a:effectLst>
                <a:outerShdw blurRad="38100" dist="38100" dir="2700000" algn="tl">
                  <a:srgbClr val="000000"/>
                </a:outerShdw>
              </a:effectLst>
              <a:latin typeface="Arial Unicode MS" pitchFamily="34" charset="-128"/>
            </a:endParaRPr>
          </a:p>
          <a:p>
            <a:pPr eaLnBrk="1" hangingPunct="1">
              <a:lnSpc>
                <a:spcPct val="90000"/>
              </a:lnSpc>
              <a:defRPr/>
            </a:pPr>
            <a:endParaRPr lang="en-US" sz="1000" dirty="0" smtClean="0">
              <a:effectLst>
                <a:outerShdw blurRad="38100" dist="38100" dir="2700000" algn="tl">
                  <a:srgbClr val="000000"/>
                </a:outerShdw>
              </a:effectLst>
              <a:latin typeface="Arial Unicode MS" pitchFamily="34" charset="-128"/>
            </a:endParaRPr>
          </a:p>
          <a:p>
            <a:pPr eaLnBrk="1" hangingPunct="1">
              <a:lnSpc>
                <a:spcPct val="90000"/>
              </a:lnSpc>
              <a:defRPr/>
            </a:pPr>
            <a:r>
              <a:rPr lang="en-US" sz="2400" dirty="0" smtClean="0">
                <a:effectLst>
                  <a:outerShdw blurRad="38100" dist="38100" dir="2700000" algn="tl">
                    <a:srgbClr val="000000"/>
                  </a:outerShdw>
                </a:effectLst>
                <a:latin typeface="Arial Unicode MS" pitchFamily="34" charset="-128"/>
              </a:rPr>
              <a:t>Google: </a:t>
            </a:r>
            <a:r>
              <a:rPr lang="pl-PL" sz="2400" dirty="0" smtClean="0">
                <a:effectLst>
                  <a:outerShdw blurRad="38100" dist="38100" dir="2700000" algn="tl">
                    <a:srgbClr val="000000"/>
                  </a:outerShdw>
                </a:effectLst>
                <a:latin typeface="Arial Unicode MS" pitchFamily="34" charset="-128"/>
              </a:rPr>
              <a:t>W. </a:t>
            </a:r>
            <a:r>
              <a:rPr lang="en-US" sz="2400" dirty="0" smtClean="0">
                <a:effectLst>
                  <a:outerShdw blurRad="38100" dist="38100" dir="2700000" algn="tl">
                    <a:srgbClr val="000000"/>
                  </a:outerShdw>
                </a:effectLst>
                <a:latin typeface="Arial Unicode MS" pitchFamily="34" charset="-128"/>
              </a:rPr>
              <a:t>Duch</a:t>
            </a:r>
            <a:br>
              <a:rPr lang="en-US" sz="2400" dirty="0" smtClean="0">
                <a:effectLst>
                  <a:outerShdw blurRad="38100" dist="38100" dir="2700000" algn="tl">
                    <a:srgbClr val="000000"/>
                  </a:outerShdw>
                </a:effectLst>
                <a:latin typeface="Arial Unicode MS" pitchFamily="34" charset="-128"/>
              </a:rPr>
            </a:br>
            <a:endParaRPr lang="pl-PL" sz="1000" dirty="0" smtClean="0">
              <a:effectLst>
                <a:outerShdw blurRad="38100" dist="38100" dir="2700000" algn="tl">
                  <a:srgbClr val="000000"/>
                </a:outerShdw>
              </a:effectLst>
              <a:latin typeface="Arial Unicode MS" pitchFamily="34" charset="-128"/>
            </a:endParaRPr>
          </a:p>
          <a:p>
            <a:pPr eaLnBrk="1" hangingPunct="1">
              <a:lnSpc>
                <a:spcPct val="90000"/>
              </a:lnSpc>
              <a:defRPr/>
            </a:pPr>
            <a:endParaRPr lang="en-US" sz="1000" dirty="0" smtClean="0">
              <a:effectLst>
                <a:outerShdw blurRad="38100" dist="38100" dir="2700000" algn="tl">
                  <a:srgbClr val="000000"/>
                </a:outerShdw>
              </a:effectLst>
              <a:latin typeface="Arial Unicode MS" pitchFamily="34" charset="-128"/>
            </a:endParaRPr>
          </a:p>
          <a:p>
            <a:pPr algn="r" eaLnBrk="1" hangingPunct="1">
              <a:lnSpc>
                <a:spcPct val="90000"/>
              </a:lnSpc>
              <a:defRPr/>
            </a:pPr>
            <a:r>
              <a:rPr lang="pl-PL" dirty="0" smtClean="0"/>
              <a:t>WCCE/</a:t>
            </a:r>
            <a:r>
              <a:rPr lang="pl-PL" dirty="0" err="1" smtClean="0"/>
              <a:t>IwE</a:t>
            </a:r>
            <a:r>
              <a:rPr lang="pl-PL" dirty="0" smtClean="0"/>
              <a:t>, </a:t>
            </a:r>
            <a:r>
              <a:rPr lang="pl-PL" dirty="0" smtClean="0">
                <a:effectLst>
                  <a:outerShdw blurRad="38100" dist="38100" dir="2700000" algn="tl">
                    <a:srgbClr val="000000"/>
                  </a:outerShdw>
                </a:effectLst>
                <a:latin typeface="Arial Unicode MS" pitchFamily="34" charset="-128"/>
              </a:rPr>
              <a:t>1-7.07.20</a:t>
            </a:r>
            <a:r>
              <a:rPr lang="en-US" dirty="0" smtClean="0">
                <a:effectLst>
                  <a:outerShdw blurRad="38100" dist="38100" dir="2700000" algn="tl">
                    <a:srgbClr val="000000"/>
                  </a:outerShdw>
                </a:effectLst>
                <a:latin typeface="Arial Unicode MS" pitchFamily="34" charset="-128"/>
              </a:rPr>
              <a:t>1</a:t>
            </a:r>
            <a:r>
              <a:rPr lang="pl-PL" dirty="0" smtClean="0">
                <a:effectLst>
                  <a:outerShdw blurRad="38100" dist="38100" dir="2700000" algn="tl">
                    <a:srgbClr val="000000"/>
                  </a:outerShdw>
                </a:effectLst>
                <a:latin typeface="Arial Unicode MS" pitchFamily="34" charset="-128"/>
              </a:rPr>
              <a:t>3</a:t>
            </a:r>
          </a:p>
          <a:p>
            <a:pPr eaLnBrk="1" hangingPunct="1">
              <a:lnSpc>
                <a:spcPct val="90000"/>
              </a:lnSpc>
              <a:defRPr/>
            </a:pPr>
            <a:endParaRPr lang="en-US" dirty="0" smtClean="0">
              <a:effectLst>
                <a:outerShdw blurRad="38100" dist="38100" dir="2700000" algn="tl">
                  <a:srgbClr val="000000"/>
                </a:outerShdw>
              </a:effectLst>
              <a:latin typeface="Arial Unicode MS" pitchFamily="34" charset="-128"/>
            </a:endParaRPr>
          </a:p>
        </p:txBody>
      </p:sp>
      <p:pic>
        <p:nvPicPr>
          <p:cNvPr id="8" name="Picture 6"/>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97787" y="2884257"/>
            <a:ext cx="1524000" cy="150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031" descr="lu"/>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7663" y="1341438"/>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3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13640" y="1124744"/>
            <a:ext cx="12668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9178" y="2993796"/>
            <a:ext cx="1428750" cy="1285875"/>
          </a:xfrm>
          <a:prstGeom prst="rect">
            <a:avLst/>
          </a:prstGeom>
        </p:spPr>
      </p:pic>
    </p:spTree>
  </p:cSld>
  <p:clrMapOvr>
    <a:masterClrMapping/>
  </p:clrMapOvr>
  <p:transition>
    <p:strips dir="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684213" y="260350"/>
            <a:ext cx="7772400" cy="865188"/>
          </a:xfrm>
          <a:effectLst/>
        </p:spPr>
        <p:txBody>
          <a:bodyPr/>
          <a:lstStyle/>
          <a:p>
            <a:r>
              <a:rPr lang="en-US" b="0" dirty="0" smtClean="0">
                <a:solidFill>
                  <a:srgbClr val="FFCC00"/>
                </a:solidFill>
              </a:rPr>
              <a:t>Brain problem</a:t>
            </a:r>
            <a:endParaRPr lang="en-US" b="0" dirty="0">
              <a:solidFill>
                <a:srgbClr val="FFCC00"/>
              </a:solidFill>
            </a:endParaRPr>
          </a:p>
        </p:txBody>
      </p:sp>
      <p:sp>
        <p:nvSpPr>
          <p:cNvPr id="157699" name="Rectangle 3"/>
          <p:cNvSpPr>
            <a:spLocks noGrp="1" noChangeArrowheads="1"/>
          </p:cNvSpPr>
          <p:nvPr>
            <p:ph type="body" idx="1"/>
          </p:nvPr>
        </p:nvSpPr>
        <p:spPr>
          <a:xfrm>
            <a:off x="684212" y="1124744"/>
            <a:ext cx="8352283" cy="5184576"/>
          </a:xfrm>
        </p:spPr>
        <p:txBody>
          <a:bodyPr/>
          <a:lstStyle/>
          <a:p>
            <a:pPr marL="0" indent="0">
              <a:lnSpc>
                <a:spcPct val="90000"/>
              </a:lnSpc>
              <a:buNone/>
            </a:pPr>
            <a:r>
              <a:rPr lang="en-US" sz="2400" b="0" dirty="0" smtClean="0">
                <a:effectLst/>
              </a:rPr>
              <a:t>Brain is the </a:t>
            </a:r>
            <a:r>
              <a:rPr lang="en-US" sz="2400" b="0" dirty="0">
                <a:effectLst/>
              </a:rPr>
              <a:t>ultimate engineering problem! </a:t>
            </a:r>
            <a:r>
              <a:rPr lang="en-US" sz="2400" b="0" dirty="0" smtClean="0">
                <a:effectLst/>
              </a:rPr>
              <a:t/>
            </a:r>
            <a:br>
              <a:rPr lang="en-US" sz="2400" b="0" dirty="0" smtClean="0">
                <a:effectLst/>
              </a:rPr>
            </a:br>
            <a:r>
              <a:rPr lang="en-US" sz="2400" b="0" dirty="0" smtClean="0">
                <a:effectLst/>
              </a:rPr>
              <a:t>How </a:t>
            </a:r>
            <a:r>
              <a:rPr lang="en-US" sz="2400" b="0" dirty="0">
                <a:effectLst/>
              </a:rPr>
              <a:t>to nurture it</a:t>
            </a:r>
            <a:r>
              <a:rPr lang="en-US" sz="2400" b="0" dirty="0" smtClean="0">
                <a:effectLst/>
              </a:rPr>
              <a:t>? How to prepare brains for education? </a:t>
            </a:r>
            <a:endParaRPr lang="en-US" sz="2400" b="0" dirty="0">
              <a:effectLst/>
            </a:endParaRPr>
          </a:p>
          <a:p>
            <a:pPr>
              <a:lnSpc>
                <a:spcPct val="90000"/>
              </a:lnSpc>
            </a:pPr>
            <a:endParaRPr lang="en-US" sz="1200" b="0" dirty="0">
              <a:effectLst/>
            </a:endParaRPr>
          </a:p>
          <a:p>
            <a:pPr marL="0" indent="0">
              <a:lnSpc>
                <a:spcPct val="90000"/>
              </a:lnSpc>
              <a:buNone/>
            </a:pPr>
            <a:r>
              <a:rPr lang="en-US" sz="2400" b="0" dirty="0" smtClean="0">
                <a:effectLst/>
              </a:rPr>
              <a:t>Although genes set limits for potential individual development these limit are almost never reached, and genetic manipulation </a:t>
            </a:r>
            <a:br>
              <a:rPr lang="en-US" sz="2400" b="0" dirty="0" smtClean="0">
                <a:effectLst/>
              </a:rPr>
            </a:br>
            <a:r>
              <a:rPr lang="en-US" sz="2400" b="0" dirty="0" smtClean="0">
                <a:effectLst/>
              </a:rPr>
              <a:t>is not a solution. </a:t>
            </a:r>
            <a:br>
              <a:rPr lang="en-US" sz="2400" b="0" dirty="0" smtClean="0">
                <a:effectLst/>
              </a:rPr>
            </a:br>
            <a:endParaRPr lang="en-US" sz="1200" b="0" dirty="0" smtClean="0">
              <a:effectLst/>
            </a:endParaRPr>
          </a:p>
          <a:p>
            <a:pPr marL="0" indent="0">
              <a:buNone/>
            </a:pPr>
            <a:r>
              <a:rPr lang="en-US" sz="2400" dirty="0" smtClean="0"/>
              <a:t>“The early childhood years lay a foundation that influences the effectiveness of all subsequent education efforts.” US </a:t>
            </a:r>
            <a:r>
              <a:rPr lang="en-US" sz="2400" dirty="0"/>
              <a:t>National Research </a:t>
            </a:r>
            <a:r>
              <a:rPr lang="en-US" sz="2400" dirty="0" smtClean="0"/>
              <a:t>Council, </a:t>
            </a:r>
            <a:r>
              <a:rPr lang="en-US" sz="2400" dirty="0"/>
              <a:t>Committee on Integrating the Science of Early Childhood Development: </a:t>
            </a:r>
            <a:r>
              <a:rPr lang="en-US" sz="2400" dirty="0" smtClean="0"/>
              <a:t>“</a:t>
            </a:r>
            <a:r>
              <a:rPr lang="en-US" sz="2400" dirty="0"/>
              <a:t>From Neurons to Neighborhoods: The Science of Early Childhood Development</a:t>
            </a:r>
            <a:r>
              <a:rPr lang="en-US" sz="2400" dirty="0" smtClean="0"/>
              <a:t>” (</a:t>
            </a:r>
            <a:r>
              <a:rPr lang="en-US" sz="2400" dirty="0"/>
              <a:t>2000 </a:t>
            </a:r>
            <a:r>
              <a:rPr lang="en-US" sz="2400" dirty="0" smtClean="0"/>
              <a:t>report).</a:t>
            </a:r>
            <a:endParaRPr lang="en-US" sz="2400" dirty="0"/>
          </a:p>
          <a:p>
            <a:endParaRPr lang="en-US" sz="1600" dirty="0"/>
          </a:p>
          <a:p>
            <a:pPr marL="0" indent="0">
              <a:lnSpc>
                <a:spcPct val="90000"/>
              </a:lnSpc>
              <a:buNone/>
            </a:pPr>
            <a:r>
              <a:rPr lang="en-US" sz="2400" dirty="0"/>
              <a:t>Challenge: prevent </a:t>
            </a:r>
            <a:r>
              <a:rPr lang="en-US" sz="2400" dirty="0" smtClean="0"/>
              <a:t>developmental abnormalities, </a:t>
            </a:r>
            <a:br>
              <a:rPr lang="en-US" sz="2400" dirty="0" smtClean="0"/>
            </a:br>
            <a:r>
              <a:rPr lang="en-US" sz="2400" dirty="0" smtClean="0"/>
              <a:t>		boost optimal brain development. </a:t>
            </a:r>
            <a:endParaRPr lang="en-US" sz="2400" dirty="0"/>
          </a:p>
          <a:p>
            <a:pPr marL="0" indent="0">
              <a:lnSpc>
                <a:spcPct val="90000"/>
              </a:lnSpc>
              <a:buNone/>
            </a:pPr>
            <a:endParaRPr lang="en-US" sz="2400" b="0" dirty="0">
              <a:effectLst/>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5373216"/>
            <a:ext cx="1678560"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http://www.besmartkids.com/images/brain-stimulation_clip_image00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6075" y="0"/>
            <a:ext cx="2447925" cy="1447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360795"/>
      </p:ext>
    </p:extLst>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684213" y="260350"/>
            <a:ext cx="7772400" cy="865188"/>
          </a:xfrm>
          <a:effectLst/>
        </p:spPr>
        <p:txBody>
          <a:bodyPr/>
          <a:lstStyle/>
          <a:p>
            <a:r>
              <a:rPr lang="pl-PL" sz="3600" b="0" dirty="0" smtClean="0">
                <a:solidFill>
                  <a:srgbClr val="FFCC00"/>
                </a:solidFill>
              </a:rPr>
              <a:t>Global</a:t>
            </a:r>
            <a:r>
              <a:rPr lang="en-US" sz="3600" b="0" dirty="0" smtClean="0">
                <a:solidFill>
                  <a:srgbClr val="FFCC00"/>
                </a:solidFill>
              </a:rPr>
              <a:t> </a:t>
            </a:r>
            <a:r>
              <a:rPr lang="pl-PL" sz="3600" b="0" dirty="0" smtClean="0">
                <a:solidFill>
                  <a:srgbClr val="FFCC00"/>
                </a:solidFill>
              </a:rPr>
              <a:t>problem</a:t>
            </a:r>
            <a:endParaRPr lang="en-US" sz="3600" b="0" dirty="0">
              <a:solidFill>
                <a:srgbClr val="FFCC00"/>
              </a:solidFill>
            </a:endParaRPr>
          </a:p>
        </p:txBody>
      </p:sp>
      <p:sp>
        <p:nvSpPr>
          <p:cNvPr id="157699" name="Rectangle 3"/>
          <p:cNvSpPr>
            <a:spLocks noGrp="1" noChangeArrowheads="1"/>
          </p:cNvSpPr>
          <p:nvPr>
            <p:ph type="body" idx="1"/>
          </p:nvPr>
        </p:nvSpPr>
        <p:spPr>
          <a:xfrm>
            <a:off x="684213" y="1412875"/>
            <a:ext cx="7924800" cy="5111750"/>
          </a:xfrm>
        </p:spPr>
        <p:txBody>
          <a:bodyPr/>
          <a:lstStyle/>
          <a:p>
            <a:pPr marL="0" indent="0">
              <a:lnSpc>
                <a:spcPct val="90000"/>
              </a:lnSpc>
              <a:buNone/>
            </a:pPr>
            <a:r>
              <a:rPr lang="en-US" sz="2400" b="0" dirty="0" smtClean="0">
                <a:effectLst/>
              </a:rPr>
              <a:t>Genetics sets the limits but random interactions of babies with their environment leaves no chance to achieve full development of inborn human potential</a:t>
            </a:r>
            <a:r>
              <a:rPr lang="pl-PL" sz="2400" b="0" dirty="0" smtClean="0">
                <a:effectLst/>
              </a:rPr>
              <a:t>.  </a:t>
            </a:r>
            <a:br>
              <a:rPr lang="pl-PL" sz="2400" b="0" dirty="0" smtClean="0">
                <a:effectLst/>
              </a:rPr>
            </a:br>
            <a:endParaRPr lang="pl-PL" sz="1600" b="0" dirty="0" smtClean="0">
              <a:effectLst/>
            </a:endParaRPr>
          </a:p>
          <a:p>
            <a:pPr marL="0" indent="0">
              <a:buNone/>
            </a:pPr>
            <a:r>
              <a:rPr lang="en-US" sz="2400" b="0" dirty="0" smtClean="0"/>
              <a:t>The special issue of </a:t>
            </a:r>
            <a:r>
              <a:rPr lang="en-US" sz="2400" b="0" i="1" dirty="0" smtClean="0">
                <a:effectLst/>
              </a:rPr>
              <a:t>The Lancet</a:t>
            </a:r>
            <a:r>
              <a:rPr lang="en-US" sz="2400" b="0" dirty="0" smtClean="0">
                <a:effectLst/>
              </a:rPr>
              <a:t> (January 2007): </a:t>
            </a:r>
            <a:r>
              <a:rPr lang="pl-PL" sz="2400" b="0" dirty="0" smtClean="0">
                <a:effectLst/>
              </a:rPr>
              <a:t/>
            </a:r>
            <a:br>
              <a:rPr lang="pl-PL" sz="2400" b="0" dirty="0" smtClean="0">
                <a:effectLst/>
              </a:rPr>
            </a:br>
            <a:r>
              <a:rPr lang="en-US" sz="2400" dirty="0" smtClean="0"/>
              <a:t>Early childhood development: the global challenge.</a:t>
            </a:r>
            <a:br>
              <a:rPr lang="en-US" sz="2400" dirty="0" smtClean="0"/>
            </a:br>
            <a:r>
              <a:rPr lang="en-US" sz="2400" dirty="0" smtClean="0"/>
              <a:t>Article: </a:t>
            </a:r>
            <a:r>
              <a:rPr lang="en-US" sz="2400" b="0" dirty="0" smtClean="0"/>
              <a:t>Developmental potential in the first 5 years </a:t>
            </a:r>
            <a:br>
              <a:rPr lang="en-US" sz="2400" b="0" dirty="0" smtClean="0"/>
            </a:br>
            <a:r>
              <a:rPr lang="en-US" sz="2400" b="0" dirty="0" smtClean="0"/>
              <a:t>for children in developing countries.</a:t>
            </a:r>
            <a:endParaRPr lang="en-US" sz="2400" b="0" dirty="0" smtClean="0">
              <a:effectLst/>
            </a:endParaRPr>
          </a:p>
          <a:p>
            <a:pPr marL="0" indent="0">
              <a:buNone/>
            </a:pPr>
            <a:endParaRPr lang="en-US" sz="1200" b="0" dirty="0" smtClean="0">
              <a:effectLst/>
            </a:endParaRPr>
          </a:p>
          <a:p>
            <a:pPr marL="0" indent="0">
              <a:buNone/>
            </a:pPr>
            <a:r>
              <a:rPr lang="en-US" sz="2400" b="0" dirty="0" smtClean="0"/>
              <a:t>At least 200 million children aged under 5 years fail to reach their potential in cognitive and </a:t>
            </a:r>
            <a:r>
              <a:rPr lang="en-US" sz="2400" b="0" dirty="0" err="1" smtClean="0"/>
              <a:t>socioemotional</a:t>
            </a:r>
            <a:r>
              <a:rPr lang="en-US" sz="2400" b="0" dirty="0" smtClean="0"/>
              <a:t> development, because of four causes: malnutrition that leads to stunting, iodine and iron deficiency, and </a:t>
            </a:r>
            <a:r>
              <a:rPr lang="en-US" sz="2400" b="0" dirty="0" smtClean="0">
                <a:solidFill>
                  <a:srgbClr val="FFC000"/>
                </a:solidFill>
              </a:rPr>
              <a:t>inadequate stimulation in their first 5 years of life</a:t>
            </a:r>
            <a:r>
              <a:rPr lang="en-US" sz="2400" b="0" dirty="0" smtClean="0"/>
              <a:t>.</a:t>
            </a:r>
          </a:p>
        </p:txBody>
      </p:sp>
      <p:pic>
        <p:nvPicPr>
          <p:cNvPr id="1577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8077" y="188640"/>
            <a:ext cx="854075"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https://encrypted-tbn3.gstatic.com/images?q=tbn:ANd9GcTWsLxzQ0IO1bR43r0iZ9inou1OcQ9aUIiVcU8H_RhFsyk-DOoMn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4584" y="2132856"/>
            <a:ext cx="1828800" cy="152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430278"/>
      </p:ext>
    </p:extLst>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684213" y="260350"/>
            <a:ext cx="6264051" cy="865188"/>
          </a:xfrm>
          <a:effectLst/>
        </p:spPr>
        <p:txBody>
          <a:bodyPr/>
          <a:lstStyle/>
          <a:p>
            <a:r>
              <a:rPr lang="en-US" b="0" dirty="0" smtClean="0">
                <a:solidFill>
                  <a:srgbClr val="FFCC00"/>
                </a:solidFill>
              </a:rPr>
              <a:t>Developmental problems</a:t>
            </a:r>
            <a:endParaRPr lang="en-US" b="0" dirty="0">
              <a:solidFill>
                <a:srgbClr val="FFCC00"/>
              </a:solidFill>
            </a:endParaRPr>
          </a:p>
        </p:txBody>
      </p:sp>
      <p:sp>
        <p:nvSpPr>
          <p:cNvPr id="157699" name="Rectangle 3"/>
          <p:cNvSpPr>
            <a:spLocks noGrp="1" noChangeArrowheads="1"/>
          </p:cNvSpPr>
          <p:nvPr>
            <p:ph type="body" idx="1"/>
          </p:nvPr>
        </p:nvSpPr>
        <p:spPr>
          <a:xfrm>
            <a:off x="684213" y="1260067"/>
            <a:ext cx="8197850" cy="5111750"/>
          </a:xfrm>
        </p:spPr>
        <p:txBody>
          <a:bodyPr/>
          <a:lstStyle/>
          <a:p>
            <a:pPr marL="0" indent="0">
              <a:lnSpc>
                <a:spcPct val="90000"/>
              </a:lnSpc>
              <a:buNone/>
            </a:pPr>
            <a:r>
              <a:rPr lang="en-US" sz="2400" dirty="0" smtClean="0"/>
              <a:t>5-10</a:t>
            </a:r>
            <a:r>
              <a:rPr lang="en-US" sz="2400" dirty="0"/>
              <a:t>% of all children have </a:t>
            </a:r>
            <a:r>
              <a:rPr lang="en-US" sz="2400" dirty="0" smtClean="0"/>
              <a:t>developmental </a:t>
            </a:r>
            <a:br>
              <a:rPr lang="en-US" sz="2400" dirty="0" smtClean="0"/>
            </a:br>
            <a:r>
              <a:rPr lang="en-US" sz="2400" dirty="0" smtClean="0"/>
              <a:t>disabilities that cause problems with speech </a:t>
            </a:r>
            <a:br>
              <a:rPr lang="en-US" sz="2400" dirty="0" smtClean="0"/>
            </a:br>
            <a:r>
              <a:rPr lang="en-US" sz="2400" dirty="0" smtClean="0"/>
              <a:t>and </a:t>
            </a:r>
            <a:r>
              <a:rPr lang="en-US" sz="2400" dirty="0"/>
              <a:t>language </a:t>
            </a:r>
            <a:r>
              <a:rPr lang="en-US" sz="2400" dirty="0" smtClean="0"/>
              <a:t>and </a:t>
            </a:r>
            <a:r>
              <a:rPr lang="en-US" sz="2400" dirty="0"/>
              <a:t>later difficulties in learning. </a:t>
            </a:r>
            <a:r>
              <a:rPr lang="en-US" sz="2400" dirty="0" smtClean="0"/>
              <a:t/>
            </a:r>
            <a:br>
              <a:rPr lang="en-US" sz="2400" dirty="0" smtClean="0"/>
            </a:br>
            <a:r>
              <a:rPr lang="en-US" sz="2400" dirty="0" smtClean="0"/>
              <a:t>Without </a:t>
            </a:r>
            <a:r>
              <a:rPr lang="en-US" sz="2400" dirty="0"/>
              <a:t>proper stimulation </a:t>
            </a:r>
            <a:r>
              <a:rPr lang="en-US" sz="2400" dirty="0" smtClean="0"/>
              <a:t>full </a:t>
            </a:r>
            <a:r>
              <a:rPr lang="en-US" sz="2400" dirty="0"/>
              <a:t>in-born </a:t>
            </a:r>
            <a:r>
              <a:rPr lang="en-US" sz="2400" dirty="0" smtClean="0"/>
              <a:t>potential is not reached.</a:t>
            </a:r>
            <a:endParaRPr lang="en-US" sz="2400" dirty="0"/>
          </a:p>
          <a:p>
            <a:pPr marL="0" indent="0">
              <a:lnSpc>
                <a:spcPct val="90000"/>
              </a:lnSpc>
              <a:buNone/>
            </a:pPr>
            <a:r>
              <a:rPr lang="en-US" sz="1200" b="0" dirty="0">
                <a:effectLst/>
              </a:rPr>
              <a:t/>
            </a:r>
            <a:br>
              <a:rPr lang="en-US" sz="1200" b="0" dirty="0">
                <a:effectLst/>
              </a:rPr>
            </a:br>
            <a:r>
              <a:rPr lang="en-US" sz="2400" b="0" dirty="0" smtClean="0">
                <a:effectLst/>
              </a:rPr>
              <a:t>Genes </a:t>
            </a:r>
            <a:r>
              <a:rPr lang="en-US" sz="2400" b="0" dirty="0">
                <a:effectLst/>
              </a:rPr>
              <a:t>specify only roughly where neurons should go </a:t>
            </a:r>
            <a:br>
              <a:rPr lang="en-US" sz="2400" b="0" dirty="0">
                <a:effectLst/>
              </a:rPr>
            </a:br>
            <a:r>
              <a:rPr lang="en-US" sz="2400" b="0" dirty="0">
                <a:effectLst/>
              </a:rPr>
              <a:t>(ex: eye to visual cortex, across the whole brain) too many neurons are created, and those unused die (apoptosis). </a:t>
            </a:r>
            <a:br>
              <a:rPr lang="en-US" sz="2400" b="0" dirty="0">
                <a:effectLst/>
              </a:rPr>
            </a:br>
            <a:r>
              <a:rPr lang="en-US" sz="2400" b="0" dirty="0">
                <a:effectLst/>
              </a:rPr>
              <a:t>Maximum number of neurons: 1-2 month before birth, </a:t>
            </a:r>
            <a:r>
              <a:rPr lang="en-US" sz="2400" b="0" dirty="0" smtClean="0">
                <a:effectLst/>
              </a:rPr>
              <a:t/>
            </a:r>
            <a:br>
              <a:rPr lang="en-US" sz="2400" b="0" dirty="0" smtClean="0">
                <a:effectLst/>
              </a:rPr>
            </a:br>
            <a:r>
              <a:rPr lang="en-US" sz="2400" b="0" dirty="0" smtClean="0">
                <a:effectLst/>
              </a:rPr>
              <a:t>although </a:t>
            </a:r>
            <a:r>
              <a:rPr lang="en-US" sz="2400" b="0" dirty="0">
                <a:effectLst/>
              </a:rPr>
              <a:t>infant’s brain is only ¼ of the final size. </a:t>
            </a:r>
            <a:endParaRPr lang="en-US" sz="2400" b="0" dirty="0" smtClean="0">
              <a:effectLst/>
            </a:endParaRPr>
          </a:p>
          <a:p>
            <a:pPr marL="0" indent="0">
              <a:lnSpc>
                <a:spcPct val="90000"/>
              </a:lnSpc>
              <a:buNone/>
            </a:pPr>
            <a:r>
              <a:rPr lang="en-US" sz="2400" dirty="0" smtClean="0"/>
              <a:t>Max synaptic density in the 3 year of age. </a:t>
            </a:r>
            <a:r>
              <a:rPr lang="en-US" sz="2400" b="0" dirty="0">
                <a:effectLst/>
              </a:rPr>
              <a:t/>
            </a:r>
            <a:br>
              <a:rPr lang="en-US" sz="2400" b="0" dirty="0">
                <a:effectLst/>
              </a:rPr>
            </a:br>
            <a:endParaRPr lang="en-US" sz="1200" b="0" dirty="0">
              <a:effectLst/>
            </a:endParaRPr>
          </a:p>
          <a:p>
            <a:pPr marL="0" indent="0">
              <a:lnSpc>
                <a:spcPct val="90000"/>
              </a:lnSpc>
              <a:buNone/>
            </a:pPr>
            <a:r>
              <a:rPr lang="en-US" sz="2400" b="0" dirty="0">
                <a:effectLst/>
              </a:rPr>
              <a:t>General principle: </a:t>
            </a:r>
            <a:endParaRPr lang="en-US" sz="2400" b="0" dirty="0" smtClean="0">
              <a:effectLst/>
            </a:endParaRPr>
          </a:p>
          <a:p>
            <a:pPr marL="0" indent="0">
              <a:lnSpc>
                <a:spcPct val="90000"/>
              </a:lnSpc>
              <a:buNone/>
            </a:pPr>
            <a:r>
              <a:rPr lang="en-US" sz="2400" b="0" dirty="0" smtClean="0">
                <a:effectLst/>
              </a:rPr>
              <a:t>growing </a:t>
            </a:r>
            <a:r>
              <a:rPr lang="en-US" sz="2400" b="0" dirty="0">
                <a:effectLst/>
              </a:rPr>
              <a:t>up is specializing = narrowing potential possibilities. </a:t>
            </a:r>
            <a:endParaRPr lang="en-US" sz="2400" b="0" dirty="0" smtClean="0">
              <a:effectLst/>
            </a:endParaRPr>
          </a:p>
          <a:p>
            <a:pPr marL="0" indent="0">
              <a:lnSpc>
                <a:spcPct val="90000"/>
              </a:lnSpc>
              <a:buNone/>
            </a:pPr>
            <a:r>
              <a:rPr lang="en-US" sz="2400" b="0" dirty="0" smtClean="0">
                <a:effectLst/>
              </a:rPr>
              <a:t>How </a:t>
            </a:r>
            <a:r>
              <a:rPr lang="en-US" sz="2400" b="0" dirty="0">
                <a:effectLst/>
              </a:rPr>
              <a:t>to keep more possibilities open? </a:t>
            </a:r>
          </a:p>
        </p:txBody>
      </p:sp>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18306"/>
            <a:ext cx="285750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8384" y="3717032"/>
            <a:ext cx="1058863" cy="159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7397580"/>
      </p:ext>
    </p:extLst>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3568" y="263146"/>
            <a:ext cx="6111875" cy="685800"/>
          </a:xfrm>
          <a:effectLst/>
        </p:spPr>
        <p:txBody>
          <a:bodyPr/>
          <a:lstStyle/>
          <a:p>
            <a:pPr eaLnBrk="1" hangingPunct="1">
              <a:defRPr/>
            </a:pPr>
            <a:r>
              <a:rPr lang="pl-PL" sz="4000" dirty="0" err="1" smtClean="0"/>
              <a:t>Neuroedu</a:t>
            </a:r>
            <a:r>
              <a:rPr lang="en-US" sz="4000" dirty="0" err="1" smtClean="0"/>
              <a:t>cation</a:t>
            </a:r>
            <a:endParaRPr lang="pl-PL" sz="4000" dirty="0" smtClean="0"/>
          </a:p>
        </p:txBody>
      </p:sp>
      <p:sp>
        <p:nvSpPr>
          <p:cNvPr id="34819" name="Rectangle 3"/>
          <p:cNvSpPr>
            <a:spLocks noChangeArrowheads="1"/>
          </p:cNvSpPr>
          <p:nvPr/>
        </p:nvSpPr>
        <p:spPr bwMode="auto">
          <a:xfrm>
            <a:off x="493712" y="1044348"/>
            <a:ext cx="8542784" cy="562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5725" lvl="1">
              <a:spcAft>
                <a:spcPts val="300"/>
              </a:spcAft>
              <a:buClr>
                <a:srgbClr val="FFC000"/>
              </a:buClr>
              <a:defRPr/>
            </a:pPr>
            <a:r>
              <a:rPr lang="en-US" sz="2400" dirty="0" smtClean="0">
                <a:solidFill>
                  <a:srgbClr val="FFFFFF"/>
                </a:solidFill>
                <a:latin typeface="Calibri" pitchFamily="34" charset="0"/>
                <a:cs typeface="Calibri" pitchFamily="34" charset="0"/>
              </a:rPr>
              <a:t>As educators you are sculpting brains! </a:t>
            </a:r>
          </a:p>
          <a:p>
            <a:pPr marL="85725" lvl="1">
              <a:spcAft>
                <a:spcPts val="300"/>
              </a:spcAft>
              <a:buClr>
                <a:srgbClr val="FFC000"/>
              </a:buClr>
              <a:defRPr/>
            </a:pPr>
            <a:r>
              <a:rPr lang="en-US" sz="1200" dirty="0" smtClean="0">
                <a:solidFill>
                  <a:srgbClr val="FFFFFF"/>
                </a:solidFill>
                <a:latin typeface="Calibri" pitchFamily="34" charset="0"/>
                <a:cs typeface="Calibri" pitchFamily="34" charset="0"/>
              </a:rPr>
              <a:t/>
            </a:r>
            <a:br>
              <a:rPr lang="en-US" sz="1200" dirty="0" smtClean="0">
                <a:solidFill>
                  <a:srgbClr val="FFFFFF"/>
                </a:solidFill>
                <a:latin typeface="Calibri" pitchFamily="34" charset="0"/>
                <a:cs typeface="Calibri" pitchFamily="34" charset="0"/>
              </a:rPr>
            </a:br>
            <a:r>
              <a:rPr lang="en-US" sz="2400" dirty="0" smtClean="0">
                <a:solidFill>
                  <a:srgbClr val="FFFFFF"/>
                </a:solidFill>
                <a:latin typeface="Calibri" pitchFamily="34" charset="0"/>
                <a:cs typeface="Calibri" pitchFamily="34" charset="0"/>
              </a:rPr>
              <a:t>Pedagogy has developed through trial </a:t>
            </a:r>
            <a:br>
              <a:rPr lang="en-US" sz="2400" dirty="0" smtClean="0">
                <a:solidFill>
                  <a:srgbClr val="FFFFFF"/>
                </a:solidFill>
                <a:latin typeface="Calibri" pitchFamily="34" charset="0"/>
                <a:cs typeface="Calibri" pitchFamily="34" charset="0"/>
              </a:rPr>
            </a:br>
            <a:r>
              <a:rPr lang="en-US" sz="2400" dirty="0" smtClean="0">
                <a:solidFill>
                  <a:srgbClr val="FFFFFF"/>
                </a:solidFill>
                <a:latin typeface="Calibri" pitchFamily="34" charset="0"/>
                <a:cs typeface="Calibri" pitchFamily="34" charset="0"/>
              </a:rPr>
              <a:t>and error, now technology that shows </a:t>
            </a:r>
            <a:br>
              <a:rPr lang="en-US" sz="2400" dirty="0" smtClean="0">
                <a:solidFill>
                  <a:srgbClr val="FFFFFF"/>
                </a:solidFill>
                <a:latin typeface="Calibri" pitchFamily="34" charset="0"/>
                <a:cs typeface="Calibri" pitchFamily="34" charset="0"/>
              </a:rPr>
            </a:br>
            <a:r>
              <a:rPr lang="en-US" sz="2400" dirty="0" smtClean="0">
                <a:solidFill>
                  <a:srgbClr val="FFFFFF"/>
                </a:solidFill>
                <a:latin typeface="Calibri" pitchFamily="34" charset="0"/>
                <a:cs typeface="Calibri" pitchFamily="34" charset="0"/>
              </a:rPr>
              <a:t>how experience and teaching creates</a:t>
            </a:r>
            <a:br>
              <a:rPr lang="en-US" sz="2400" dirty="0" smtClean="0">
                <a:solidFill>
                  <a:srgbClr val="FFFFFF"/>
                </a:solidFill>
                <a:latin typeface="Calibri" pitchFamily="34" charset="0"/>
                <a:cs typeface="Calibri" pitchFamily="34" charset="0"/>
              </a:rPr>
            </a:br>
            <a:r>
              <a:rPr lang="en-US" sz="2400" dirty="0" smtClean="0">
                <a:solidFill>
                  <a:srgbClr val="FFFFFF"/>
                </a:solidFill>
                <a:latin typeface="Calibri" pitchFamily="34" charset="0"/>
                <a:cs typeface="Calibri" pitchFamily="34" charset="0"/>
              </a:rPr>
              <a:t>pathways in the brain already exists. </a:t>
            </a:r>
          </a:p>
          <a:p>
            <a:pPr marL="85725" lvl="1">
              <a:spcAft>
                <a:spcPts val="300"/>
              </a:spcAft>
              <a:buClr>
                <a:srgbClr val="FFC000"/>
              </a:buClr>
              <a:defRPr/>
            </a:pPr>
            <a:endParaRPr lang="en-US" sz="1200" dirty="0" smtClean="0">
              <a:solidFill>
                <a:srgbClr val="FFFFFF"/>
              </a:solidFill>
              <a:latin typeface="Calibri" pitchFamily="34" charset="0"/>
              <a:cs typeface="Calibri" pitchFamily="34" charset="0"/>
            </a:endParaRPr>
          </a:p>
          <a:p>
            <a:pPr marL="85725" lvl="1">
              <a:spcAft>
                <a:spcPts val="300"/>
              </a:spcAft>
              <a:buClr>
                <a:srgbClr val="FFC000"/>
              </a:buClr>
              <a:defRPr/>
            </a:pPr>
            <a:r>
              <a:rPr lang="en-US" sz="2400" dirty="0" err="1" smtClean="0">
                <a:solidFill>
                  <a:srgbClr val="FFFF00"/>
                </a:solidFill>
                <a:latin typeface="Calibri" pitchFamily="34" charset="0"/>
                <a:cs typeface="Calibri" pitchFamily="34" charset="0"/>
              </a:rPr>
              <a:t>Neuroeducation</a:t>
            </a:r>
            <a:r>
              <a:rPr lang="en-US" sz="2400" dirty="0" smtClean="0">
                <a:solidFill>
                  <a:srgbClr val="FFFFFF"/>
                </a:solidFill>
                <a:latin typeface="Calibri" pitchFamily="34" charset="0"/>
                <a:cs typeface="Calibri" pitchFamily="34" charset="0"/>
              </a:rPr>
              <a:t>: interdisciplinary field that connects many branches of science, including pedagogy, psychology, neuroscience and informatics to understand information flow in the brain and create effective ways of teaching. </a:t>
            </a:r>
          </a:p>
          <a:p>
            <a:pPr marL="85725" lvl="1">
              <a:spcAft>
                <a:spcPts val="300"/>
              </a:spcAft>
              <a:buClr>
                <a:srgbClr val="FFC000"/>
              </a:buClr>
              <a:defRPr/>
            </a:pPr>
            <a:endParaRPr lang="en-US" sz="1200" dirty="0" smtClean="0">
              <a:solidFill>
                <a:srgbClr val="FFFFFF"/>
              </a:solidFill>
              <a:latin typeface="Calibri" pitchFamily="34" charset="0"/>
              <a:cs typeface="Calibri" pitchFamily="34" charset="0"/>
            </a:endParaRPr>
          </a:p>
          <a:p>
            <a:pPr marL="85725" lvl="1">
              <a:spcAft>
                <a:spcPts val="300"/>
              </a:spcAft>
              <a:buClr>
                <a:srgbClr val="FFC000"/>
              </a:buClr>
              <a:defRPr/>
            </a:pPr>
            <a:r>
              <a:rPr lang="en-US" sz="2400" dirty="0" smtClean="0">
                <a:solidFill>
                  <a:srgbClr val="FFFFFF"/>
                </a:solidFill>
                <a:latin typeface="Calibri" pitchFamily="34" charset="0"/>
                <a:cs typeface="Calibri" pitchFamily="34" charset="0"/>
              </a:rPr>
              <a:t>H.H. Donaldson wrote „The Growth of the Brain: A Study of the Nervous System in Relation to Education”, in 1895!</a:t>
            </a:r>
          </a:p>
          <a:p>
            <a:pPr marL="85725" lvl="1">
              <a:spcAft>
                <a:spcPts val="300"/>
              </a:spcAft>
              <a:buClr>
                <a:srgbClr val="FFC000"/>
              </a:buClr>
              <a:defRPr/>
            </a:pPr>
            <a:r>
              <a:rPr lang="en-US" sz="2400" dirty="0" smtClean="0">
                <a:solidFill>
                  <a:srgbClr val="FFFFFF"/>
                </a:solidFill>
                <a:latin typeface="Calibri" pitchFamily="34" charset="0"/>
                <a:cs typeface="Calibri" pitchFamily="34" charset="0"/>
              </a:rPr>
              <a:t>R.P. Halleck, The Education of the Central Nervous System: A Study of Foundations, Sensory and Motor Training, 1896!</a:t>
            </a:r>
            <a:endParaRPr lang="en-US" sz="2400" dirty="0">
              <a:solidFill>
                <a:srgbClr val="FFFFFF"/>
              </a:solidFill>
              <a:latin typeface="Calibri" pitchFamily="34" charset="0"/>
              <a:cs typeface="Calibri"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902" y="260648"/>
            <a:ext cx="3314700"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3910309"/>
      </p:ext>
    </p:extLst>
  </p:cSld>
  <p:clrMapOvr>
    <a:masterClrMapping/>
  </p:clrMapOvr>
  <p:transition spd="slow">
    <p:check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831852" y="238808"/>
            <a:ext cx="7772400" cy="792162"/>
          </a:xfrm>
          <a:effectLst/>
        </p:spPr>
        <p:txBody>
          <a:bodyPr/>
          <a:lstStyle/>
          <a:p>
            <a:pPr eaLnBrk="1" hangingPunct="1"/>
            <a:r>
              <a:rPr lang="en-US" dirty="0" smtClean="0">
                <a:effectLst>
                  <a:outerShdw blurRad="38100" dist="38100" dir="2700000" algn="tl">
                    <a:srgbClr val="000000">
                      <a:alpha val="43137"/>
                    </a:srgbClr>
                  </a:outerShdw>
                </a:effectLst>
              </a:rPr>
              <a:t>Erosion</a:t>
            </a:r>
            <a:endParaRPr lang="pl-PL" dirty="0" smtClean="0">
              <a:effectLst>
                <a:outerShdw blurRad="38100" dist="38100" dir="2700000" algn="tl">
                  <a:srgbClr val="000000">
                    <a:alpha val="43137"/>
                  </a:srgbClr>
                </a:outerShdw>
              </a:effectLst>
            </a:endParaRPr>
          </a:p>
        </p:txBody>
      </p:sp>
      <p:sp>
        <p:nvSpPr>
          <p:cNvPr id="34819" name="Rectangle 3"/>
          <p:cNvSpPr>
            <a:spLocks noChangeArrowheads="1"/>
          </p:cNvSpPr>
          <p:nvPr/>
        </p:nvSpPr>
        <p:spPr bwMode="auto">
          <a:xfrm>
            <a:off x="611560" y="938246"/>
            <a:ext cx="8213725" cy="1194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p>
            <a:pPr>
              <a:spcAft>
                <a:spcPts val="0"/>
              </a:spcAft>
              <a:buClr>
                <a:srgbClr val="FFCC66"/>
              </a:buClr>
              <a:buSzPct val="115000"/>
            </a:pPr>
            <a:r>
              <a:rPr lang="en-US" sz="2400" dirty="0" smtClean="0">
                <a:solidFill>
                  <a:srgbClr val="EAEAEA"/>
                </a:solidFill>
                <a:latin typeface="Calibri" pitchFamily="34" charset="0"/>
                <a:cs typeface="Calibri" pitchFamily="34" charset="0"/>
              </a:rPr>
              <a:t>Questions of the King </a:t>
            </a:r>
            <a:r>
              <a:rPr lang="pl-PL" sz="2400" dirty="0" err="1" smtClean="0">
                <a:solidFill>
                  <a:srgbClr val="EAEAEA"/>
                </a:solidFill>
                <a:latin typeface="Calibri" pitchFamily="34" charset="0"/>
                <a:cs typeface="Calibri" pitchFamily="34" charset="0"/>
              </a:rPr>
              <a:t>Milind</a:t>
            </a:r>
            <a:r>
              <a:rPr lang="en-US" sz="2400" dirty="0">
                <a:solidFill>
                  <a:srgbClr val="EAEAEA"/>
                </a:solidFill>
                <a:latin typeface="Calibri" pitchFamily="34" charset="0"/>
                <a:cs typeface="Calibri" pitchFamily="34" charset="0"/>
              </a:rPr>
              <a:t>a (</a:t>
            </a:r>
            <a:r>
              <a:rPr lang="en-US" sz="2400" dirty="0" err="1">
                <a:solidFill>
                  <a:srgbClr val="EAEAEA"/>
                </a:solidFill>
                <a:latin typeface="Calibri" pitchFamily="34" charset="0"/>
                <a:cs typeface="Calibri" pitchFamily="34" charset="0"/>
              </a:rPr>
              <a:t>Milinda</a:t>
            </a:r>
            <a:r>
              <a:rPr lang="en-US" sz="2400" dirty="0">
                <a:solidFill>
                  <a:srgbClr val="EAEAEA"/>
                </a:solidFill>
                <a:latin typeface="Calibri" pitchFamily="34" charset="0"/>
                <a:cs typeface="Calibri" pitchFamily="34" charset="0"/>
              </a:rPr>
              <a:t> </a:t>
            </a:r>
            <a:r>
              <a:rPr lang="en-US" sz="2400" dirty="0" err="1">
                <a:solidFill>
                  <a:srgbClr val="EAEAEA"/>
                </a:solidFill>
                <a:latin typeface="Calibri" pitchFamily="34" charset="0"/>
                <a:cs typeface="Calibri" pitchFamily="34" charset="0"/>
              </a:rPr>
              <a:t>Panha</a:t>
            </a:r>
            <a:r>
              <a:rPr lang="pl-PL" sz="2400" dirty="0" smtClean="0">
                <a:solidFill>
                  <a:srgbClr val="EAEAEA"/>
                </a:solidFill>
                <a:latin typeface="Calibri" pitchFamily="34" charset="0"/>
                <a:cs typeface="Calibri" pitchFamily="34" charset="0"/>
              </a:rPr>
              <a:t>, </a:t>
            </a:r>
            <a:r>
              <a:rPr lang="en-US" sz="2400" dirty="0" err="1" smtClean="0">
                <a:solidFill>
                  <a:srgbClr val="EAEAEA"/>
                </a:solidFill>
                <a:latin typeface="Calibri" pitchFamily="34" charset="0"/>
                <a:cs typeface="Calibri" pitchFamily="34" charset="0"/>
              </a:rPr>
              <a:t>ca</a:t>
            </a:r>
            <a:r>
              <a:rPr lang="pl-PL" sz="2400" dirty="0" smtClean="0">
                <a:solidFill>
                  <a:srgbClr val="EAEAEA"/>
                </a:solidFill>
                <a:latin typeface="Calibri" pitchFamily="34" charset="0"/>
                <a:cs typeface="Calibri" pitchFamily="34" charset="0"/>
              </a:rPr>
              <a:t>. 400). </a:t>
            </a:r>
            <a:br>
              <a:rPr lang="pl-PL" sz="2400" dirty="0" smtClean="0">
                <a:solidFill>
                  <a:srgbClr val="EAEAEA"/>
                </a:solidFill>
                <a:latin typeface="Calibri" pitchFamily="34" charset="0"/>
                <a:cs typeface="Calibri" pitchFamily="34" charset="0"/>
              </a:rPr>
            </a:br>
            <a:r>
              <a:rPr lang="en-US" sz="2400" dirty="0" smtClean="0">
                <a:solidFill>
                  <a:srgbClr val="EAEAEA"/>
                </a:solidFill>
                <a:latin typeface="Calibri" pitchFamily="34" charset="0"/>
                <a:cs typeface="Calibri" pitchFamily="34" charset="0"/>
              </a:rPr>
              <a:t>Water erodes the soil and flows in the same riverbeds, just like neural activation flows in our brains, creating habits and memes. </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4355" y="2276872"/>
            <a:ext cx="6000750"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
          <p:cNvSpPr>
            <a:spLocks noChangeArrowheads="1"/>
          </p:cNvSpPr>
          <p:nvPr/>
        </p:nvSpPr>
        <p:spPr bwMode="auto">
          <a:xfrm>
            <a:off x="774789" y="5487875"/>
            <a:ext cx="8213725" cy="8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p>
            <a:pPr>
              <a:spcAft>
                <a:spcPts val="0"/>
              </a:spcAft>
              <a:buClr>
                <a:srgbClr val="FFCC66"/>
              </a:buClr>
              <a:buSzPct val="115000"/>
            </a:pPr>
            <a:r>
              <a:rPr lang="en-US" sz="2400" dirty="0" smtClean="0">
                <a:solidFill>
                  <a:srgbClr val="FFC000"/>
                </a:solidFill>
                <a:latin typeface="Calibri" pitchFamily="34" charset="0"/>
                <a:cs typeface="Calibri" pitchFamily="34" charset="0"/>
              </a:rPr>
              <a:t>New things are learned on the canvas of what we already know</a:t>
            </a:r>
            <a:r>
              <a:rPr lang="pl-PL" sz="2400" dirty="0" smtClean="0">
                <a:solidFill>
                  <a:srgbClr val="FFC000"/>
                </a:solidFill>
                <a:latin typeface="Calibri" pitchFamily="34" charset="0"/>
                <a:cs typeface="Calibri" pitchFamily="34" charset="0"/>
              </a:rPr>
              <a:t>, </a:t>
            </a:r>
            <a:r>
              <a:rPr lang="en-US" sz="2400" dirty="0" smtClean="0">
                <a:solidFill>
                  <a:srgbClr val="FFC000"/>
                </a:solidFill>
                <a:latin typeface="Calibri" pitchFamily="34" charset="0"/>
                <a:cs typeface="Calibri" pitchFamily="34" charset="0"/>
              </a:rPr>
              <a:t>the order in which we learn is important</a:t>
            </a:r>
            <a:r>
              <a:rPr lang="pl-PL" sz="2400" dirty="0" smtClean="0">
                <a:solidFill>
                  <a:srgbClr val="FFC000"/>
                </a:solidFill>
                <a:latin typeface="Calibri" pitchFamily="34" charset="0"/>
                <a:cs typeface="Calibri" pitchFamily="34" charset="0"/>
              </a:rPr>
              <a:t>.</a:t>
            </a:r>
            <a:endParaRPr lang="pl-PL" sz="2400" dirty="0">
              <a:solidFill>
                <a:srgbClr val="FFC000"/>
              </a:solidFill>
              <a:latin typeface="Calibri" pitchFamily="34" charset="0"/>
              <a:cs typeface="Calibri" pitchFamily="34" charset="0"/>
            </a:endParaRPr>
          </a:p>
        </p:txBody>
      </p:sp>
    </p:spTree>
    <p:extLst>
      <p:ext uri="{BB962C8B-B14F-4D97-AF65-F5344CB8AC3E}">
        <p14:creationId xmlns:p14="http://schemas.microsoft.com/office/powerpoint/2010/main" val="245370184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US" dirty="0" smtClean="0">
                <a:effectLst>
                  <a:outerShdw blurRad="38100" dist="38100" dir="2700000" algn="tl">
                    <a:srgbClr val="000000">
                      <a:alpha val="43137"/>
                    </a:srgbClr>
                  </a:outerShdw>
                </a:effectLst>
              </a:rPr>
              <a:t>Synaptogenesis</a:t>
            </a:r>
            <a:endParaRPr lang="pl-PL"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a:xfrm>
            <a:off x="685800" y="999808"/>
            <a:ext cx="8350250" cy="1133047"/>
          </a:xfrm>
        </p:spPr>
        <p:txBody>
          <a:bodyPr/>
          <a:lstStyle/>
          <a:p>
            <a:pPr marL="0" indent="0">
              <a:buNone/>
            </a:pPr>
            <a:r>
              <a:rPr lang="en-US" sz="2400" dirty="0" smtClean="0"/>
              <a:t>Synaptogenesis creates, experience sculpts, leaving only useful pathways. After birth neurogenesis is limited to a brain few areas.  </a:t>
            </a:r>
            <a:endParaRPr lang="pl-PL" sz="24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916832"/>
            <a:ext cx="8572500" cy="424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93869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a:xfrm>
            <a:off x="685800" y="350838"/>
            <a:ext cx="7772400" cy="727075"/>
          </a:xfrm>
          <a:effectLst/>
        </p:spPr>
        <p:txBody>
          <a:bodyPr lIns="92075" tIns="46038" rIns="92075" bIns="46038"/>
          <a:lstStyle/>
          <a:p>
            <a:pPr eaLnBrk="1" hangingPunct="1">
              <a:defRPr/>
            </a:pPr>
            <a:r>
              <a:rPr lang="en-US" dirty="0" smtClean="0">
                <a:effectLst>
                  <a:outerShdw blurRad="38100" dist="38100" dir="2700000" algn="tl">
                    <a:srgbClr val="000000"/>
                  </a:outerShdw>
                </a:effectLst>
              </a:rPr>
              <a:t>From </a:t>
            </a:r>
            <a:r>
              <a:rPr lang="pl-PL" dirty="0" smtClean="0">
                <a:effectLst>
                  <a:outerShdw blurRad="38100" dist="38100" dir="2700000" algn="tl">
                    <a:srgbClr val="000000"/>
                  </a:outerShdw>
                </a:effectLst>
              </a:rPr>
              <a:t>0 </a:t>
            </a:r>
            <a:r>
              <a:rPr lang="en-US" dirty="0" smtClean="0">
                <a:effectLst>
                  <a:outerShdw blurRad="38100" dist="38100" dir="2700000" algn="tl">
                    <a:srgbClr val="000000"/>
                  </a:outerShdw>
                </a:effectLst>
              </a:rPr>
              <a:t>to </a:t>
            </a:r>
            <a:r>
              <a:rPr lang="pl-PL" dirty="0" smtClean="0">
                <a:effectLst>
                  <a:outerShdw blurRad="38100" dist="38100" dir="2700000" algn="tl">
                    <a:srgbClr val="000000"/>
                  </a:outerShdw>
                </a:effectLst>
              </a:rPr>
              <a:t>24 </a:t>
            </a:r>
            <a:r>
              <a:rPr lang="en-US" dirty="0" smtClean="0">
                <a:effectLst>
                  <a:outerShdw blurRad="38100" dist="38100" dir="2700000" algn="tl">
                    <a:srgbClr val="000000"/>
                  </a:outerShdw>
                </a:effectLst>
              </a:rPr>
              <a:t>month</a:t>
            </a:r>
          </a:p>
        </p:txBody>
      </p:sp>
      <p:sp>
        <p:nvSpPr>
          <p:cNvPr id="10243" name="Rectangle 3"/>
          <p:cNvSpPr>
            <a:spLocks noGrp="1" noChangeArrowheads="1"/>
          </p:cNvSpPr>
          <p:nvPr>
            <p:ph type="body" idx="1"/>
          </p:nvPr>
        </p:nvSpPr>
        <p:spPr>
          <a:xfrm>
            <a:off x="444500" y="1223962"/>
            <a:ext cx="8389938" cy="836885"/>
          </a:xfrm>
          <a:noFill/>
        </p:spPr>
        <p:txBody>
          <a:bodyPr lIns="92075" tIns="46038" rIns="92075" bIns="46038"/>
          <a:lstStyle/>
          <a:p>
            <a:pPr marL="0" indent="0" eaLnBrk="1" hangingPunct="1">
              <a:spcBef>
                <a:spcPct val="0"/>
              </a:spcBef>
              <a:buFontTx/>
              <a:buNone/>
            </a:pPr>
            <a:r>
              <a:rPr lang="en-US" sz="2400" dirty="0" smtClean="0"/>
              <a:t>Brain at birth has only </a:t>
            </a:r>
            <a:r>
              <a:rPr lang="pl-PL" sz="2400" dirty="0" smtClean="0"/>
              <a:t>¼ </a:t>
            </a:r>
            <a:r>
              <a:rPr lang="en-US" sz="2400" dirty="0" smtClean="0"/>
              <a:t>of its final mass</a:t>
            </a:r>
            <a:r>
              <a:rPr lang="pl-PL" sz="2400" dirty="0" smtClean="0"/>
              <a:t>, </a:t>
            </a:r>
            <a:r>
              <a:rPr lang="en-US" sz="2400" dirty="0" smtClean="0"/>
              <a:t>and creates a few </a:t>
            </a:r>
            <a:r>
              <a:rPr lang="pl-PL" sz="2400" dirty="0" smtClean="0"/>
              <a:t>mil</a:t>
            </a:r>
            <a:r>
              <a:rPr lang="en-US" sz="2400" dirty="0" smtClean="0"/>
              <a:t>l</a:t>
            </a:r>
            <a:r>
              <a:rPr lang="pl-PL" sz="2400" dirty="0" err="1" smtClean="0"/>
              <a:t>ion</a:t>
            </a:r>
            <a:r>
              <a:rPr lang="en-US" sz="2400" dirty="0" smtClean="0"/>
              <a:t> new connections per second</a:t>
            </a:r>
            <a:r>
              <a:rPr lang="pl-PL" sz="2400" dirty="0" smtClean="0"/>
              <a:t>! </a:t>
            </a:r>
          </a:p>
        </p:txBody>
      </p:sp>
      <p:pic>
        <p:nvPicPr>
          <p:cNvPr id="721922" name="Picture 2"/>
          <p:cNvPicPr>
            <a:picLocks noChangeAspect="1" noChangeArrowheads="1"/>
          </p:cNvPicPr>
          <p:nvPr/>
        </p:nvPicPr>
        <p:blipFill>
          <a:blip r:embed="rId3"/>
          <a:srcRect/>
          <a:stretch>
            <a:fillRect/>
          </a:stretch>
        </p:blipFill>
        <p:spPr bwMode="auto">
          <a:xfrm>
            <a:off x="777188" y="2317973"/>
            <a:ext cx="7639050" cy="428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pole tekstowe 1"/>
          <p:cNvSpPr txBox="1"/>
          <p:nvPr/>
        </p:nvSpPr>
        <p:spPr>
          <a:xfrm>
            <a:off x="5391902" y="6221275"/>
            <a:ext cx="3024336" cy="461665"/>
          </a:xfrm>
          <a:prstGeom prst="rect">
            <a:avLst/>
          </a:prstGeom>
          <a:noFill/>
        </p:spPr>
        <p:txBody>
          <a:bodyPr wrap="square" rtlCol="0">
            <a:spAutoFit/>
          </a:bodyPr>
          <a:lstStyle/>
          <a:p>
            <a:r>
              <a:rPr lang="en-US" sz="2400" dirty="0" smtClean="0">
                <a:solidFill>
                  <a:schemeClr val="tx1"/>
                </a:solidFill>
                <a:latin typeface="Calibri" pitchFamily="34" charset="0"/>
              </a:rPr>
              <a:t>Temporal </a:t>
            </a:r>
            <a:r>
              <a:rPr lang="en-US" sz="2400" dirty="0">
                <a:solidFill>
                  <a:schemeClr val="tx1"/>
                </a:solidFill>
                <a:latin typeface="Calibri" pitchFamily="34" charset="0"/>
              </a:rPr>
              <a:t>cortex</a:t>
            </a:r>
            <a:r>
              <a:rPr lang="pl-PL" sz="2400" dirty="0">
                <a:solidFill>
                  <a:schemeClr val="tx1"/>
                </a:solidFill>
                <a:latin typeface="Calibri" pitchFamily="34" charset="0"/>
              </a:rPr>
              <a:t>.</a:t>
            </a:r>
          </a:p>
        </p:txBody>
      </p:sp>
    </p:spTree>
    <p:extLst>
      <p:ext uri="{BB962C8B-B14F-4D97-AF65-F5344CB8AC3E}">
        <p14:creationId xmlns:p14="http://schemas.microsoft.com/office/powerpoint/2010/main" val="32863951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971600" y="301625"/>
            <a:ext cx="7488832" cy="685800"/>
          </a:xfrm>
          <a:effectLst/>
        </p:spPr>
        <p:txBody>
          <a:bodyPr/>
          <a:lstStyle/>
          <a:p>
            <a:pPr eaLnBrk="1" hangingPunct="1">
              <a:defRPr/>
            </a:pPr>
            <a:r>
              <a:rPr lang="en-US" dirty="0" smtClean="0">
                <a:latin typeface="Arial Unicode MS" pitchFamily="34" charset="-128"/>
              </a:rPr>
              <a:t>Medium Frontal </a:t>
            </a:r>
            <a:r>
              <a:rPr lang="en-US" dirty="0" err="1" smtClean="0">
                <a:latin typeface="Arial Unicode MS" pitchFamily="34" charset="-128"/>
              </a:rPr>
              <a:t>Gyrus</a:t>
            </a:r>
            <a:r>
              <a:rPr lang="en-US" dirty="0" smtClean="0">
                <a:latin typeface="Arial Unicode MS" pitchFamily="34" charset="-128"/>
              </a:rPr>
              <a:t> </a:t>
            </a:r>
            <a:r>
              <a:rPr lang="pl-PL" dirty="0" smtClean="0">
                <a:latin typeface="Arial Unicode MS" pitchFamily="34" charset="-128"/>
              </a:rPr>
              <a:t>(MFG)</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725" y="1556792"/>
            <a:ext cx="6686550"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202801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4213" y="333375"/>
            <a:ext cx="7793037" cy="685800"/>
          </a:xfrm>
          <a:effectLst/>
        </p:spPr>
        <p:txBody>
          <a:bodyPr/>
          <a:lstStyle/>
          <a:p>
            <a:pPr eaLnBrk="1" hangingPunct="1">
              <a:defRPr/>
            </a:pPr>
            <a:r>
              <a:rPr lang="en-US" dirty="0" smtClean="0">
                <a:latin typeface="Arial Unicode MS" pitchFamily="34" charset="-128"/>
              </a:rPr>
              <a:t>Neural determinism</a:t>
            </a:r>
            <a:endParaRPr lang="pl-PL" dirty="0" smtClean="0">
              <a:latin typeface="Arial Unicode MS" pitchFamily="34" charset="-128"/>
            </a:endParaRPr>
          </a:p>
        </p:txBody>
      </p:sp>
      <p:sp>
        <p:nvSpPr>
          <p:cNvPr id="29699" name="Rectangle 3"/>
          <p:cNvSpPr>
            <a:spLocks noChangeArrowheads="1"/>
          </p:cNvSpPr>
          <p:nvPr/>
        </p:nvSpPr>
        <p:spPr bwMode="auto">
          <a:xfrm>
            <a:off x="611188" y="4257675"/>
            <a:ext cx="8213725"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1200"/>
              </a:spcAft>
            </a:pPr>
            <a:r>
              <a:rPr lang="en-US" sz="2400" b="1" dirty="0" smtClean="0">
                <a:latin typeface="Calibri" pitchFamily="34" charset="0"/>
                <a:cs typeface="Calibri" pitchFamily="34" charset="0"/>
              </a:rPr>
              <a:t>Our possibilities are limited by genetic and neural determinism</a:t>
            </a:r>
            <a:r>
              <a:rPr lang="pl-PL" sz="2400" b="1" dirty="0" smtClean="0">
                <a:latin typeface="Calibri" pitchFamily="34" charset="0"/>
                <a:cs typeface="Calibri" pitchFamily="34" charset="0"/>
              </a:rPr>
              <a:t>. </a:t>
            </a:r>
            <a:endParaRPr lang="pl-PL" sz="2400" b="1" dirty="0">
              <a:latin typeface="Calibri" pitchFamily="34" charset="0"/>
              <a:cs typeface="Calibri" pitchFamily="34" charset="0"/>
            </a:endParaRPr>
          </a:p>
          <a:p>
            <a:pPr>
              <a:spcAft>
                <a:spcPts val="1200"/>
              </a:spcAft>
            </a:pPr>
            <a:r>
              <a:rPr lang="pl-PL" sz="2400" dirty="0" smtClean="0">
                <a:latin typeface="Calibri" pitchFamily="34" charset="0"/>
                <a:cs typeface="Calibri" pitchFamily="34" charset="0"/>
              </a:rPr>
              <a:t>„</a:t>
            </a:r>
            <a:r>
              <a:rPr lang="en-US" sz="2400" dirty="0" smtClean="0">
                <a:latin typeface="Calibri" pitchFamily="34" charset="0"/>
                <a:cs typeface="Calibri" pitchFamily="34" charset="0"/>
              </a:rPr>
              <a:t>Comes to my mind</a:t>
            </a:r>
            <a:r>
              <a:rPr lang="pl-PL" sz="2400" dirty="0" smtClean="0">
                <a:latin typeface="Calibri" pitchFamily="34" charset="0"/>
                <a:cs typeface="Calibri" pitchFamily="34" charset="0"/>
              </a:rPr>
              <a:t>” = </a:t>
            </a:r>
            <a:r>
              <a:rPr lang="en-US" sz="2400" dirty="0" smtClean="0">
                <a:latin typeface="Calibri" pitchFamily="34" charset="0"/>
                <a:cs typeface="Calibri" pitchFamily="34" charset="0"/>
              </a:rPr>
              <a:t>neural activity arising in a given context</a:t>
            </a:r>
            <a:r>
              <a:rPr lang="pl-PL" sz="2400" dirty="0" smtClean="0">
                <a:latin typeface="Calibri" pitchFamily="34" charset="0"/>
                <a:cs typeface="Calibri" pitchFamily="34" charset="0"/>
              </a:rPr>
              <a:t>. </a:t>
            </a:r>
          </a:p>
          <a:p>
            <a:pPr>
              <a:spcAft>
                <a:spcPts val="1200"/>
              </a:spcAft>
            </a:pPr>
            <a:r>
              <a:rPr lang="en-US" sz="2400" b="1" dirty="0" smtClean="0">
                <a:latin typeface="Calibri" pitchFamily="34" charset="0"/>
                <a:cs typeface="Calibri" pitchFamily="34" charset="0"/>
              </a:rPr>
              <a:t>Neural determinism </a:t>
            </a:r>
            <a:r>
              <a:rPr lang="en-US" sz="2400" dirty="0" smtClean="0">
                <a:latin typeface="Calibri" pitchFamily="34" charset="0"/>
                <a:cs typeface="Calibri" pitchFamily="34" charset="0"/>
              </a:rPr>
              <a:t>is the effect of genetic predisposition and individual experiences</a:t>
            </a:r>
            <a:r>
              <a:rPr lang="pl-PL" sz="2400" dirty="0" smtClean="0">
                <a:latin typeface="Calibri" pitchFamily="34" charset="0"/>
                <a:cs typeface="Calibri" pitchFamily="34" charset="0"/>
              </a:rPr>
              <a:t>,</a:t>
            </a:r>
            <a:r>
              <a:rPr lang="en-US" sz="2400" dirty="0" smtClean="0">
                <a:latin typeface="Calibri" pitchFamily="34" charset="0"/>
                <a:cs typeface="Calibri" pitchFamily="34" charset="0"/>
              </a:rPr>
              <a:t> family, social interactions,</a:t>
            </a:r>
            <a:r>
              <a:rPr lang="pl-PL" sz="2400" dirty="0" smtClean="0">
                <a:latin typeface="Calibri" pitchFamily="34" charset="0"/>
                <a:cs typeface="Calibri" pitchFamily="34" charset="0"/>
              </a:rPr>
              <a:t> </a:t>
            </a:r>
            <a:r>
              <a:rPr lang="en-US" sz="2400" dirty="0" smtClean="0">
                <a:latin typeface="Calibri" pitchFamily="34" charset="0"/>
                <a:cs typeface="Calibri" pitchFamily="34" charset="0"/>
              </a:rPr>
              <a:t>education</a:t>
            </a:r>
            <a:r>
              <a:rPr lang="pl-PL" sz="2400" dirty="0" smtClean="0">
                <a:latin typeface="Calibri" pitchFamily="34" charset="0"/>
                <a:cs typeface="Calibri" pitchFamily="34" charset="0"/>
              </a:rPr>
              <a:t>. </a:t>
            </a:r>
            <a:endParaRPr lang="en-US" sz="2400" dirty="0" smtClean="0">
              <a:latin typeface="Calibri" pitchFamily="34" charset="0"/>
              <a:cs typeface="Calibri" pitchFamily="34" charset="0"/>
            </a:endParaRPr>
          </a:p>
          <a:p>
            <a:pPr>
              <a:spcAft>
                <a:spcPts val="1200"/>
              </a:spcAft>
            </a:pPr>
            <a:r>
              <a:rPr lang="en-US" sz="2400" dirty="0" smtClean="0">
                <a:latin typeface="Calibri" pitchFamily="34" charset="0"/>
                <a:cs typeface="Calibri" pitchFamily="34" charset="0"/>
              </a:rPr>
              <a:t>There is no linear causality here, everything in time/space is one</a:t>
            </a:r>
            <a:r>
              <a:rPr lang="pl-PL" sz="2400" dirty="0" smtClean="0">
                <a:latin typeface="Calibri" pitchFamily="34" charset="0"/>
                <a:cs typeface="Calibri" pitchFamily="34" charset="0"/>
              </a:rPr>
              <a:t>. </a:t>
            </a:r>
            <a:endParaRPr lang="pl-PL" sz="2400" dirty="0">
              <a:latin typeface="Calibri" pitchFamily="34" charset="0"/>
              <a:cs typeface="Calibri" pitchFamily="34" charset="0"/>
            </a:endParaRPr>
          </a:p>
        </p:txBody>
      </p:sp>
      <p:pic>
        <p:nvPicPr>
          <p:cNvPr id="2970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104900"/>
            <a:ext cx="4064000" cy="3048000"/>
          </a:xfrm>
          <a:prstGeom prst="rect">
            <a:avLst/>
          </a:prstGeom>
          <a:noFill/>
          <a:ln>
            <a:noFill/>
          </a:ln>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8050" y="1109663"/>
            <a:ext cx="4286250" cy="2981325"/>
          </a:xfrm>
          <a:prstGeom prst="rect">
            <a:avLst/>
          </a:prstGeom>
          <a:noFill/>
          <a:ln>
            <a:noFill/>
          </a:ln>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9420" y="1209998"/>
            <a:ext cx="4292600" cy="288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8299408"/>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barn(inVertical)">
                                      <p:cBhvr>
                                        <p:cTn id="7" dur="500"/>
                                        <p:tgtEl>
                                          <p:spTgt spid="3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ole tekstowe 2"/>
          <p:cNvSpPr txBox="1">
            <a:spLocks noChangeArrowheads="1"/>
          </p:cNvSpPr>
          <p:nvPr/>
        </p:nvSpPr>
        <p:spPr bwMode="auto">
          <a:xfrm>
            <a:off x="654050" y="4294188"/>
            <a:ext cx="8321675" cy="238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spcAft>
                <a:spcPts val="600"/>
              </a:spcAft>
            </a:pPr>
            <a:r>
              <a:rPr lang="en-US" sz="2400" dirty="0" smtClean="0">
                <a:solidFill>
                  <a:srgbClr val="EAEAEA"/>
                </a:solidFill>
                <a:latin typeface="Calibri" pitchFamily="34" charset="0"/>
              </a:rPr>
              <a:t>Chimps have better working memory than people, but they are less creative: 1/10 of our association cortex = less noise and better focus without background thoughts.</a:t>
            </a:r>
            <a:endParaRPr lang="pl-PL" sz="2400" dirty="0">
              <a:solidFill>
                <a:srgbClr val="EAEAEA"/>
              </a:solidFill>
              <a:latin typeface="Calibri" pitchFamily="34" charset="0"/>
            </a:endParaRPr>
          </a:p>
          <a:p>
            <a:pPr eaLnBrk="1" hangingPunct="1">
              <a:spcAft>
                <a:spcPts val="600"/>
              </a:spcAft>
            </a:pPr>
            <a:r>
              <a:rPr lang="en-US" sz="2400" dirty="0" smtClean="0">
                <a:solidFill>
                  <a:srgbClr val="EAEAEA"/>
                </a:solidFill>
                <a:latin typeface="Calibri" pitchFamily="34" charset="0"/>
              </a:rPr>
              <a:t>Chimps have rich social life, show altruistic and emphatic behavior,  have sense of justice, may combine a few symbols and express simple intentions but  stay at the level of 2-years old.  </a:t>
            </a:r>
            <a:endParaRPr lang="pl-PL" sz="2400" dirty="0" smtClean="0">
              <a:solidFill>
                <a:srgbClr val="EAEAEA"/>
              </a:solidFill>
              <a:latin typeface="Calibri" pitchFamily="34" charset="0"/>
            </a:endParaRPr>
          </a:p>
        </p:txBody>
      </p:sp>
      <p:pic>
        <p:nvPicPr>
          <p:cNvPr id="18435" name="Picture 2" descr="http://newlearningonline.com/wp-content/uploads/2009/03/1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010285"/>
            <a:ext cx="444341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http://www.bbc.co.uk/schools/ks3bitesize/science/images/nim_chi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924" y="1196752"/>
            <a:ext cx="1722438"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6" descr="http://t1.gstatic.com/images?q=tbn:ANd9GcSYRyBa6NaKI8Vt1PKboBlFu5-IloyeZw2qwM-lcdxylIOnblb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6924" y="2515235"/>
            <a:ext cx="25812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1739900" y="244475"/>
            <a:ext cx="6111875" cy="685800"/>
          </a:xfrm>
          <a:prstGeom prst="rect">
            <a:avLst/>
          </a:prstGeom>
          <a:effectLst/>
        </p:spPr>
        <p:txBody>
          <a:bodyPr/>
          <a:lstStyle>
            <a:lvl1pPr algn="ctr" rtl="0" eaLnBrk="0" fontAlgn="base" hangingPunct="0">
              <a:spcBef>
                <a:spcPct val="0"/>
              </a:spcBef>
              <a:spcAft>
                <a:spcPct val="0"/>
              </a:spcAft>
              <a:defRPr sz="3600">
                <a:solidFill>
                  <a:schemeClr val="tx2"/>
                </a:solidFill>
                <a:latin typeface="Calibri" pitchFamily="34" charset="0"/>
                <a:ea typeface="+mj-ea"/>
                <a:cs typeface="+mj-cs"/>
              </a:defRPr>
            </a:lvl1pPr>
            <a:lvl2pPr algn="ctr" rtl="0" eaLnBrk="0" fontAlgn="base" hangingPunct="0">
              <a:spcBef>
                <a:spcPct val="0"/>
              </a:spcBef>
              <a:spcAft>
                <a:spcPct val="0"/>
              </a:spcAft>
              <a:defRPr sz="3600">
                <a:solidFill>
                  <a:schemeClr val="tx2"/>
                </a:solidFill>
                <a:latin typeface="Calibri" pitchFamily="34" charset="0"/>
              </a:defRPr>
            </a:lvl2pPr>
            <a:lvl3pPr algn="ctr" rtl="0" eaLnBrk="0" fontAlgn="base" hangingPunct="0">
              <a:spcBef>
                <a:spcPct val="0"/>
              </a:spcBef>
              <a:spcAft>
                <a:spcPct val="0"/>
              </a:spcAft>
              <a:defRPr sz="3600">
                <a:solidFill>
                  <a:schemeClr val="tx2"/>
                </a:solidFill>
                <a:latin typeface="Calibri" pitchFamily="34" charset="0"/>
              </a:defRPr>
            </a:lvl3pPr>
            <a:lvl4pPr algn="ctr" rtl="0" eaLnBrk="0" fontAlgn="base" hangingPunct="0">
              <a:spcBef>
                <a:spcPct val="0"/>
              </a:spcBef>
              <a:spcAft>
                <a:spcPct val="0"/>
              </a:spcAft>
              <a:defRPr sz="3600">
                <a:solidFill>
                  <a:schemeClr val="tx2"/>
                </a:solidFill>
                <a:latin typeface="Calibri" pitchFamily="34" charset="0"/>
              </a:defRPr>
            </a:lvl4pPr>
            <a:lvl5pPr algn="ctr" rtl="0" eaLnBrk="0" fontAlgn="base" hangingPunct="0">
              <a:spcBef>
                <a:spcPct val="0"/>
              </a:spcBef>
              <a:spcAft>
                <a:spcPct val="0"/>
              </a:spcAft>
              <a:defRPr sz="3600">
                <a:solidFill>
                  <a:schemeClr val="tx2"/>
                </a:solidFill>
                <a:latin typeface="Calibri" pitchFamily="34"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a:lstStyle>
          <a:p>
            <a:pPr eaLnBrk="1" hangingPunct="1">
              <a:defRPr/>
            </a:pPr>
            <a:r>
              <a:rPr lang="en-US" kern="0" dirty="0" smtClean="0">
                <a:latin typeface="Arial Unicode MS" pitchFamily="34" charset="-128"/>
              </a:rPr>
              <a:t>Simple brains</a:t>
            </a:r>
            <a:endParaRPr lang="pl-PL" kern="0" dirty="0" smtClean="0">
              <a:latin typeface="Arial Unicode MS" pitchFamily="34" charset="-128"/>
            </a:endParaRPr>
          </a:p>
        </p:txBody>
      </p:sp>
    </p:spTree>
    <p:extLst>
      <p:ext uri="{BB962C8B-B14F-4D97-AF65-F5344CB8AC3E}">
        <p14:creationId xmlns:p14="http://schemas.microsoft.com/office/powerpoint/2010/main" val="20698448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a:xfrm>
            <a:off x="1835696" y="260648"/>
            <a:ext cx="6089873" cy="769938"/>
          </a:xfrm>
        </p:spPr>
        <p:txBody>
          <a:bodyPr/>
          <a:lstStyle/>
          <a:p>
            <a:pPr eaLnBrk="1" hangingPunct="1">
              <a:defRPr/>
            </a:pPr>
            <a:r>
              <a:rPr lang="pl-PL" dirty="0" smtClean="0"/>
              <a:t>Plan </a:t>
            </a:r>
            <a:endParaRPr lang="en-US" dirty="0" smtClean="0"/>
          </a:p>
        </p:txBody>
      </p:sp>
      <p:sp>
        <p:nvSpPr>
          <p:cNvPr id="16387" name="Rectangle 3"/>
          <p:cNvSpPr>
            <a:spLocks noGrp="1" noChangeArrowheads="1"/>
          </p:cNvSpPr>
          <p:nvPr>
            <p:ph type="body" idx="1"/>
          </p:nvPr>
        </p:nvSpPr>
        <p:spPr>
          <a:xfrm>
            <a:off x="381000" y="1442085"/>
            <a:ext cx="8382000" cy="4570065"/>
          </a:xfrm>
        </p:spPr>
        <p:txBody>
          <a:bodyPr/>
          <a:lstStyle/>
          <a:p>
            <a:pPr eaLnBrk="1" hangingPunct="1">
              <a:defRPr/>
            </a:pPr>
            <a:r>
              <a:rPr lang="en-US" sz="2400" dirty="0" smtClean="0"/>
              <a:t>In an ideal world … </a:t>
            </a:r>
          </a:p>
          <a:p>
            <a:pPr eaLnBrk="1" hangingPunct="1">
              <a:defRPr/>
            </a:pPr>
            <a:r>
              <a:rPr lang="en-US" sz="2400" dirty="0" smtClean="0"/>
              <a:t>Problems with the babies.</a:t>
            </a:r>
          </a:p>
          <a:p>
            <a:pPr eaLnBrk="1" hangingPunct="1">
              <a:defRPr/>
            </a:pPr>
            <a:r>
              <a:rPr lang="en-US" sz="2400" dirty="0" smtClean="0"/>
              <a:t>Neurocognitive </a:t>
            </a:r>
            <a:r>
              <a:rPr lang="en-US" sz="2400" dirty="0" err="1" smtClean="0"/>
              <a:t>phenomics</a:t>
            </a:r>
            <a:r>
              <a:rPr lang="en-US" sz="2400" dirty="0" smtClean="0"/>
              <a:t>, or what do we know about </a:t>
            </a:r>
          </a:p>
          <a:p>
            <a:pPr eaLnBrk="1" hangingPunct="1">
              <a:defRPr/>
            </a:pPr>
            <a:r>
              <a:rPr lang="en-US" sz="2400" dirty="0" smtClean="0"/>
              <a:t>Perception, will, motivation, consciousness.</a:t>
            </a:r>
          </a:p>
          <a:p>
            <a:pPr eaLnBrk="1" hangingPunct="1">
              <a:defRPr/>
            </a:pPr>
            <a:r>
              <a:rPr lang="en-US" sz="2400" dirty="0" smtClean="0"/>
              <a:t>Memes and conspiracy theories in the brain.  </a:t>
            </a:r>
          </a:p>
          <a:p>
            <a:pPr eaLnBrk="1" hangingPunct="1">
              <a:defRPr/>
            </a:pPr>
            <a:r>
              <a:rPr lang="en-US" sz="2400" dirty="0" smtClean="0"/>
              <a:t>Implications and dreams. </a:t>
            </a:r>
          </a:p>
          <a:p>
            <a:pPr eaLnBrk="1" hangingPunct="1">
              <a:defRPr/>
            </a:pPr>
            <a:endParaRPr lang="en-US" sz="2400" dirty="0" smtClean="0"/>
          </a:p>
          <a:p>
            <a:pPr marL="0" indent="0" eaLnBrk="1" hangingPunct="1">
              <a:buNone/>
              <a:defRPr/>
            </a:pPr>
            <a:r>
              <a:rPr lang="en-US" sz="2400" dirty="0" smtClean="0"/>
              <a:t>You may say that I’m a dreamer … </a:t>
            </a:r>
          </a:p>
          <a:p>
            <a:pPr marL="0" indent="0" eaLnBrk="1" hangingPunct="1">
              <a:buNone/>
              <a:defRPr/>
            </a:pPr>
            <a:r>
              <a:rPr lang="en-US" sz="2400" dirty="0" smtClean="0"/>
              <a:t>But I hope not the only one. </a:t>
            </a:r>
            <a:endParaRPr lang="en-US" sz="2400"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4207633"/>
            <a:ext cx="2032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9469834"/>
      </p:ext>
    </p:extLst>
  </p:cSld>
  <p:clrMapOvr>
    <a:masterClrMapping/>
  </p:clrMapOvr>
  <p:transition>
    <p:strips dir="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938" y="1203325"/>
            <a:ext cx="4808537" cy="444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86763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Grp="1" noChangeArrowheads="1"/>
          </p:cNvSpPr>
          <p:nvPr>
            <p:ph idx="1"/>
          </p:nvPr>
        </p:nvSpPr>
        <p:spPr>
          <a:xfrm>
            <a:off x="1624013" y="365125"/>
            <a:ext cx="5157787" cy="685800"/>
          </a:xfrm>
        </p:spPr>
        <p:txBody>
          <a:bodyPr lIns="92075" tIns="46038" rIns="92075" bIns="46038"/>
          <a:lstStyle/>
          <a:p>
            <a:pPr marL="0" indent="0">
              <a:buFontTx/>
              <a:buNone/>
              <a:defRPr/>
            </a:pPr>
            <a:r>
              <a:rPr lang="en-US" sz="3600" dirty="0" smtClean="0">
                <a:solidFill>
                  <a:schemeClr val="tx2"/>
                </a:solidFill>
                <a:effectLst>
                  <a:outerShdw blurRad="38100" dist="38100" dir="2700000" algn="tl">
                    <a:srgbClr val="000000">
                      <a:alpha val="43137"/>
                    </a:srgbClr>
                  </a:outerShdw>
                </a:effectLst>
              </a:rPr>
              <a:t>Educational questions</a:t>
            </a:r>
          </a:p>
        </p:txBody>
      </p:sp>
      <p:sp>
        <p:nvSpPr>
          <p:cNvPr id="487430" name="Rectangle 6"/>
          <p:cNvSpPr>
            <a:spLocks noChangeArrowheads="1"/>
          </p:cNvSpPr>
          <p:nvPr/>
        </p:nvSpPr>
        <p:spPr bwMode="auto">
          <a:xfrm>
            <a:off x="642938" y="1124745"/>
            <a:ext cx="6596062" cy="5447506"/>
          </a:xfrm>
          <a:prstGeom prst="rect">
            <a:avLst/>
          </a:prstGeom>
          <a:noFill/>
          <a:ln w="9525">
            <a:noFill/>
            <a:miter lim="800000"/>
            <a:headEnd/>
            <a:tailEnd/>
          </a:ln>
          <a:effectLst/>
        </p:spPr>
        <p:txBody>
          <a:bodyPr lIns="92075" tIns="46038" rIns="92075" bIns="46038"/>
          <a:lstStyle/>
          <a:p>
            <a:pPr algn="l">
              <a:spcBef>
                <a:spcPts val="0"/>
              </a:spcBef>
              <a:spcAft>
                <a:spcPts val="1200"/>
              </a:spcAft>
              <a:defRPr/>
            </a:pPr>
            <a:r>
              <a:rPr lang="en-US" sz="2400" dirty="0">
                <a:solidFill>
                  <a:srgbClr val="F8F8F8"/>
                </a:solidFill>
                <a:latin typeface="Calibri" pitchFamily="34" charset="0"/>
              </a:rPr>
              <a:t>How strong is neural determinism? </a:t>
            </a:r>
            <a:r>
              <a:rPr lang="en-US" sz="2400" dirty="0" smtClean="0">
                <a:solidFill>
                  <a:srgbClr val="F8F8F8"/>
                </a:solidFill>
                <a:latin typeface="Calibri" pitchFamily="34" charset="0"/>
              </a:rPr>
              <a:t/>
            </a:r>
            <a:br>
              <a:rPr lang="en-US" sz="2400" dirty="0" smtClean="0">
                <a:solidFill>
                  <a:srgbClr val="F8F8F8"/>
                </a:solidFill>
                <a:latin typeface="Calibri" pitchFamily="34" charset="0"/>
              </a:rPr>
            </a:br>
            <a:r>
              <a:rPr lang="en-US" sz="2400" dirty="0" smtClean="0">
                <a:solidFill>
                  <a:srgbClr val="F8F8F8"/>
                </a:solidFill>
                <a:latin typeface="Calibri" pitchFamily="34" charset="0"/>
              </a:rPr>
              <a:t>How </a:t>
            </a:r>
            <a:r>
              <a:rPr lang="en-US" sz="2400" dirty="0">
                <a:solidFill>
                  <a:srgbClr val="F8F8F8"/>
                </a:solidFill>
                <a:latin typeface="Calibri" pitchFamily="34" charset="0"/>
              </a:rPr>
              <a:t>strong are influences from learned behavioral patterns? </a:t>
            </a:r>
            <a:r>
              <a:rPr lang="en-US" sz="2400" dirty="0" smtClean="0">
                <a:solidFill>
                  <a:srgbClr val="F8F8F8"/>
                </a:solidFill>
                <a:latin typeface="Calibri" pitchFamily="34" charset="0"/>
              </a:rPr>
              <a:t>Khmer </a:t>
            </a:r>
            <a:r>
              <a:rPr lang="en-US" sz="2400" dirty="0">
                <a:solidFill>
                  <a:srgbClr val="F8F8F8"/>
                </a:solidFill>
                <a:latin typeface="Calibri" pitchFamily="34" charset="0"/>
              </a:rPr>
              <a:t>Rouge children were given “leadership in torture and executions”, practicing torture on </a:t>
            </a:r>
            <a:r>
              <a:rPr lang="en-US" sz="2400" dirty="0" smtClean="0">
                <a:solidFill>
                  <a:srgbClr val="F8F8F8"/>
                </a:solidFill>
                <a:latin typeface="Calibri" pitchFamily="34" charset="0"/>
              </a:rPr>
              <a:t>animals before killing people.  </a:t>
            </a:r>
            <a:endParaRPr lang="en-US" sz="2400" dirty="0">
              <a:solidFill>
                <a:srgbClr val="F8F8F8"/>
              </a:solidFill>
              <a:latin typeface="Calibri" pitchFamily="34" charset="0"/>
            </a:endParaRPr>
          </a:p>
          <a:p>
            <a:pPr algn="l">
              <a:spcBef>
                <a:spcPts val="0"/>
              </a:spcBef>
              <a:spcAft>
                <a:spcPts val="1200"/>
              </a:spcAft>
              <a:defRPr/>
            </a:pPr>
            <a:r>
              <a:rPr lang="en-US" sz="2400" dirty="0" smtClean="0">
                <a:solidFill>
                  <a:srgbClr val="F8F8F8"/>
                </a:solidFill>
                <a:latin typeface="Calibri" pitchFamily="34" charset="0"/>
              </a:rPr>
              <a:t>Should </a:t>
            </a:r>
            <a:r>
              <a:rPr lang="en-US" sz="2400" dirty="0">
                <a:solidFill>
                  <a:srgbClr val="F8F8F8"/>
                </a:solidFill>
                <a:latin typeface="Calibri" pitchFamily="34" charset="0"/>
              </a:rPr>
              <a:t>free choice be enforced on small babies? </a:t>
            </a:r>
          </a:p>
          <a:p>
            <a:pPr algn="l">
              <a:spcBef>
                <a:spcPts val="0"/>
              </a:spcBef>
              <a:spcAft>
                <a:spcPts val="1200"/>
              </a:spcAft>
              <a:defRPr/>
            </a:pPr>
            <a:r>
              <a:rPr lang="en-US" sz="2400" dirty="0">
                <a:solidFill>
                  <a:srgbClr val="F8F8F8"/>
                </a:solidFill>
                <a:latin typeface="Calibri" pitchFamily="34" charset="0"/>
              </a:rPr>
              <a:t>From Greece to China positive and negative behavioral patterns have been provided through legends, </a:t>
            </a:r>
            <a:r>
              <a:rPr lang="en-US" sz="2400" dirty="0" smtClean="0">
                <a:solidFill>
                  <a:srgbClr val="F8F8F8"/>
                </a:solidFill>
                <a:latin typeface="Calibri" pitchFamily="34" charset="0"/>
              </a:rPr>
              <a:t>dramas, religious </a:t>
            </a:r>
            <a:r>
              <a:rPr lang="en-US" sz="2400" dirty="0">
                <a:solidFill>
                  <a:srgbClr val="F8F8F8"/>
                </a:solidFill>
                <a:latin typeface="Calibri" pitchFamily="34" charset="0"/>
              </a:rPr>
              <a:t>stories, helping to learn virtues and values through personifications (</a:t>
            </a:r>
            <a:r>
              <a:rPr lang="en-US" sz="2400" dirty="0" err="1">
                <a:solidFill>
                  <a:srgbClr val="F8F8F8"/>
                </a:solidFill>
                <a:latin typeface="Calibri" pitchFamily="34" charset="0"/>
              </a:rPr>
              <a:t>arete</a:t>
            </a:r>
            <a:r>
              <a:rPr lang="en-US" sz="2400" dirty="0">
                <a:solidFill>
                  <a:srgbClr val="F8F8F8"/>
                </a:solidFill>
                <a:latin typeface="Calibri" pitchFamily="34" charset="0"/>
              </a:rPr>
              <a:t>, persona, </a:t>
            </a:r>
            <a:r>
              <a:rPr lang="pl-PL" sz="2400" dirty="0" smtClean="0">
                <a:solidFill>
                  <a:srgbClr val="F8F8F8"/>
                </a:solidFill>
                <a:latin typeface="Calibri" pitchFamily="34" charset="0"/>
              </a:rPr>
              <a:t>bod</a:t>
            </a:r>
            <a:r>
              <a:rPr lang="en-US" sz="2400" dirty="0" smtClean="0">
                <a:solidFill>
                  <a:srgbClr val="F8F8F8"/>
                </a:solidFill>
                <a:latin typeface="Calibri" pitchFamily="34" charset="0"/>
              </a:rPr>
              <a:t>h</a:t>
            </a:r>
            <a:r>
              <a:rPr lang="pl-PL" sz="2400" dirty="0" err="1" smtClean="0">
                <a:solidFill>
                  <a:srgbClr val="F8F8F8"/>
                </a:solidFill>
                <a:latin typeface="Calibri" pitchFamily="34" charset="0"/>
              </a:rPr>
              <a:t>isatwa</a:t>
            </a:r>
            <a:r>
              <a:rPr lang="en-US" sz="2400" dirty="0">
                <a:solidFill>
                  <a:srgbClr val="F8F8F8"/>
                </a:solidFill>
                <a:latin typeface="Calibri" pitchFamily="34" charset="0"/>
              </a:rPr>
              <a:t>), </a:t>
            </a:r>
            <a:r>
              <a:rPr lang="en-US" sz="2400" dirty="0" smtClean="0">
                <a:solidFill>
                  <a:srgbClr val="F8F8F8"/>
                </a:solidFill>
                <a:latin typeface="Calibri" pitchFamily="34" charset="0"/>
              </a:rPr>
              <a:t>self-regulation </a:t>
            </a:r>
            <a:r>
              <a:rPr lang="en-US" sz="2400" dirty="0">
                <a:solidFill>
                  <a:srgbClr val="F8F8F8"/>
                </a:solidFill>
                <a:latin typeface="Calibri" pitchFamily="34" charset="0"/>
              </a:rPr>
              <a:t>of behavior. </a:t>
            </a:r>
            <a:endParaRPr lang="pl-PL" sz="2400" dirty="0">
              <a:solidFill>
                <a:srgbClr val="F8F8F8"/>
              </a:solidFill>
              <a:latin typeface="Calibri" pitchFamily="34" charset="0"/>
            </a:endParaRPr>
          </a:p>
          <a:p>
            <a:pPr algn="l">
              <a:spcBef>
                <a:spcPts val="0"/>
              </a:spcBef>
              <a:spcAft>
                <a:spcPts val="1200"/>
              </a:spcAft>
              <a:defRPr/>
            </a:pPr>
            <a:r>
              <a:rPr lang="en-US" sz="2400" dirty="0" smtClean="0">
                <a:solidFill>
                  <a:srgbClr val="F8F8F8"/>
                </a:solidFill>
                <a:latin typeface="Calibri" pitchFamily="34" charset="0"/>
              </a:rPr>
              <a:t>What is the source of </a:t>
            </a:r>
            <a:r>
              <a:rPr lang="en-US" sz="2400" dirty="0">
                <a:solidFill>
                  <a:srgbClr val="F8F8F8"/>
                </a:solidFill>
                <a:latin typeface="Calibri" pitchFamily="34" charset="0"/>
              </a:rPr>
              <a:t>values for young generation</a:t>
            </a:r>
            <a:r>
              <a:rPr lang="pl-PL" sz="2400" dirty="0">
                <a:solidFill>
                  <a:srgbClr val="F8F8F8"/>
                </a:solidFill>
                <a:latin typeface="Calibri" pitchFamily="34" charset="0"/>
              </a:rPr>
              <a:t>? </a:t>
            </a:r>
            <a:r>
              <a:rPr lang="en-US" sz="2400" dirty="0">
                <a:solidFill>
                  <a:srgbClr val="F8F8F8"/>
                </a:solidFill>
                <a:latin typeface="Calibri" pitchFamily="34" charset="0"/>
              </a:rPr>
              <a:t>Where are their </a:t>
            </a:r>
            <a:r>
              <a:rPr lang="en-US" sz="2400" dirty="0" smtClean="0">
                <a:solidFill>
                  <a:srgbClr val="F8F8F8"/>
                </a:solidFill>
                <a:latin typeface="Calibri" pitchFamily="34" charset="0"/>
              </a:rPr>
              <a:t>role </a:t>
            </a:r>
            <a:r>
              <a:rPr lang="en-US" sz="2400" dirty="0">
                <a:solidFill>
                  <a:srgbClr val="F8F8F8"/>
                </a:solidFill>
                <a:latin typeface="Calibri" pitchFamily="34" charset="0"/>
              </a:rPr>
              <a:t>models? </a:t>
            </a:r>
            <a:r>
              <a:rPr lang="pl-PL" sz="2400" dirty="0">
                <a:solidFill>
                  <a:srgbClr val="F8F8F8"/>
                </a:solidFill>
                <a:latin typeface="Calibri" pitchFamily="34" charset="0"/>
              </a:rPr>
              <a:t>Harr</a:t>
            </a:r>
            <a:r>
              <a:rPr lang="en-US" sz="2400" dirty="0">
                <a:solidFill>
                  <a:srgbClr val="F8F8F8"/>
                </a:solidFill>
                <a:latin typeface="Calibri" pitchFamily="34" charset="0"/>
              </a:rPr>
              <a:t>y </a:t>
            </a:r>
            <a:r>
              <a:rPr lang="pl-PL" sz="2400" dirty="0">
                <a:solidFill>
                  <a:srgbClr val="F8F8F8"/>
                </a:solidFill>
                <a:latin typeface="Calibri" pitchFamily="34" charset="0"/>
              </a:rPr>
              <a:t>Potter? </a:t>
            </a:r>
            <a:endParaRPr lang="en-US" sz="2400" dirty="0">
              <a:solidFill>
                <a:srgbClr val="F8F8F8"/>
              </a:solidFill>
              <a:latin typeface="Calibri" pitchFamily="34" charset="0"/>
            </a:endParaRPr>
          </a:p>
        </p:txBody>
      </p:sp>
      <p:pic>
        <p:nvPicPr>
          <p:cNvPr id="2970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8155" y="3370145"/>
            <a:ext cx="1428750" cy="1333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7"/>
          <p:cNvPicPr>
            <a:picLocks noChangeAspect="1" noChangeArrowheads="1"/>
          </p:cNvPicPr>
          <p:nvPr/>
        </p:nvPicPr>
        <p:blipFill>
          <a:blip r:embed="rId4"/>
          <a:srcRect/>
          <a:stretch>
            <a:fillRect/>
          </a:stretch>
        </p:blipFill>
        <p:spPr bwMode="auto">
          <a:xfrm>
            <a:off x="7239000" y="0"/>
            <a:ext cx="1905000" cy="3171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29704" name="Picture 8"/>
          <p:cNvPicPr>
            <a:picLocks noChangeAspect="1" noChangeArrowheads="1"/>
          </p:cNvPicPr>
          <p:nvPr/>
        </p:nvPicPr>
        <p:blipFill>
          <a:blip r:embed="rId5"/>
          <a:srcRect/>
          <a:stretch>
            <a:fillRect/>
          </a:stretch>
        </p:blipFill>
        <p:spPr bwMode="auto">
          <a:xfrm>
            <a:off x="7696200" y="4884738"/>
            <a:ext cx="1447800" cy="1838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298577546"/>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684213" y="260350"/>
            <a:ext cx="7772400" cy="865188"/>
          </a:xfrm>
          <a:effectLst>
            <a:outerShdw dist="35921" dir="2700000" algn="ctr" rotWithShape="0">
              <a:schemeClr val="bg2"/>
            </a:outerShdw>
          </a:effectLst>
        </p:spPr>
        <p:txBody>
          <a:bodyPr/>
          <a:lstStyle/>
          <a:p>
            <a:r>
              <a:rPr lang="en-US" b="0" dirty="0">
                <a:solidFill>
                  <a:srgbClr val="FFCC00"/>
                </a:solidFill>
              </a:rPr>
              <a:t>ERP and speech</a:t>
            </a:r>
          </a:p>
        </p:txBody>
      </p:sp>
      <p:sp>
        <p:nvSpPr>
          <p:cNvPr id="176131" name="Rectangle 3"/>
          <p:cNvSpPr>
            <a:spLocks noGrp="1" noChangeArrowheads="1"/>
          </p:cNvSpPr>
          <p:nvPr>
            <p:ph type="body" idx="1"/>
          </p:nvPr>
        </p:nvSpPr>
        <p:spPr>
          <a:xfrm>
            <a:off x="684213" y="1268413"/>
            <a:ext cx="8459787" cy="5400675"/>
          </a:xfrm>
        </p:spPr>
        <p:txBody>
          <a:bodyPr/>
          <a:lstStyle/>
          <a:p>
            <a:pPr marL="0" indent="0">
              <a:lnSpc>
                <a:spcPct val="80000"/>
              </a:lnSpc>
              <a:buFontTx/>
              <a:buNone/>
            </a:pPr>
            <a:r>
              <a:rPr lang="en-US" sz="2400" b="0" dirty="0">
                <a:effectLst/>
              </a:rPr>
              <a:t>D.L. </a:t>
            </a:r>
            <a:r>
              <a:rPr lang="en-US" sz="2400" b="0" dirty="0" err="1">
                <a:effectLst/>
              </a:rPr>
              <a:t>Molfese</a:t>
            </a:r>
            <a:r>
              <a:rPr lang="en-US" sz="2400" b="0" dirty="0">
                <a:effectLst/>
              </a:rPr>
              <a:t> used auditory event-related potentials </a:t>
            </a:r>
            <a:br>
              <a:rPr lang="en-US" sz="2400" b="0" dirty="0">
                <a:effectLst/>
              </a:rPr>
            </a:br>
            <a:r>
              <a:rPr lang="en-US" sz="2400" b="0" dirty="0">
                <a:effectLst/>
              </a:rPr>
              <a:t>recorded at birth to speech and </a:t>
            </a:r>
            <a:r>
              <a:rPr lang="en-US" sz="2400" b="0" dirty="0" err="1">
                <a:effectLst/>
              </a:rPr>
              <a:t>nonspeech</a:t>
            </a:r>
            <a:r>
              <a:rPr lang="en-US" sz="2400" b="0" dirty="0">
                <a:effectLst/>
              </a:rPr>
              <a:t> syllables. </a:t>
            </a:r>
          </a:p>
          <a:p>
            <a:pPr marL="0" indent="0">
              <a:lnSpc>
                <a:spcPct val="80000"/>
              </a:lnSpc>
              <a:buFontTx/>
              <a:buNone/>
            </a:pPr>
            <a:endParaRPr lang="en-US" sz="2400" b="0" dirty="0">
              <a:effectLst/>
            </a:endParaRPr>
          </a:p>
          <a:p>
            <a:pPr marL="0" indent="0">
              <a:lnSpc>
                <a:spcPct val="80000"/>
              </a:lnSpc>
              <a:buFontTx/>
              <a:buNone/>
            </a:pPr>
            <a:r>
              <a:rPr lang="en-US" sz="2400" b="0" dirty="0">
                <a:effectLst/>
              </a:rPr>
              <a:t>Predictions based on ERPS: dyslexic, poor, or normal readers 8 years later (2</a:t>
            </a:r>
            <a:r>
              <a:rPr lang="en-US" sz="2400" b="0" baseline="30000" dirty="0">
                <a:effectLst/>
              </a:rPr>
              <a:t>nd</a:t>
            </a:r>
            <a:r>
              <a:rPr lang="en-US" sz="2400" b="0" dirty="0">
                <a:effectLst/>
              </a:rPr>
              <a:t> grade), with 82% accuracy. </a:t>
            </a:r>
          </a:p>
          <a:p>
            <a:pPr marL="0" indent="0">
              <a:lnSpc>
                <a:spcPct val="80000"/>
              </a:lnSpc>
              <a:buFontTx/>
              <a:buNone/>
            </a:pPr>
            <a:r>
              <a:rPr lang="en-US" sz="2400" b="0" dirty="0">
                <a:effectLst/>
              </a:rPr>
              <a:t>=&gt; reading problems can be identified and possible interventions undertaken up to 9 years earlier than is currently possible</a:t>
            </a:r>
            <a:r>
              <a:rPr lang="en-US" sz="2400" b="0" dirty="0" smtClean="0">
                <a:effectLst/>
              </a:rPr>
              <a:t>.</a:t>
            </a:r>
            <a:endParaRPr lang="en-US" sz="2400" b="0" dirty="0">
              <a:effectLst/>
            </a:endParaRPr>
          </a:p>
          <a:p>
            <a:pPr marL="0" indent="0">
              <a:lnSpc>
                <a:spcPct val="80000"/>
              </a:lnSpc>
              <a:buFontTx/>
              <a:buNone/>
            </a:pPr>
            <a:r>
              <a:rPr lang="en-US" sz="2400" b="0" dirty="0">
                <a:effectLst/>
              </a:rPr>
              <a:t>Can this be changed? </a:t>
            </a:r>
            <a:r>
              <a:rPr lang="en-US" sz="2400" b="0" dirty="0" smtClean="0">
                <a:effectLst/>
              </a:rPr>
              <a:t/>
            </a:r>
            <a:br>
              <a:rPr lang="en-US" sz="2400" b="0" dirty="0" smtClean="0">
                <a:effectLst/>
              </a:rPr>
            </a:br>
            <a:endParaRPr lang="en-US" sz="2400" b="0" dirty="0">
              <a:effectLst/>
            </a:endParaRPr>
          </a:p>
          <a:p>
            <a:pPr marL="0" indent="0">
              <a:lnSpc>
                <a:spcPct val="80000"/>
              </a:lnSpc>
              <a:buFontTx/>
              <a:buNone/>
            </a:pPr>
            <a:r>
              <a:rPr lang="en-US" sz="2400" b="0" dirty="0">
                <a:effectLst/>
              </a:rPr>
              <a:t>ERP for high school students learning names for different countries as indicated after a 15 minute period how successful these students will be in learning to associate names with the outlines of different countries</a:t>
            </a:r>
            <a:r>
              <a:rPr lang="en-US" sz="2400" b="0" dirty="0" smtClean="0">
                <a:effectLst/>
              </a:rPr>
              <a:t>.</a:t>
            </a:r>
            <a:r>
              <a:rPr lang="en-US" sz="2400" b="0" dirty="0">
                <a:effectLst/>
              </a:rPr>
              <a:t/>
            </a:r>
            <a:br>
              <a:rPr lang="en-US" sz="2400" b="0" dirty="0">
                <a:effectLst/>
              </a:rPr>
            </a:br>
            <a:r>
              <a:rPr lang="en-US" sz="2400" b="0" dirty="0">
                <a:effectLst/>
              </a:rPr>
              <a:t>ERPs allow for prediction when the material was mastered versus when students were only familiar with the material but had not yet mastered it.</a:t>
            </a:r>
          </a:p>
        </p:txBody>
      </p:sp>
      <p:pic>
        <p:nvPicPr>
          <p:cNvPr id="176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0563" y="188913"/>
            <a:ext cx="2103437"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613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332656"/>
            <a:ext cx="5356225" cy="497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333416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6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684213" y="260350"/>
            <a:ext cx="7772400" cy="865188"/>
          </a:xfrm>
          <a:effectLst>
            <a:outerShdw dist="35921" dir="2700000" algn="ctr" rotWithShape="0">
              <a:schemeClr val="bg2"/>
            </a:outerShdw>
          </a:effectLst>
        </p:spPr>
        <p:txBody>
          <a:bodyPr/>
          <a:lstStyle/>
          <a:p>
            <a:r>
              <a:rPr lang="en-US" b="0" dirty="0">
                <a:solidFill>
                  <a:srgbClr val="FFCC00"/>
                </a:solidFill>
              </a:rPr>
              <a:t>Abstract thinking</a:t>
            </a:r>
          </a:p>
        </p:txBody>
      </p:sp>
      <p:sp>
        <p:nvSpPr>
          <p:cNvPr id="130051" name="Rectangle 3"/>
          <p:cNvSpPr>
            <a:spLocks noGrp="1" noChangeArrowheads="1"/>
          </p:cNvSpPr>
          <p:nvPr>
            <p:ph type="body" idx="1"/>
          </p:nvPr>
        </p:nvSpPr>
        <p:spPr>
          <a:xfrm>
            <a:off x="684213" y="1196975"/>
            <a:ext cx="7924800" cy="5327650"/>
          </a:xfrm>
        </p:spPr>
        <p:txBody>
          <a:bodyPr/>
          <a:lstStyle/>
          <a:p>
            <a:pPr marL="0" indent="0">
              <a:lnSpc>
                <a:spcPct val="90000"/>
              </a:lnSpc>
              <a:buNone/>
            </a:pPr>
            <a:r>
              <a:rPr lang="en-US" sz="2400" b="0" dirty="0"/>
              <a:t>G. Marcus </a:t>
            </a:r>
            <a:r>
              <a:rPr lang="en-US" sz="2400" b="0" i="1" dirty="0"/>
              <a:t>et al</a:t>
            </a:r>
            <a:r>
              <a:rPr lang="en-US" sz="2400" b="0" dirty="0"/>
              <a:t>, “Rule learning by seven-month-old </a:t>
            </a:r>
            <a:r>
              <a:rPr lang="en-US" sz="2400" b="0" dirty="0" smtClean="0"/>
              <a:t/>
            </a:r>
            <a:br>
              <a:rPr lang="en-US" sz="2400" b="0" dirty="0" smtClean="0"/>
            </a:br>
            <a:r>
              <a:rPr lang="en-US" sz="2400" b="0" dirty="0" smtClean="0"/>
              <a:t>infants</a:t>
            </a:r>
            <a:r>
              <a:rPr lang="en-US" sz="2400" b="0" dirty="0"/>
              <a:t>”, </a:t>
            </a:r>
            <a:r>
              <a:rPr lang="en-US" sz="2400" b="0" dirty="0" smtClean="0"/>
              <a:t>Science 1999.</a:t>
            </a:r>
            <a:endParaRPr lang="en-US" sz="2400" b="0" dirty="0"/>
          </a:p>
          <a:p>
            <a:pPr marL="0" indent="0">
              <a:lnSpc>
                <a:spcPct val="90000"/>
              </a:lnSpc>
              <a:buFontTx/>
              <a:buNone/>
            </a:pPr>
            <a:r>
              <a:rPr lang="en-US" sz="2400" b="0" dirty="0" smtClean="0">
                <a:effectLst/>
              </a:rPr>
              <a:t>7-month </a:t>
            </a:r>
            <a:r>
              <a:rPr lang="en-US" sz="2400" b="0" dirty="0">
                <a:effectLst/>
              </a:rPr>
              <a:t>old babies habituated for 2 minutes with sentences like </a:t>
            </a:r>
            <a:r>
              <a:rPr lang="en-US" sz="2400" b="0" i="1" dirty="0" err="1">
                <a:effectLst/>
              </a:rPr>
              <a:t>ga</a:t>
            </a:r>
            <a:r>
              <a:rPr lang="en-US" sz="2400" b="0" i="1" dirty="0">
                <a:effectLst/>
              </a:rPr>
              <a:t> </a:t>
            </a:r>
            <a:r>
              <a:rPr lang="en-US" sz="2400" b="0" i="1" dirty="0" err="1">
                <a:effectLst/>
              </a:rPr>
              <a:t>ti</a:t>
            </a:r>
            <a:r>
              <a:rPr lang="en-US" sz="2400" b="0" i="1" dirty="0">
                <a:effectLst/>
              </a:rPr>
              <a:t> </a:t>
            </a:r>
            <a:r>
              <a:rPr lang="en-US" sz="2400" b="0" i="1" dirty="0" err="1">
                <a:effectLst/>
              </a:rPr>
              <a:t>ga</a:t>
            </a:r>
            <a:r>
              <a:rPr lang="en-US" sz="2400" b="0" i="1" dirty="0">
                <a:effectLst/>
              </a:rPr>
              <a:t>, li </a:t>
            </a:r>
            <a:r>
              <a:rPr lang="en-US" sz="2400" b="0" i="1" dirty="0" err="1">
                <a:effectLst/>
              </a:rPr>
              <a:t>na</a:t>
            </a:r>
            <a:r>
              <a:rPr lang="en-US" sz="2400" b="0" i="1" dirty="0">
                <a:effectLst/>
              </a:rPr>
              <a:t> li, </a:t>
            </a:r>
            <a:r>
              <a:rPr lang="en-US" sz="2400" b="0" dirty="0">
                <a:effectLst/>
              </a:rPr>
              <a:t>of the ABA structure, recognize that </a:t>
            </a:r>
            <a:r>
              <a:rPr lang="en-US" sz="2400" b="0" i="1" dirty="0" err="1">
                <a:effectLst/>
              </a:rPr>
              <a:t>wo</a:t>
            </a:r>
            <a:r>
              <a:rPr lang="en-US" sz="2400" b="0" i="1" dirty="0">
                <a:effectLst/>
              </a:rPr>
              <a:t> </a:t>
            </a:r>
            <a:r>
              <a:rPr lang="en-US" sz="2400" b="0" i="1" dirty="0" err="1">
                <a:effectLst/>
              </a:rPr>
              <a:t>fe</a:t>
            </a:r>
            <a:r>
              <a:rPr lang="en-US" sz="2400" b="0" i="1" dirty="0">
                <a:effectLst/>
              </a:rPr>
              <a:t> </a:t>
            </a:r>
            <a:r>
              <a:rPr lang="en-US" sz="2400" b="0" i="1" dirty="0" err="1">
                <a:effectLst/>
              </a:rPr>
              <a:t>wo</a:t>
            </a:r>
            <a:r>
              <a:rPr lang="en-US" sz="2400" b="0" i="1" dirty="0">
                <a:effectLst/>
              </a:rPr>
              <a:t> </a:t>
            </a:r>
            <a:r>
              <a:rPr lang="en-US" sz="2400" b="0" dirty="0">
                <a:effectLst/>
              </a:rPr>
              <a:t>has correct grammatical structure but </a:t>
            </a:r>
            <a:r>
              <a:rPr lang="en-US" sz="2400" b="0" i="1" dirty="0" err="1">
                <a:effectLst/>
              </a:rPr>
              <a:t>wo</a:t>
            </a:r>
            <a:r>
              <a:rPr lang="en-US" sz="2400" b="0" i="1" dirty="0">
                <a:effectLst/>
              </a:rPr>
              <a:t> </a:t>
            </a:r>
            <a:r>
              <a:rPr lang="en-US" sz="2400" b="0" i="1" dirty="0" err="1">
                <a:effectLst/>
              </a:rPr>
              <a:t>wo</a:t>
            </a:r>
            <a:r>
              <a:rPr lang="en-US" sz="2400" b="0" i="1" dirty="0">
                <a:effectLst/>
              </a:rPr>
              <a:t> </a:t>
            </a:r>
            <a:r>
              <a:rPr lang="en-US" sz="2400" b="0" i="1" dirty="0" err="1">
                <a:effectLst/>
              </a:rPr>
              <a:t>fe</a:t>
            </a:r>
            <a:r>
              <a:rPr lang="en-US" sz="2400" b="0" i="1" dirty="0">
                <a:effectLst/>
              </a:rPr>
              <a:t> </a:t>
            </a:r>
            <a:r>
              <a:rPr lang="en-US" sz="2400" b="0" dirty="0">
                <a:effectLst/>
              </a:rPr>
              <a:t>does not.</a:t>
            </a:r>
            <a:br>
              <a:rPr lang="en-US" sz="2400" b="0" dirty="0">
                <a:effectLst/>
              </a:rPr>
            </a:br>
            <a:endParaRPr lang="en-US" sz="2400" b="0" dirty="0">
              <a:effectLst/>
            </a:endParaRPr>
          </a:p>
          <a:p>
            <a:pPr marL="0" indent="0">
              <a:lnSpc>
                <a:spcPct val="90000"/>
              </a:lnSpc>
              <a:buNone/>
            </a:pPr>
            <a:r>
              <a:rPr lang="en-US" sz="2400" b="0" dirty="0">
                <a:solidFill>
                  <a:srgbClr val="FFC000"/>
                </a:solidFill>
              </a:rPr>
              <a:t>Intelligence</a:t>
            </a:r>
            <a:r>
              <a:rPr lang="en-US" sz="2400" b="0" dirty="0"/>
              <a:t>: speed of thinking + working memory + </a:t>
            </a:r>
            <a:r>
              <a:rPr lang="en-US" sz="2400" b="0" dirty="0" smtClean="0"/>
              <a:t>synaptic density reflected </a:t>
            </a:r>
            <a:r>
              <a:rPr lang="en-US" sz="2400" b="0" dirty="0"/>
              <a:t>in ERP </a:t>
            </a:r>
            <a:r>
              <a:rPr lang="en-US" sz="2400" b="0" dirty="0" smtClean="0"/>
              <a:t>structure, later specific structure of connections will increase IQ, decrease creativity. </a:t>
            </a:r>
            <a:endParaRPr lang="en-US" sz="2400" b="0" dirty="0"/>
          </a:p>
          <a:p>
            <a:pPr marL="0" indent="0">
              <a:lnSpc>
                <a:spcPct val="90000"/>
              </a:lnSpc>
              <a:buNone/>
            </a:pPr>
            <a:r>
              <a:rPr lang="en-US" sz="2400" b="0" dirty="0"/>
              <a:t>Strong correlation of IQ between the ability to order two very short sounds, one with higher pitch (ex. J. </a:t>
            </a:r>
            <a:r>
              <a:rPr lang="en-US" sz="2400" b="0" dirty="0" err="1"/>
              <a:t>Drescher</a:t>
            </a:r>
            <a:r>
              <a:rPr lang="en-US" sz="2400" b="0" dirty="0"/>
              <a:t>, </a:t>
            </a:r>
            <a:r>
              <a:rPr lang="en-US" sz="2400" b="0" dirty="0" smtClean="0"/>
              <a:t>Torun).</a:t>
            </a:r>
            <a:endParaRPr lang="en-US" sz="2400" b="0" dirty="0"/>
          </a:p>
          <a:p>
            <a:pPr marL="0" indent="0">
              <a:lnSpc>
                <a:spcPct val="90000"/>
              </a:lnSpc>
              <a:buNone/>
            </a:pPr>
            <a:r>
              <a:rPr lang="en-US" sz="2400" b="0" dirty="0">
                <a:effectLst/>
              </a:rPr>
              <a:t>Lynn-</a:t>
            </a:r>
            <a:r>
              <a:rPr lang="pl-PL" sz="2400" b="0" dirty="0">
                <a:effectLst/>
              </a:rPr>
              <a:t>Flynn</a:t>
            </a:r>
            <a:r>
              <a:rPr lang="en-US" sz="2400" b="0" dirty="0">
                <a:effectLst/>
              </a:rPr>
              <a:t> effect</a:t>
            </a:r>
            <a:r>
              <a:rPr lang="pl-PL" sz="2400" b="0" dirty="0">
                <a:effectLst/>
              </a:rPr>
              <a:t>: </a:t>
            </a:r>
            <a:r>
              <a:rPr lang="en-US" sz="2400" b="0" dirty="0">
                <a:effectLst/>
              </a:rPr>
              <a:t>IQ grows everywhere in the </a:t>
            </a:r>
            <a:br>
              <a:rPr lang="en-US" sz="2400" b="0" dirty="0">
                <a:effectLst/>
              </a:rPr>
            </a:br>
            <a:r>
              <a:rPr lang="en-US" sz="2400" b="0" dirty="0">
                <a:effectLst/>
              </a:rPr>
              <a:t>world, 24 points in USA since 1918, 27 points in UK.</a:t>
            </a:r>
            <a:br>
              <a:rPr lang="en-US" sz="2400" b="0" dirty="0">
                <a:effectLst/>
              </a:rPr>
            </a:br>
            <a:r>
              <a:rPr lang="en-US" sz="2400" b="0" dirty="0">
                <a:effectLst/>
              </a:rPr>
              <a:t>Toys and nutrition help to develop better brains?</a:t>
            </a:r>
          </a:p>
        </p:txBody>
      </p:sp>
      <p:pic>
        <p:nvPicPr>
          <p:cNvPr id="130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115888"/>
            <a:ext cx="1190625"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0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3188" y="5157788"/>
            <a:ext cx="1420812" cy="995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0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613" y="1341438"/>
            <a:ext cx="5410200" cy="420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0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825" y="2636838"/>
            <a:ext cx="1920875" cy="364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47377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00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0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Grp="1" noChangeArrowheads="1"/>
          </p:cNvSpPr>
          <p:nvPr>
            <p:ph type="ctrTitle"/>
          </p:nvPr>
        </p:nvSpPr>
        <p:spPr>
          <a:xfrm>
            <a:off x="684213" y="188913"/>
            <a:ext cx="7488237" cy="865187"/>
          </a:xfrm>
          <a:effectLst/>
        </p:spPr>
        <p:txBody>
          <a:bodyPr/>
          <a:lstStyle/>
          <a:p>
            <a:r>
              <a:rPr lang="en-US" b="0" dirty="0"/>
              <a:t>Solution</a:t>
            </a:r>
          </a:p>
        </p:txBody>
      </p:sp>
      <p:sp>
        <p:nvSpPr>
          <p:cNvPr id="143365" name="Rectangle 5"/>
          <p:cNvSpPr>
            <a:spLocks noChangeArrowheads="1"/>
          </p:cNvSpPr>
          <p:nvPr/>
        </p:nvSpPr>
        <p:spPr bwMode="auto">
          <a:xfrm>
            <a:off x="684213" y="1268413"/>
            <a:ext cx="8351837" cy="525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57188" indent="-357188" algn="l">
              <a:spcBef>
                <a:spcPct val="20000"/>
              </a:spcBef>
            </a:pPr>
            <a:r>
              <a:rPr lang="en-US" sz="2400" dirty="0" smtClean="0">
                <a:latin typeface="Calibri" pitchFamily="34" charset="0"/>
              </a:rPr>
              <a:t>Understand how environment may influence </a:t>
            </a:r>
            <a:br>
              <a:rPr lang="en-US" sz="2400" dirty="0" smtClean="0">
                <a:latin typeface="Calibri" pitchFamily="34" charset="0"/>
              </a:rPr>
            </a:br>
            <a:r>
              <a:rPr lang="en-US" sz="2400" dirty="0" smtClean="0">
                <a:latin typeface="Calibri" pitchFamily="34" charset="0"/>
              </a:rPr>
              <a:t>development of nervous system, provide advice (apps). </a:t>
            </a:r>
          </a:p>
          <a:p>
            <a:pPr marL="357188" indent="-357188" algn="l">
              <a:spcBef>
                <a:spcPct val="20000"/>
              </a:spcBef>
            </a:pPr>
            <a:r>
              <a:rPr lang="en-US" sz="2400" dirty="0" smtClean="0">
                <a:latin typeface="Calibri" pitchFamily="34" charset="0"/>
              </a:rPr>
              <a:t>Teach infants perception </a:t>
            </a:r>
            <a:r>
              <a:rPr lang="en-US" sz="2400" dirty="0">
                <a:latin typeface="Calibri" pitchFamily="34" charset="0"/>
              </a:rPr>
              <a:t>and cognition! </a:t>
            </a:r>
          </a:p>
          <a:p>
            <a:pPr marL="357188" indent="-357188" algn="l">
              <a:spcBef>
                <a:spcPct val="20000"/>
              </a:spcBef>
            </a:pPr>
            <a:r>
              <a:rPr lang="en-US" sz="2400" dirty="0">
                <a:latin typeface="Calibri" pitchFamily="34" charset="0"/>
              </a:rPr>
              <a:t>Supervise perceptual and cognitive development of </a:t>
            </a:r>
            <a:r>
              <a:rPr lang="en-US" sz="2400" dirty="0" smtClean="0">
                <a:latin typeface="Calibri" pitchFamily="34" charset="0"/>
              </a:rPr>
              <a:t>infants.</a:t>
            </a:r>
            <a:endParaRPr lang="en-US" sz="2400" dirty="0">
              <a:latin typeface="Calibri" pitchFamily="34" charset="0"/>
            </a:endParaRPr>
          </a:p>
          <a:p>
            <a:pPr marL="357188" indent="-357188" algn="l">
              <a:spcBef>
                <a:spcPct val="20000"/>
              </a:spcBef>
              <a:buFontTx/>
              <a:buChar char="•"/>
            </a:pPr>
            <a:r>
              <a:rPr lang="en-US" sz="2400" dirty="0">
                <a:latin typeface="Calibri" pitchFamily="34" charset="0"/>
              </a:rPr>
              <a:t>Use interactive devices that stimulate infants, observe their reactions and provide precise feedback to improve their categorical perception. </a:t>
            </a:r>
          </a:p>
          <a:p>
            <a:pPr marL="357188" indent="-357188" algn="l">
              <a:spcBef>
                <a:spcPct val="20000"/>
              </a:spcBef>
              <a:buFontTx/>
              <a:buChar char="•"/>
            </a:pPr>
            <a:r>
              <a:rPr lang="en-US" sz="2400" dirty="0" smtClean="0">
                <a:latin typeface="Calibri" pitchFamily="34" charset="0"/>
              </a:rPr>
              <a:t>Prevent developmental </a:t>
            </a:r>
            <a:r>
              <a:rPr lang="en-US" sz="2400" dirty="0">
                <a:latin typeface="Calibri" pitchFamily="34" charset="0"/>
              </a:rPr>
              <a:t>problems </a:t>
            </a:r>
            <a:r>
              <a:rPr lang="en-US" sz="2400" dirty="0" smtClean="0">
                <a:latin typeface="Calibri" pitchFamily="34" charset="0"/>
              </a:rPr>
              <a:t>discovering them at early stages, call </a:t>
            </a:r>
            <a:r>
              <a:rPr lang="en-US" sz="2400" dirty="0">
                <a:latin typeface="Calibri" pitchFamily="34" charset="0"/>
              </a:rPr>
              <a:t>experts if necessary.</a:t>
            </a:r>
          </a:p>
          <a:p>
            <a:pPr marL="357188" indent="-357188" algn="l">
              <a:spcBef>
                <a:spcPct val="20000"/>
              </a:spcBef>
              <a:buFontTx/>
              <a:buChar char="•"/>
            </a:pPr>
            <a:r>
              <a:rPr lang="en-US" sz="2400" dirty="0">
                <a:latin typeface="Calibri" pitchFamily="34" charset="0"/>
              </a:rPr>
              <a:t>Encourage the </a:t>
            </a:r>
            <a:r>
              <a:rPr lang="en-US" sz="2400" dirty="0" smtClean="0">
                <a:latin typeface="Calibri" pitchFamily="34" charset="0"/>
              </a:rPr>
              <a:t>infant brain to use working </a:t>
            </a:r>
            <a:r>
              <a:rPr lang="en-US" sz="2400" dirty="0">
                <a:latin typeface="Calibri" pitchFamily="34" charset="0"/>
              </a:rPr>
              <a:t>memory, </a:t>
            </a:r>
            <a:r>
              <a:rPr lang="en-US" sz="2400" dirty="0" smtClean="0">
                <a:latin typeface="Calibri" pitchFamily="34" charset="0"/>
              </a:rPr>
              <a:t/>
            </a:r>
            <a:br>
              <a:rPr lang="en-US" sz="2400" dirty="0" smtClean="0">
                <a:latin typeface="Calibri" pitchFamily="34" charset="0"/>
              </a:rPr>
            </a:br>
            <a:r>
              <a:rPr lang="en-US" sz="2400" dirty="0" smtClean="0">
                <a:latin typeface="Calibri" pitchFamily="34" charset="0"/>
              </a:rPr>
              <a:t>stimulate discovery </a:t>
            </a:r>
            <a:r>
              <a:rPr lang="en-US" sz="2400" dirty="0">
                <a:latin typeface="Calibri" pitchFamily="34" charset="0"/>
              </a:rPr>
              <a:t>of abstract patterns in visual and auditory stimulations, increase speed of </a:t>
            </a:r>
            <a:r>
              <a:rPr lang="en-US" sz="2400" dirty="0" smtClean="0">
                <a:latin typeface="Calibri" pitchFamily="34" charset="0"/>
              </a:rPr>
              <a:t>reactions ...</a:t>
            </a:r>
          </a:p>
        </p:txBody>
      </p:sp>
      <p:pic>
        <p:nvPicPr>
          <p:cNvPr id="14336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188913"/>
            <a:ext cx="1524000" cy="137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9821763"/>
      </p:ext>
    </p:extLst>
  </p:cSld>
  <p:clrMapOvr>
    <a:masterClrMapping/>
  </p:clrMapOvr>
  <p:transition>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a:xfrm>
            <a:off x="1835696" y="260648"/>
            <a:ext cx="6089873" cy="769938"/>
          </a:xfrm>
        </p:spPr>
        <p:txBody>
          <a:bodyPr/>
          <a:lstStyle/>
          <a:p>
            <a:pPr eaLnBrk="1" hangingPunct="1">
              <a:defRPr/>
            </a:pPr>
            <a:r>
              <a:rPr lang="en-US" dirty="0" err="1" smtClean="0">
                <a:latin typeface="Arial Unicode MS" pitchFamily="34" charset="-128"/>
              </a:rPr>
              <a:t>Phenomics</a:t>
            </a:r>
            <a:endParaRPr lang="en-US" dirty="0" smtClean="0">
              <a:latin typeface="Arial Unicode MS" pitchFamily="34" charset="-128"/>
            </a:endParaRPr>
          </a:p>
        </p:txBody>
      </p:sp>
      <p:sp>
        <p:nvSpPr>
          <p:cNvPr id="16387" name="Rectangle 3"/>
          <p:cNvSpPr>
            <a:spLocks noGrp="1" noChangeArrowheads="1"/>
          </p:cNvSpPr>
          <p:nvPr>
            <p:ph type="body" idx="1"/>
          </p:nvPr>
        </p:nvSpPr>
        <p:spPr>
          <a:xfrm>
            <a:off x="381000" y="1268760"/>
            <a:ext cx="8382000" cy="5400600"/>
          </a:xfrm>
        </p:spPr>
        <p:txBody>
          <a:bodyPr/>
          <a:lstStyle/>
          <a:p>
            <a:pPr marL="0" indent="0" eaLnBrk="1" hangingPunct="1">
              <a:buNone/>
              <a:defRPr/>
            </a:pPr>
            <a:r>
              <a:rPr lang="en-US" sz="2400" i="1" dirty="0" err="1"/>
              <a:t>Phenomics</a:t>
            </a:r>
            <a:r>
              <a:rPr lang="en-US" sz="2400" i="1" dirty="0"/>
              <a:t> </a:t>
            </a:r>
            <a:r>
              <a:rPr lang="en-US" sz="2400" dirty="0"/>
              <a:t>is </a:t>
            </a:r>
            <a:r>
              <a:rPr lang="en-US" sz="2400" dirty="0" smtClean="0"/>
              <a:t>the branch of science concerned </a:t>
            </a:r>
            <a:br>
              <a:rPr lang="en-US" sz="2400" dirty="0" smtClean="0"/>
            </a:br>
            <a:r>
              <a:rPr lang="en-US" sz="2400" dirty="0" smtClean="0"/>
              <a:t>with identification and description of measurable</a:t>
            </a:r>
            <a:br>
              <a:rPr lang="en-US" sz="2400" dirty="0" smtClean="0"/>
            </a:br>
            <a:r>
              <a:rPr lang="en-US" sz="2400" dirty="0" smtClean="0"/>
              <a:t>physical, biochemical and psychological traits </a:t>
            </a:r>
            <a:r>
              <a:rPr lang="en-US" sz="2400" dirty="0"/>
              <a:t>of </a:t>
            </a:r>
            <a:r>
              <a:rPr lang="en-US" sz="2400" dirty="0" smtClean="0"/>
              <a:t>organisms. </a:t>
            </a:r>
            <a:br>
              <a:rPr lang="en-US" sz="2400" dirty="0" smtClean="0"/>
            </a:br>
            <a:r>
              <a:rPr lang="pl-PL" sz="2400" dirty="0" smtClean="0"/>
              <a:t>G</a:t>
            </a:r>
            <a:r>
              <a:rPr lang="pl-PL" sz="2400" i="1" dirty="0" smtClean="0"/>
              <a:t>enom</a:t>
            </a:r>
            <a:r>
              <a:rPr lang="pl-PL" sz="2400" dirty="0" smtClean="0"/>
              <a:t>, </a:t>
            </a:r>
            <a:r>
              <a:rPr lang="pl-PL" sz="2400" i="1" dirty="0" err="1" smtClean="0"/>
              <a:t>proteom</a:t>
            </a:r>
            <a:r>
              <a:rPr lang="pl-PL" sz="2400" dirty="0" smtClean="0"/>
              <a:t>, </a:t>
            </a:r>
            <a:r>
              <a:rPr lang="en-US" sz="2400" i="1" dirty="0" err="1" smtClean="0"/>
              <a:t>ph</a:t>
            </a:r>
            <a:r>
              <a:rPr lang="pl-PL" sz="2400" i="1" dirty="0" err="1" smtClean="0"/>
              <a:t>enom</a:t>
            </a:r>
            <a:r>
              <a:rPr lang="pl-PL" sz="2400" i="1" dirty="0" smtClean="0"/>
              <a:t>, </a:t>
            </a:r>
            <a:r>
              <a:rPr lang="pl-PL" sz="2400" i="1" dirty="0" err="1" smtClean="0"/>
              <a:t>intera</a:t>
            </a:r>
            <a:r>
              <a:rPr lang="en-US" sz="2400" i="1" dirty="0" smtClean="0"/>
              <a:t>c</a:t>
            </a:r>
            <a:r>
              <a:rPr lang="pl-PL" sz="2400" i="1" dirty="0" smtClean="0"/>
              <a:t>tom, e</a:t>
            </a:r>
            <a:r>
              <a:rPr lang="en-US" sz="2400" i="1" dirty="0" smtClean="0"/>
              <a:t>x</a:t>
            </a:r>
            <a:r>
              <a:rPr lang="pl-PL" sz="2400" i="1" dirty="0" smtClean="0"/>
              <a:t>po</a:t>
            </a:r>
            <a:r>
              <a:rPr lang="en-US" sz="2400" i="1" dirty="0" smtClean="0"/>
              <a:t>s</a:t>
            </a:r>
            <a:r>
              <a:rPr lang="pl-PL" sz="2400" i="1" dirty="0" smtClean="0"/>
              <a:t>om</a:t>
            </a:r>
            <a:r>
              <a:rPr lang="en-US" sz="2400" i="1" dirty="0" smtClean="0"/>
              <a:t>e</a:t>
            </a:r>
            <a:r>
              <a:rPr lang="pl-PL" sz="2400" i="1" dirty="0" smtClean="0"/>
              <a:t>, </a:t>
            </a:r>
            <a:r>
              <a:rPr lang="en-US" sz="2400" i="1" dirty="0" smtClean="0"/>
              <a:t>virus</a:t>
            </a:r>
            <a:r>
              <a:rPr lang="pl-PL" sz="2400" i="1" dirty="0" smtClean="0"/>
              <a:t>om … omics.org </a:t>
            </a:r>
            <a:r>
              <a:rPr lang="en-US" sz="2400" dirty="0" smtClean="0"/>
              <a:t>has a list of over </a:t>
            </a:r>
            <a:r>
              <a:rPr lang="pl-PL" sz="2400" dirty="0" smtClean="0"/>
              <a:t>400 </a:t>
            </a:r>
            <a:r>
              <a:rPr lang="en-US" sz="2400" dirty="0" smtClean="0"/>
              <a:t>various </a:t>
            </a:r>
            <a:r>
              <a:rPr lang="pl-PL" sz="2400" dirty="0" smtClean="0"/>
              <a:t>…</a:t>
            </a:r>
            <a:r>
              <a:rPr lang="pl-PL" sz="2400" i="1" dirty="0" err="1" smtClean="0"/>
              <a:t>omics</a:t>
            </a:r>
            <a:r>
              <a:rPr lang="pl-PL" sz="2400" dirty="0" smtClean="0"/>
              <a:t>. </a:t>
            </a:r>
            <a:br>
              <a:rPr lang="pl-PL" sz="2400" dirty="0" smtClean="0"/>
            </a:br>
            <a:r>
              <a:rPr lang="pl-PL" sz="2400" i="1" dirty="0" smtClean="0"/>
              <a:t/>
            </a:r>
            <a:br>
              <a:rPr lang="pl-PL" sz="2400" i="1" dirty="0" smtClean="0"/>
            </a:br>
            <a:r>
              <a:rPr lang="pl-PL" sz="2400" i="1" dirty="0" smtClean="0"/>
              <a:t>Human </a:t>
            </a:r>
            <a:r>
              <a:rPr lang="pl-PL" sz="2400" i="1" dirty="0" err="1"/>
              <a:t>Phenome</a:t>
            </a:r>
            <a:r>
              <a:rPr lang="pl-PL" sz="2400" i="1" dirty="0"/>
              <a:t> Project</a:t>
            </a:r>
            <a:r>
              <a:rPr lang="pl-PL" sz="2400" dirty="0"/>
              <a:t>, </a:t>
            </a:r>
            <a:r>
              <a:rPr lang="en-US" sz="2400" dirty="0" smtClean="0"/>
              <a:t>since </a:t>
            </a:r>
            <a:r>
              <a:rPr lang="pl-PL" sz="2400" dirty="0" smtClean="0"/>
              <a:t>2003</a:t>
            </a:r>
            <a:r>
              <a:rPr lang="en-US" sz="2400" dirty="0" smtClean="0"/>
              <a:t>.</a:t>
            </a:r>
            <a:r>
              <a:rPr lang="pl-PL" sz="2400" dirty="0" smtClean="0"/>
              <a:t/>
            </a:r>
            <a:br>
              <a:rPr lang="pl-PL" sz="2400" dirty="0" smtClean="0"/>
            </a:br>
            <a:r>
              <a:rPr lang="pl-PL" sz="2400" i="1" dirty="0"/>
              <a:t>Human </a:t>
            </a:r>
            <a:r>
              <a:rPr lang="pl-PL" sz="2400" i="1" dirty="0" err="1"/>
              <a:t>Epigenome</a:t>
            </a:r>
            <a:r>
              <a:rPr lang="pl-PL" sz="2400" i="1" dirty="0"/>
              <a:t> </a:t>
            </a:r>
            <a:r>
              <a:rPr lang="pl-PL" sz="2400" i="1" dirty="0" smtClean="0"/>
              <a:t>Project</a:t>
            </a:r>
            <a:r>
              <a:rPr lang="pl-PL" sz="2400" dirty="0" smtClean="0"/>
              <a:t>, </a:t>
            </a:r>
            <a:r>
              <a:rPr lang="en-US" sz="2400" dirty="0" smtClean="0"/>
              <a:t>since </a:t>
            </a:r>
            <a:r>
              <a:rPr lang="pl-PL" sz="2400" dirty="0" smtClean="0"/>
              <a:t>2003</a:t>
            </a:r>
            <a:r>
              <a:rPr lang="en-US" sz="2400" dirty="0"/>
              <a:t>.</a:t>
            </a:r>
            <a:br>
              <a:rPr lang="en-US" sz="2400" dirty="0"/>
            </a:br>
            <a:r>
              <a:rPr lang="en-US" sz="2400" i="1" dirty="0" smtClean="0"/>
              <a:t>Human </a:t>
            </a:r>
            <a:r>
              <a:rPr lang="en-US" sz="2400" i="1" dirty="0" err="1"/>
              <a:t>Connectome</a:t>
            </a:r>
            <a:r>
              <a:rPr lang="en-US" sz="2400" i="1" dirty="0"/>
              <a:t> </a:t>
            </a:r>
            <a:r>
              <a:rPr lang="en-US" sz="2400" i="1" dirty="0" smtClean="0"/>
              <a:t>Project, </a:t>
            </a:r>
            <a:r>
              <a:rPr lang="en-US" sz="2400" dirty="0" smtClean="0"/>
              <a:t>since 2009.</a:t>
            </a:r>
            <a:r>
              <a:rPr lang="en-US" sz="2400" dirty="0"/>
              <a:t/>
            </a:r>
            <a:br>
              <a:rPr lang="en-US" sz="2400" dirty="0"/>
            </a:br>
            <a:r>
              <a:rPr lang="en-US" sz="2400" i="1" dirty="0"/>
              <a:t>Developing Human </a:t>
            </a:r>
            <a:r>
              <a:rPr lang="en-US" sz="2400" i="1" dirty="0" err="1"/>
              <a:t>Connectome</a:t>
            </a:r>
            <a:r>
              <a:rPr lang="en-US" sz="2400" i="1" dirty="0"/>
              <a:t>  Project</a:t>
            </a:r>
            <a:r>
              <a:rPr lang="en-US" sz="2400" dirty="0"/>
              <a:t>,  UK  2013</a:t>
            </a:r>
            <a:endParaRPr lang="pl-PL" sz="2400" dirty="0" smtClean="0"/>
          </a:p>
          <a:p>
            <a:pPr marL="0" indent="0" eaLnBrk="1" hangingPunct="1">
              <a:buNone/>
              <a:defRPr/>
            </a:pPr>
            <a:r>
              <a:rPr lang="pl-PL" sz="2400" i="1" dirty="0" err="1" smtClean="0"/>
              <a:t>Consortium</a:t>
            </a:r>
            <a:r>
              <a:rPr lang="pl-PL" sz="2400" i="1" dirty="0" smtClean="0"/>
              <a:t> </a:t>
            </a:r>
            <a:r>
              <a:rPr lang="pl-PL" sz="2400" i="1" dirty="0"/>
              <a:t>for </a:t>
            </a:r>
            <a:r>
              <a:rPr lang="pl-PL" sz="2400" i="1" dirty="0" err="1"/>
              <a:t>Neuropsychiatric</a:t>
            </a:r>
            <a:r>
              <a:rPr lang="pl-PL" sz="2400" i="1" dirty="0"/>
              <a:t> </a:t>
            </a:r>
            <a:r>
              <a:rPr lang="pl-PL" sz="2400" i="1" dirty="0" err="1" smtClean="0"/>
              <a:t>Phenomics</a:t>
            </a:r>
            <a:r>
              <a:rPr lang="pl-PL" sz="2400" i="1" dirty="0" smtClean="0"/>
              <a:t>, </a:t>
            </a:r>
            <a:r>
              <a:rPr lang="en-US" sz="2400" dirty="0" smtClean="0"/>
              <a:t>since </a:t>
            </a:r>
            <a:r>
              <a:rPr lang="pl-PL" sz="2400" dirty="0" smtClean="0"/>
              <a:t>2008 </a:t>
            </a:r>
            <a:r>
              <a:rPr lang="en-US" sz="2400" dirty="0" smtClean="0"/>
              <a:t>investigates phenotypes of people suffering from serious mental disorders at all possible levels. </a:t>
            </a:r>
            <a:endParaRPr lang="pl-PL" sz="2400" dirty="0"/>
          </a:p>
        </p:txBody>
      </p:sp>
      <p:sp>
        <p:nvSpPr>
          <p:cNvPr id="2" name="AutoShape 2" descr="data:image/jpeg;base64,/9j/4AAQSkZJRgABAQAAAQABAAD/2wCEAAkGBxQSEhUUEBQVFBUWFBQVFBUUFBQVFRcXFRUWFxQVFBUYHCggGBolGxcUITEhJSkrLi4uFx8zODMsNygtLisBCgoKDg0OGhAQGCwcHSQtLCwrLCwsLCwsLCwsLCwsLCwyLCwsLCwsLCwsLCwsLCwsLCwsKywsLCwsLCwsLCw3LP/AABEIAKsBAAMBIgACEQEDEQH/xAAcAAAABwEBAAAAAAAAAAAAAAAAAQIEBQYHAwj/xAA/EAACAQIDBQQIBAQFBQEAAAABAgADEQQSIQUGMUFREyJhcQcyUoGRobHBIzM0QmJy0eEUJIKy8ENzg5LCFf/EABoBAQEAAwEBAAAAAAAAAAAAAAABAgQFAwb/xAApEQACAgEEAQMDBQEAAAAAAAAAAQIDEQQhMUESBSJREzPRMmFxgfAj/9oADAMBAAIRAxEAPwDr6UEvSQ9DMymr+kinfDg9DMpMdgKAR7hNlVagui6deEbVqDIcrAg+MgH+zt4MRQ/LqsB0JzD4GWvZnpJYaYikGHtIbH/1P9ZQYLRgptmy968LX0WqFb2X7p+cn1nnS0k9l7fxGH/JqsB7JN1+BjLBvN4lpm+y/SYwsMTSv/HTNj70Oh+Ilx2VvNhsRpSqrm9hu63wMqkTBLRMXaFllIACKhWgtIA4LwWgtBQRMXaC0A5wReWDLAEwWkdtLeDDUPzaqg+yDmb4CVDafpKAuMNRv/HUNh7kGvxIkKaBacqlZV4keXOVDY2LxNVe0xLm7erTXuqo8QOJMlEnOv1/jJqCOnR6b5RUpvBJNjfZHvMp/pGrVRSpsjsq5irqpIBuO7ex8D8ZZEkFtnDf42qKINqVI5qrDm5GiA+AvPLTXW22LL/BlqaKqq9l+TOcJg6lU2pqznwH1MtmytwXbWu4Qeyup+PKXfB4RKShaahQOn3jxZ1zkkEu5uFyZcnEetfvecp+79NsLjjRfxXzH7T9JqAlR36wGVqWJXQoyq3iCdD7jf4w1lBcjbf/AA2agG9hh89Jad1v0tL+WRW8VLtMLUtzS4+F5Mbqr/laX8snwX5I7f1L4VvCZFRp5mUdSB8eM2jfCnfCv5THsB+YvnHYH2PqVGYJSDZV0ULcQOGqqadUWqoLqTxI5iS9bepUCqlMXGhvp8JN4rY1OqFrXOewNxw8p5RlNy3Wx7ShWo5TyzNLQR7tTDZarKOulozK24z1PAKCHaFABBBBBSa2TvVisPpTqkqP2P3l+B4S5bJ9JlNtMTSKH2qZzL71Oo+czOEYB6B2btehiBejVR/AEX94Osf5Z5wRypupII4EGx+Ill2Tv3i6GhftV6VNT5ZoywbVkgyyjbP9J9Bh+LTdG/h7w90Y7T9J/LDUv9VQ/wDyIyQ0fLI3bG26GFUGu4W/ADUm3GwEhd3cfWrUBUrtdnuwAFgBwAtKJv8AY3tMTlHCmuX3nVvt8JRksO1PSYOGGo3/AIqh09yj+sqO1N6MVX0qVWC+yncX4DjIeT+xN0q+JAYAU0PBn5+IUamYSko8syjGUuEV8CWTc/YwqsatTVEOg9pv6DT4y2YT0f4dEbtGeo2U96+UA25Afcxruf8ApU8cx+JmlqdR/wA34fwdDRabNq8+tyaWd0nFJw2ptNMOmZ+J9VebHoJyFFylhcnctkoxy9kDamNZbUqP5tS9v4F/c5+0fbOwa0UCJwHPmTzJ8SYw2Lgyt6lXWrU1foo5IPASXSd7TUKqGOz5rVXu2eehYE6rOazqs2TWFiUn0kbUAVKA9YkM3gBw+J+ks229qLhqRdvJR1PSY7jcU1V2dzdmNz/SAalhD2mGXxp2+VpMbrL/AJWl/LILdhs2ETyIlh3e0oIOmYfOYroyOW8a3oOPCYlTbKwPQibpthL0n8phuIWzHzMLknRKYDCq2JAcXB1t1lk26zLRYU2KgDgOkq1FyyBkPfT42nfFbceqvZhbE6Ga1tdjsUovY39NbTGqUbOehxskXxeHJ1uo49bSa2xhBVdKeIo5Cz2SqhFiPGVrFYo0a6MtiaYAsfKFh9tua6NUY5BUzZb3AvxtNo0B7tTdhBc4aqHs2Uo1gwubSAx+Bei5SoCGH06zRNrUTVXtEFKooZWFRdHVQwJv1i8RhhVxAewJpmpSccdGW6GAZfBaXP8A/HwfZ0EqMadWogYNyJJtY8uMgsbu/VprUawK03KMRxFrWNumoghEQRVoVoAmJi4m0FBT9b3GdaNPMQo4kgD4znTHeHvkzunhu0xVIdGzH/TrKQ1WhTFKkByRP9omN4yualR3PFmLfEzVt68R2eFqnmVyj/VpM73a2IcVUy8EWxdug6DxMxnNRjl9FhByeESW5e7nbt2tUfhKdB7ZHLymo0xbQRvhaCooVBlVRYAchHCTiW3OyWXwdiulVxwDFVAtNydAEYn3AzLdhbyJQoCmyMWW9rWsb+J4SwekHeAKpw1I95vzT7I9nzPPwtM5tN6nTqVeJmrPUyrszAseL3urN+WFpj/2b4n+kj9m1zUxNJqrFrutyT46eUjZ1wz5XVvZYH4GbMKYQXtRrWX2WP3PJsCzsk4oZ2Wex4nVRFM4UEnQDW84VcQqC7sFA6m0ou9e9Pag0qHqfub2vAeEAit6ttHE1dPy1uEH1aQZi7QpCmm7m/pV98smwh+EPNvqZW9zR/lR75ZNgn8IebfWY9Io42gt0byMw7aC2qP/ADGbtix3T5GYhtpLVn85ewNMPWamwYfPmJJrtamO8tIB+vIeMaVjdB3desRhsEXFwRpylINatQsSTxOpiDHFbCsvETjaAHSrMuisRfiASB8JO7F3nejWepUHadoFDjQHu8COV5A2gIgFvw1CjjqdEdsKValdQrWswzXFv7Sdq5WOIpkjLUr9nfkC1EEfO0zK0dYXHVEGVGNs6vl5F14GAXXFbMpjD0KLqCyPh1qaa3qk3W/GQ9LdDtBUKVFUitUREYcQjEDvX46dIVDeQO1Q1gVZ6+GqC3qqKTDMNdeH3j/HYI4uhUGFIc08XUewNiVcEhl+MqIVHG7Lq0nZXQ3S2YgEgA8DccjYxlL3uviawFalUbLX7mQVwe8ozXXXj85C740StVc9EUWKnNlIKNY+ssAryesPfLd6OKGbEM3sp9Tb7SpKO8POX70Y0vzm8VX6mCDv0j1rUEX2qnyUX+to+3Gwgp4VTbVyWJ+ny+sgvSZU79Feiu3xIH2lx2eq0qFMEgBUXUkAcNZoeoP2KJvaGK8mx8JDb1bfGEpaWNV75F6dWPgJz2pvXh6KnK4qNyVDfXxPACZptLHvXqGpUOp+AHIDwmtpdM5PMuDY1OoUVhcjepULEsxJJNyTxJOtzEwWhgTr4OVkAEEUBJ7d3Yna/iVPUHAe0f6TCyyMI5Z7U0yun4xHmzt48SUCpSDkAAPY8Bwvyjk/4+r6zimOgsJOU6YAsAAByE6ATmS10ulg7cPSa0vc8lbbdZn1qVmY+NyPnKzj8E1Fyj8RzHMcjNNEqm/GF1SoPFT9RM9LqZys8ZPk8ddoq4V+UFjBVIVoq0AWdM4pp26y5cIvvk9u216Cnxb6yG2cuTBjwQn5SV3SN8MnlMfgyRK1xp7pi+8qWxD+c2qoNJj296WxDS9k6GmGLheAYdJwwyAk3OUzjSrleBnTD1luc4vf5SkHbM9hwYX5cdIHoUqhsO4fGdGw4sDSbXjYmczVsLVl162gEVWp5WI6Gc7R5j6Shu4bgi8bWggi0VTNiD0IPwh2gIgEpVenUsL/ALkGuhtmOb5GcsPTqUnvRdqbXYdNFIsCefHpI+060cSykHja9gdRrxnn4OK2Z7OyMn7kTabeJqN/j6QrKQq3sAVyk2KnrrrEb24+hUSguHZmCCpfPfMM2WwJPHhG9DaCk6jLfNodVubWjTa1JQQaYFjfUcDbp8REZvOGhKpYzFkao1HnNJ9G1O1CoetT6CZwBqPOah6O0/yp/wC432nseBXvSO18So6Ux8yZVmcm2Yk24XJNvK8svpC/V/8AjX7ytWkZU2FaHBBIArRUE64agXYKouToBDeNyxTbwh5sbZprvb9o1Y+H9ZfaVMKAFFgBYCN9l4AUUCjU/uPUx4BOLqb/AKktuD6nRaVUQ35fIAIsCJEWJrG4xSiR28uF7TDvbiveHu/4ZJrBXAyNfhY3iEvGaaNW9KUGjKLReHS7AdSILR/sDD566DxE+ifB8pjBf9tN2eDbwp2+VvvJTdD9NT8pAb+VstDL7RA/58JYN0P0yeUPoq7JlhMl34S2IPvmtmZdv8lqwPnA6K9h1QrZgR48ob7PvqhvF4Mm3q3E701B9Vsh6SkIpkZTrcTumNa1m7wj+qSPzVuOFxIipxNuEoOmMKGxQW01HjG06WibSAK0KKgEpCXGzqLInfNNygJJBNMk34nlwjDF7NqU7llOUErmGq3BIPlwk/gcQq4ch9M9GykjS6l9L9dRCwx/ExHEgXZlv3SCBl063vNNWyi2dB0Rko45ZVbRJEtOP2OnaM1VsqsrH8MCwK5ATbpcnSQ+0NmdmodXV0JtmU8+hHIz2jdGRrWaecN+iNXiPMTUPR5+l/8AI0zG3DzE0r0ctfDuOlRvmAZ7muyvekJf81501+8rFpbvSRTtiKZ60/ox/rKlIwgrQWirQwJChWlp3OwejVT/ACr/APX1ErEu+6v6cfzN9ZqayTVex0fS4KV+X0iXhiCGJxj6YMCLAiQJ0EM82xSiRm8+OFKiR+5+6PuZJVKoRSzGwAufdM82xtA16hY8OCjoJsaSn6k89I5uuv8Apwx2yPtLPuHhc1Yt7IlZtND3HwmSiXPFj8hO3+x8+RPpAr3emg5AsffYD7y57ofpkmaby4ntMQ55A5R7v7zS9z/0yeUsuSx4JszNvSHT/EU+c0mUD0ipqpkYKhgVP7WsehjgsP8AqL7xGmGoZudjO/aOmjDMPGZEFqrfsOYdDE1AjaOMh6wlZXPcOQ9Lzo7MNKi5l6iCDLEbPK6izDwjMiSNZgovTY2PEGMDAEwQ7QWgE7slm7KyPwzZ0qDMhsLiw4i8d4eqQS3dV3fKy+tZmAyA/wANrnzEb7DpulF6iqHBvpxJtyI6c5zrV2DHMmQl0qJe+UFjqznwI0H8RmjJZlJHTreIRbO1N2W6tmyoXZWbU2PZtlP8QtrE7xlCrmllKlqRutrXtUHLnO74ZkuaNQsS7MGsDdiMpp+PKRePxWam6tQ7N8yFyoIXS9rjkdTJBZmmhY8QaZDMPqJoHo1qd2uvRkb4gj7CUBvvLh6O69sRUX2k/wBpv950Dljv0mUfyH/7i/HKR95Rpp2/2Gz4Un2GVvqD9ZmMjCBDghgSFBaXfdb9OP5m+spMuu6x/AHgzTT132zqek/e/pkwIoRMWJxz6JilnRYhRI/bm0hRp6eu2ij7yxg5vCNe2xQi5Mh97NqXPZIdB65+0rJima5udSeMKd+qpVx8UfL3Wu2bkzphqJZgo5m006uww2FP8KfO0qW5Oz89XORosk9/sdZVpDixufIf3+k9FyeTKQxJJJ4m5PmeM1zc/wDTJMiE1zc79Mv/ADlI+SrgnJSPSKndUy5GpIvbOAWutmmTRMmQhrcI6pbQNrNqJN7V3SdNaeolar4dkNmBHugg8FBanqmx6QhVqU7rxEYAxxh8aV8fOAcaz5iTa0QY/cU3FwcrdI3r4Vl8usAbQQ4LQCb2TijkWnmKAs134AG6ka9eIkjjqwFOoKoVc+ihe81wbkX8muPOM9hh2phUynvPdXFwbBdL8p1oVezcZad0sGIvezMMthflcTnzXveDqVt/TWeDqMKMMiuajZFa6DLxzAkq3Q8gfGMdpVe0oXNS5QUwUtZgeBz9RHNRzUz06zCiqsoIGoIfU973aHxtBt2knZ1CgKnPdjxDWIGp+B90kf1LPJlP9L8eMFUaTO7GK7PF02PAtlP+rSQ5E6k2NxxBBHnynROQbNtLDdrSemf3KV95GnzmMOpBIPEaHzE2XZeLFWklQfuUHyPP53mcb6bO7LEsQO7U748z6w+P1lfAICHDAh2mJQgJKbH2saFxbMp4jhY9RI0QwJjOCmsS4PSu2VcvKLwy1pvQnNG+IM7pvNR55h7pUAJI7N2LVr6ounDMdBfpNZ6Ko3V6nf8A5E7id6EA/DBY+IsJAhauKqXsWY/ADwk5gd2QvZ1HOYXJqL0Av/QyUrrSQFCwpAiqoN7W9WetWnhXujXv1Vlu0mRGzd2hqahzEECyEfM8pXMRQIqMgGoYi3HnLFRxyUsy4dS4077kgX1ucvOFursw1qzVKmoBJJ6m89crg8HF8lp3ewIw9AX0JFzM+29j+2rM3K9l8hL1vbjSlLJT1d9BbkOZlb2TuhUqWNTuiZcIx5K5SpljZRfymt7p0yuHUMLGcdm7ApURoLnqZMILcJOzLIkmIYRUIzMxOZEY47ZNOqO8vvEkIUgKHtbcxluaRuOkquJwj0zZ1ImzRtjdnU6wtUUHx5xgGNxzh8ay6cR0Mte2NyiLtQN/A8ZUcThXpmzqVPiJAdzkcDk1+A8TOT4RgLgXHURuI6wuOanoNR0gEjsLEBRYMquGuA/qsCLEX5cJII1VTZQtzkuDrcktoPdc38JDWp1Sdcjcr8DE56tEqdSAQRqSDlvpfyJ+M1rKG3lG3VqfFKLLAcAHpkU2Ut3SMw1sEygMOXPykRtzQuhBUDs2B1ILWym3IAj/AGxVPaCvWaqW7PuAW4k24hT14R/jCrUK7odCFy+QJN/izD3TwSlCS8jak42RfjsVBhOj8YhhOtUa+6dA5JffR3tC9N6JOqHMv8rcR7j9ZJb5bJ7ehdRd6d2XqRpmX5CZ9sLaJw9ZKg4A2YdVPGa/ScMAym4IBB6g8JUDErQ5ZN8th9hU7SmPw3JOnBW5jyPKVyRlDpoSbAEnkBqZM7P3eqPc1fwlFrlgbm4uMo5xzuiyoK7uSuRE7wUMy3Y3ygx5s/eOki1cxrG9QMmoLkZbWLctYwDtgd36RUBSTUzkoW7txTYXGWOsdUoqys9YIKdWoTTHFjcEd0eEquO2y9QgqOzCs7JlJzDPa9258JGuxJuePWMAsVTblStmWn3FKlWuddWLX+cjq9YXzM2diTe//NI1wlCo5tTDG/G0tGydymbWuco9kcZg02z0UlFbLcg8IKldwlMWv0mnbI2WKNMKPf4mJ2dsqnRH4agHrzkgJVHBJScuTk2CTNmIuepnXLDglIFaHBDtKDjCgvCvMjEBEKGYUAEKKhWgBCNsds+nWFqqg+POOYLSAoe2NyWW7Yc5x7POVOvRZDZwQRyOk2gGM9o7KpYgWqqCfaGhEAx+OsPtBlFuI6GWDbO5lSndqH4i9P3D3c5VqiEGxBB6ESAeUqKONGVWHW+ug0+N5zqipTuDwKlb8RYm+h5RrHK4xspU6ixAB5eUNJ8hNrgaETrVHDynJp2rDh5QTsQBL3uHtu4/w9Q6jWkTzHNfdylFEVTcqQVJBBBBHEEc4KbPicOtRSlQXUixBma7xbtvhjmW70zwa2o8G6S37r7xLiFyOQKoGo9rxX7yfZQRYi4PEHhKQxVXIBAJAPEA8bcLwppG09yaVUlqV6Z6DVfhynPZe49NDesxqHoNF/vIylHwOzalY2poW8bafGW7Ze440Ndv9K/cy5YfDqgsihR4C07Wkx8lGmC2fTpC1NQv1jqKAgtBQrQ4cKACHChyAKHBBKBtDggmRiFCijCgBXghw4AUKHDMAK0K0OCAFI3a2wqOIH4i2b210b+8k4DAMy2zulWo3ZB2qdVHeHmsrrCbhbSU7fvZ9MUxUCAP7Q0PykZDPzOtb9vlObTrW4L5QBAh2hLNM3O2ZSFEVOzXOT6x1PuvwgpVNibs4iqQwBpAah2uD5gcZqOBoFUAqNnYDVrWv7ooc4uUBsYi0UYUAK0O0MQSFCtAIcEhQWgtDEKAFDEOFABBBBA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dirty="0"/>
          </a:p>
        </p:txBody>
      </p:sp>
      <p:sp>
        <p:nvSpPr>
          <p:cNvPr id="3" name="AutoShape 4" descr="data:image/jpeg;base64,/9j/4AAQSkZJRgABAQAAAQABAAD/2wCEAAkGBxQSEhUUEBQVFBUWFBQVFBUUFBQVFRcXFRUWFxQVFBUYHCggGBolGxcUITEhJSkrLi4uFx8zODMsNygtLisBCgoKDg0OGhAQGCwcHSQtLCwrLCwsLCwsLCwsLCwsLCwyLCwsLCwsLCwsLCwsLCwsLCwsKywsLCwsLCwsLCw3LP/AABEIAKsBAAMBIgACEQEDEQH/xAAcAAAABwEBAAAAAAAAAAAAAAAAAQIEBQYHAwj/xAA/EAACAQIDBQQIBAQFBQEAAAABAgADEQQSIQUGMUFREyJhcQcyUoGRobHBIzM0QmJy0eEUJIKy8ENzg5LCFf/EABoBAQEAAwEBAAAAAAAAAAAAAAABAgQFAwb/xAApEQACAgEEAQMDBQEAAAAAAAAAAQIDEQQhMUESBSJREzPRMmFxgfAj/9oADAMBAAIRAxEAPwDr6UEvSQ9DMymr+kinfDg9DMpMdgKAR7hNlVagui6deEbVqDIcrAg+MgH+zt4MRQ/LqsB0JzD4GWvZnpJYaYikGHtIbH/1P9ZQYLRgptmy968LX0WqFb2X7p+cn1nnS0k9l7fxGH/JqsB7JN1+BjLBvN4lpm+y/SYwsMTSv/HTNj70Oh+Ilx2VvNhsRpSqrm9hu63wMqkTBLRMXaFllIACKhWgtIA4LwWgtBQRMXaC0A5wReWDLAEwWkdtLeDDUPzaqg+yDmb4CVDafpKAuMNRv/HUNh7kGvxIkKaBacqlZV4keXOVDY2LxNVe0xLm7erTXuqo8QOJMlEnOv1/jJqCOnR6b5RUpvBJNjfZHvMp/pGrVRSpsjsq5irqpIBuO7ex8D8ZZEkFtnDf42qKINqVI5qrDm5GiA+AvPLTXW22LL/BlqaKqq9l+TOcJg6lU2pqznwH1MtmytwXbWu4Qeyup+PKXfB4RKShaahQOn3jxZ1zkkEu5uFyZcnEetfvecp+79NsLjjRfxXzH7T9JqAlR36wGVqWJXQoyq3iCdD7jf4w1lBcjbf/AA2agG9hh89Jad1v0tL+WRW8VLtMLUtzS4+F5Mbqr/laX8snwX5I7f1L4VvCZFRp5mUdSB8eM2jfCnfCv5THsB+YvnHYH2PqVGYJSDZV0ULcQOGqqadUWqoLqTxI5iS9bepUCqlMXGhvp8JN4rY1OqFrXOewNxw8p5RlNy3Wx7ShWo5TyzNLQR7tTDZarKOulozK24z1PAKCHaFABBBBBSa2TvVisPpTqkqP2P3l+B4S5bJ9JlNtMTSKH2qZzL71Oo+czOEYB6B2btehiBejVR/AEX94Osf5Z5wRypupII4EGx+Ill2Tv3i6GhftV6VNT5ZoywbVkgyyjbP9J9Bh+LTdG/h7w90Y7T9J/LDUv9VQ/wDyIyQ0fLI3bG26GFUGu4W/ADUm3GwEhd3cfWrUBUrtdnuwAFgBwAtKJv8AY3tMTlHCmuX3nVvt8JRksO1PSYOGGo3/AIqh09yj+sqO1N6MVX0qVWC+yncX4DjIeT+xN0q+JAYAU0PBn5+IUamYSko8syjGUuEV8CWTc/YwqsatTVEOg9pv6DT4y2YT0f4dEbtGeo2U96+UA25Afcxruf8ApU8cx+JmlqdR/wA34fwdDRabNq8+tyaWd0nFJw2ptNMOmZ+J9VebHoJyFFylhcnctkoxy9kDamNZbUqP5tS9v4F/c5+0fbOwa0UCJwHPmTzJ8SYw2Lgyt6lXWrU1foo5IPASXSd7TUKqGOz5rVXu2eehYE6rOazqs2TWFiUn0kbUAVKA9YkM3gBw+J+ks229qLhqRdvJR1PSY7jcU1V2dzdmNz/SAalhD2mGXxp2+VpMbrL/AJWl/LILdhs2ETyIlh3e0oIOmYfOYroyOW8a3oOPCYlTbKwPQibpthL0n8phuIWzHzMLknRKYDCq2JAcXB1t1lk26zLRYU2KgDgOkq1FyyBkPfT42nfFbceqvZhbE6Ga1tdjsUovY39NbTGqUbOehxskXxeHJ1uo49bSa2xhBVdKeIo5Cz2SqhFiPGVrFYo0a6MtiaYAsfKFh9tua6NUY5BUzZb3AvxtNo0B7tTdhBc4aqHs2Uo1gwubSAx+Bei5SoCGH06zRNrUTVXtEFKooZWFRdHVQwJv1i8RhhVxAewJpmpSccdGW6GAZfBaXP8A/HwfZ0EqMadWogYNyJJtY8uMgsbu/VprUawK03KMRxFrWNumoghEQRVoVoAmJi4m0FBT9b3GdaNPMQo4kgD4znTHeHvkzunhu0xVIdGzH/TrKQ1WhTFKkByRP9omN4yualR3PFmLfEzVt68R2eFqnmVyj/VpM73a2IcVUy8EWxdug6DxMxnNRjl9FhByeESW5e7nbt2tUfhKdB7ZHLymo0xbQRvhaCooVBlVRYAchHCTiW3OyWXwdiulVxwDFVAtNydAEYn3AzLdhbyJQoCmyMWW9rWsb+J4SwekHeAKpw1I95vzT7I9nzPPwtM5tN6nTqVeJmrPUyrszAseL3urN+WFpj/2b4n+kj9m1zUxNJqrFrutyT46eUjZ1wz5XVvZYH4GbMKYQXtRrWX2WP3PJsCzsk4oZ2Wex4nVRFM4UEnQDW84VcQqC7sFA6m0ou9e9Pag0qHqfub2vAeEAit6ttHE1dPy1uEH1aQZi7QpCmm7m/pV98smwh+EPNvqZW9zR/lR75ZNgn8IebfWY9Io42gt0byMw7aC2qP/ADGbtix3T5GYhtpLVn85ewNMPWamwYfPmJJrtamO8tIB+vIeMaVjdB3desRhsEXFwRpylINatQsSTxOpiDHFbCsvETjaAHSrMuisRfiASB8JO7F3nejWepUHadoFDjQHu8COV5A2gIgFvw1CjjqdEdsKValdQrWswzXFv7Sdq5WOIpkjLUr9nfkC1EEfO0zK0dYXHVEGVGNs6vl5F14GAXXFbMpjD0KLqCyPh1qaa3qk3W/GQ9LdDtBUKVFUitUREYcQjEDvX46dIVDeQO1Q1gVZ6+GqC3qqKTDMNdeH3j/HYI4uhUGFIc08XUewNiVcEhl+MqIVHG7Lq0nZXQ3S2YgEgA8DccjYxlL3uviawFalUbLX7mQVwe8ozXXXj85C740StVc9EUWKnNlIKNY+ssAryesPfLd6OKGbEM3sp9Tb7SpKO8POX70Y0vzm8VX6mCDv0j1rUEX2qnyUX+to+3Gwgp4VTbVyWJ+ny+sgvSZU79Feiu3xIH2lx2eq0qFMEgBUXUkAcNZoeoP2KJvaGK8mx8JDb1bfGEpaWNV75F6dWPgJz2pvXh6KnK4qNyVDfXxPACZptLHvXqGpUOp+AHIDwmtpdM5PMuDY1OoUVhcjepULEsxJJNyTxJOtzEwWhgTr4OVkAEEUBJ7d3Yna/iVPUHAe0f6TCyyMI5Z7U0yun4xHmzt48SUCpSDkAAPY8Bwvyjk/4+r6zimOgsJOU6YAsAAByE6ATmS10ulg7cPSa0vc8lbbdZn1qVmY+NyPnKzj8E1Fyj8RzHMcjNNEqm/GF1SoPFT9RM9LqZys8ZPk8ddoq4V+UFjBVIVoq0AWdM4pp26y5cIvvk9u216Cnxb6yG2cuTBjwQn5SV3SN8MnlMfgyRK1xp7pi+8qWxD+c2qoNJj296WxDS9k6GmGLheAYdJwwyAk3OUzjSrleBnTD1luc4vf5SkHbM9hwYX5cdIHoUqhsO4fGdGw4sDSbXjYmczVsLVl162gEVWp5WI6Gc7R5j6Shu4bgi8bWggi0VTNiD0IPwh2gIgEpVenUsL/ALkGuhtmOb5GcsPTqUnvRdqbXYdNFIsCefHpI+060cSykHja9gdRrxnn4OK2Z7OyMn7kTabeJqN/j6QrKQq3sAVyk2KnrrrEb24+hUSguHZmCCpfPfMM2WwJPHhG9DaCk6jLfNodVubWjTa1JQQaYFjfUcDbp8REZvOGhKpYzFkao1HnNJ9G1O1CoetT6CZwBqPOah6O0/yp/wC432nseBXvSO18So6Ux8yZVmcm2Yk24XJNvK8svpC/V/8AjX7ytWkZU2FaHBBIArRUE64agXYKouToBDeNyxTbwh5sbZprvb9o1Y+H9ZfaVMKAFFgBYCN9l4AUUCjU/uPUx4BOLqb/AKktuD6nRaVUQ35fIAIsCJEWJrG4xSiR28uF7TDvbiveHu/4ZJrBXAyNfhY3iEvGaaNW9KUGjKLReHS7AdSILR/sDD566DxE+ifB8pjBf9tN2eDbwp2+VvvJTdD9NT8pAb+VstDL7RA/58JYN0P0yeUPoq7JlhMl34S2IPvmtmZdv8lqwPnA6K9h1QrZgR48ob7PvqhvF4Mm3q3E701B9Vsh6SkIpkZTrcTumNa1m7wj+qSPzVuOFxIipxNuEoOmMKGxQW01HjG06WibSAK0KKgEpCXGzqLInfNNygJJBNMk34nlwjDF7NqU7llOUErmGq3BIPlwk/gcQq4ch9M9GykjS6l9L9dRCwx/ExHEgXZlv3SCBl063vNNWyi2dB0Rko45ZVbRJEtOP2OnaM1VsqsrH8MCwK5ATbpcnSQ+0NmdmodXV0JtmU8+hHIz2jdGRrWaecN+iNXiPMTUPR5+l/8AI0zG3DzE0r0ctfDuOlRvmAZ7muyvekJf81501+8rFpbvSRTtiKZ60/ox/rKlIwgrQWirQwJChWlp3OwejVT/ACr/APX1ErEu+6v6cfzN9ZqayTVex0fS4KV+X0iXhiCGJxj6YMCLAiQJ0EM82xSiRm8+OFKiR+5+6PuZJVKoRSzGwAufdM82xtA16hY8OCjoJsaSn6k89I5uuv8Apwx2yPtLPuHhc1Yt7IlZtND3HwmSiXPFj8hO3+x8+RPpAr3emg5AsffYD7y57ofpkmaby4ntMQ55A5R7v7zS9z/0yeUsuSx4JszNvSHT/EU+c0mUD0ipqpkYKhgVP7WsehjgsP8AqL7xGmGoZudjO/aOmjDMPGZEFqrfsOYdDE1AjaOMh6wlZXPcOQ9Lzo7MNKi5l6iCDLEbPK6izDwjMiSNZgovTY2PEGMDAEwQ7QWgE7slm7KyPwzZ0qDMhsLiw4i8d4eqQS3dV3fKy+tZmAyA/wANrnzEb7DpulF6iqHBvpxJtyI6c5zrV2DHMmQl0qJe+UFjqznwI0H8RmjJZlJHTreIRbO1N2W6tmyoXZWbU2PZtlP8QtrE7xlCrmllKlqRutrXtUHLnO74ZkuaNQsS7MGsDdiMpp+PKRePxWam6tQ7N8yFyoIXS9rjkdTJBZmmhY8QaZDMPqJoHo1qd2uvRkb4gj7CUBvvLh6O69sRUX2k/wBpv950Dljv0mUfyH/7i/HKR95Rpp2/2Gz4Un2GVvqD9ZmMjCBDghgSFBaXfdb9OP5m+spMuu6x/AHgzTT132zqek/e/pkwIoRMWJxz6JilnRYhRI/bm0hRp6eu2ij7yxg5vCNe2xQi5Mh97NqXPZIdB65+0rJima5udSeMKd+qpVx8UfL3Wu2bkzphqJZgo5m006uww2FP8KfO0qW5Oz89XORosk9/sdZVpDixufIf3+k9FyeTKQxJJJ4m5PmeM1zc/wDTJMiE1zc79Mv/ADlI+SrgnJSPSKndUy5GpIvbOAWutmmTRMmQhrcI6pbQNrNqJN7V3SdNaeolar4dkNmBHugg8FBanqmx6QhVqU7rxEYAxxh8aV8fOAcaz5iTa0QY/cU3FwcrdI3r4Vl8usAbQQ4LQCb2TijkWnmKAs134AG6ka9eIkjjqwFOoKoVc+ihe81wbkX8muPOM9hh2phUynvPdXFwbBdL8p1oVezcZad0sGIvezMMthflcTnzXveDqVt/TWeDqMKMMiuajZFa6DLxzAkq3Q8gfGMdpVe0oXNS5QUwUtZgeBz9RHNRzUz06zCiqsoIGoIfU973aHxtBt2knZ1CgKnPdjxDWIGp+B90kf1LPJlP9L8eMFUaTO7GK7PF02PAtlP+rSQ5E6k2NxxBBHnynROQbNtLDdrSemf3KV95GnzmMOpBIPEaHzE2XZeLFWklQfuUHyPP53mcb6bO7LEsQO7U748z6w+P1lfAICHDAh2mJQgJKbH2saFxbMp4jhY9RI0QwJjOCmsS4PSu2VcvKLwy1pvQnNG+IM7pvNR55h7pUAJI7N2LVr6ounDMdBfpNZ6Ko3V6nf8A5E7id6EA/DBY+IsJAhauKqXsWY/ADwk5gd2QvZ1HOYXJqL0Av/QyUrrSQFCwpAiqoN7W9WetWnhXujXv1Vlu0mRGzd2hqahzEECyEfM8pXMRQIqMgGoYi3HnLFRxyUsy4dS4077kgX1ucvOFursw1qzVKmoBJJ6m89crg8HF8lp3ewIw9AX0JFzM+29j+2rM3K9l8hL1vbjSlLJT1d9BbkOZlb2TuhUqWNTuiZcIx5K5SpljZRfymt7p0yuHUMLGcdm7ApURoLnqZMILcJOzLIkmIYRUIzMxOZEY47ZNOqO8vvEkIUgKHtbcxluaRuOkquJwj0zZ1ImzRtjdnU6wtUUHx5xgGNxzh8ay6cR0Mte2NyiLtQN/A8ZUcThXpmzqVPiJAdzkcDk1+A8TOT4RgLgXHURuI6wuOanoNR0gEjsLEBRYMquGuA/qsCLEX5cJII1VTZQtzkuDrcktoPdc38JDWp1Sdcjcr8DE56tEqdSAQRqSDlvpfyJ+M1rKG3lG3VqfFKLLAcAHpkU2Ut3SMw1sEygMOXPykRtzQuhBUDs2B1ILWym3IAj/AGxVPaCvWaqW7PuAW4k24hT14R/jCrUK7odCFy+QJN/izD3TwSlCS8jak42RfjsVBhOj8YhhOtUa+6dA5JffR3tC9N6JOqHMv8rcR7j9ZJb5bJ7ehdRd6d2XqRpmX5CZ9sLaJw9ZKg4A2YdVPGa/ScMAym4IBB6g8JUDErQ5ZN8th9hU7SmPw3JOnBW5jyPKVyRlDpoSbAEnkBqZM7P3eqPc1fwlFrlgbm4uMo5xzuiyoK7uSuRE7wUMy3Y3ygx5s/eOki1cxrG9QMmoLkZbWLctYwDtgd36RUBSTUzkoW7txTYXGWOsdUoqys9YIKdWoTTHFjcEd0eEquO2y9QgqOzCs7JlJzDPa9258JGuxJuePWMAsVTblStmWn3FKlWuddWLX+cjq9YXzM2diTe//NI1wlCo5tTDG/G0tGydymbWuco9kcZg02z0UlFbLcg8IKldwlMWv0mnbI2WKNMKPf4mJ2dsqnRH4agHrzkgJVHBJScuTk2CTNmIuepnXLDglIFaHBDtKDjCgvCvMjEBEKGYUAEKKhWgBCNsds+nWFqqg+POOYLSAoe2NyWW7Yc5x7POVOvRZDZwQRyOk2gGM9o7KpYgWqqCfaGhEAx+OsPtBlFuI6GWDbO5lSndqH4i9P3D3c5VqiEGxBB6ESAeUqKONGVWHW+ug0+N5zqipTuDwKlb8RYm+h5RrHK4xspU6ixAB5eUNJ8hNrgaETrVHDynJp2rDh5QTsQBL3uHtu4/w9Q6jWkTzHNfdylFEVTcqQVJBBBBHEEc4KbPicOtRSlQXUixBma7xbtvhjmW70zwa2o8G6S37r7xLiFyOQKoGo9rxX7yfZQRYi4PEHhKQxVXIBAJAPEA8bcLwppG09yaVUlqV6Z6DVfhynPZe49NDesxqHoNF/vIylHwOzalY2poW8bafGW7Ze440Ndv9K/cy5YfDqgsihR4C07Wkx8lGmC2fTpC1NQv1jqKAgtBQrQ4cKACHChyAKHBBKBtDggmRiFCijCgBXghw4AUKHDMAK0K0OCAFI3a2wqOIH4i2b210b+8k4DAMy2zulWo3ZB2qdVHeHmsrrCbhbSU7fvZ9MUxUCAP7Q0PykZDPzOtb9vlObTrW4L5QBAh2hLNM3O2ZSFEVOzXOT6x1PuvwgpVNibs4iqQwBpAah2uD5gcZqOBoFUAqNnYDVrWv7ooc4uUBsYi0UYUAK0O0MQSFCtAIcEhQWgtDEKAFDEOFABBBB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dirty="0"/>
          </a:p>
        </p:txBody>
      </p:sp>
      <p:sp>
        <p:nvSpPr>
          <p:cNvPr id="4" name="AutoShape 6" descr="data:image/jpeg;base64,/9j/4AAQSkZJRgABAQAAAQABAAD/2wCEAAkGBxQSEhUUEBQVFBUWFBQVFBUUFBQVFRcXFRUWFxQVFBUYHCggGBolGxcUITEhJSkrLi4uFx8zODMsNygtLisBCgoKDg0OGhAQGCwcHSQtLCwrLCwsLCwsLCwsLCwsLCwyLCwsLCwsLCwsLCwsLCwsLCwsKywsLCwsLCwsLCw3LP/AABEIAKsBAAMBIgACEQEDEQH/xAAcAAAABwEBAAAAAAAAAAAAAAAAAQIEBQYHAwj/xAA/EAACAQIDBQQIBAQFBQEAAAABAgADEQQSIQUGMUFREyJhcQcyUoGRobHBIzM0QmJy0eEUJIKy8ENzg5LCFf/EABoBAQEAAwEBAAAAAAAAAAAAAAABAgQFAwb/xAApEQACAgEEAQMDBQEAAAAAAAAAAQIDEQQhMUESBSJREzPRMmFxgfAj/9oADAMBAAIRAxEAPwDr6UEvSQ9DMymr+kinfDg9DMpMdgKAR7hNlVagui6deEbVqDIcrAg+MgH+zt4MRQ/LqsB0JzD4GWvZnpJYaYikGHtIbH/1P9ZQYLRgptmy968LX0WqFb2X7p+cn1nnS0k9l7fxGH/JqsB7JN1+BjLBvN4lpm+y/SYwsMTSv/HTNj70Oh+Ilx2VvNhsRpSqrm9hu63wMqkTBLRMXaFllIACKhWgtIA4LwWgtBQRMXaC0A5wReWDLAEwWkdtLeDDUPzaqg+yDmb4CVDafpKAuMNRv/HUNh7kGvxIkKaBacqlZV4keXOVDY2LxNVe0xLm7erTXuqo8QOJMlEnOv1/jJqCOnR6b5RUpvBJNjfZHvMp/pGrVRSpsjsq5irqpIBuO7ex8D8ZZEkFtnDf42qKINqVI5qrDm5GiA+AvPLTXW22LL/BlqaKqq9l+TOcJg6lU2pqznwH1MtmytwXbWu4Qeyup+PKXfB4RKShaahQOn3jxZ1zkkEu5uFyZcnEetfvecp+79NsLjjRfxXzH7T9JqAlR36wGVqWJXQoyq3iCdD7jf4w1lBcjbf/AA2agG9hh89Jad1v0tL+WRW8VLtMLUtzS4+F5Mbqr/laX8snwX5I7f1L4VvCZFRp5mUdSB8eM2jfCnfCv5THsB+YvnHYH2PqVGYJSDZV0ULcQOGqqadUWqoLqTxI5iS9bepUCqlMXGhvp8JN4rY1OqFrXOewNxw8p5RlNy3Wx7ShWo5TyzNLQR7tTDZarKOulozK24z1PAKCHaFABBBBBSa2TvVisPpTqkqP2P3l+B4S5bJ9JlNtMTSKH2qZzL71Oo+czOEYB6B2btehiBejVR/AEX94Osf5Z5wRypupII4EGx+Ill2Tv3i6GhftV6VNT5ZoywbVkgyyjbP9J9Bh+LTdG/h7w90Y7T9J/LDUv9VQ/wDyIyQ0fLI3bG26GFUGu4W/ADUm3GwEhd3cfWrUBUrtdnuwAFgBwAtKJv8AY3tMTlHCmuX3nVvt8JRksO1PSYOGGo3/AIqh09yj+sqO1N6MVX0qVWC+yncX4DjIeT+xN0q+JAYAU0PBn5+IUamYSko8syjGUuEV8CWTc/YwqsatTVEOg9pv6DT4y2YT0f4dEbtGeo2U96+UA25Afcxruf8ApU8cx+JmlqdR/wA34fwdDRabNq8+tyaWd0nFJw2ptNMOmZ+J9VebHoJyFFylhcnctkoxy9kDamNZbUqP5tS9v4F/c5+0fbOwa0UCJwHPmTzJ8SYw2Lgyt6lXWrU1foo5IPASXSd7TUKqGOz5rVXu2eehYE6rOazqs2TWFiUn0kbUAVKA9YkM3gBw+J+ks229qLhqRdvJR1PSY7jcU1V2dzdmNz/SAalhD2mGXxp2+VpMbrL/AJWl/LILdhs2ETyIlh3e0oIOmYfOYroyOW8a3oOPCYlTbKwPQibpthL0n8phuIWzHzMLknRKYDCq2JAcXB1t1lk26zLRYU2KgDgOkq1FyyBkPfT42nfFbceqvZhbE6Ga1tdjsUovY39NbTGqUbOehxskXxeHJ1uo49bSa2xhBVdKeIo5Cz2SqhFiPGVrFYo0a6MtiaYAsfKFh9tua6NUY5BUzZb3AvxtNo0B7tTdhBc4aqHs2Uo1gwubSAx+Bei5SoCGH06zRNrUTVXtEFKooZWFRdHVQwJv1i8RhhVxAewJpmpSccdGW6GAZfBaXP8A/HwfZ0EqMadWogYNyJJtY8uMgsbu/VprUawK03KMRxFrWNumoghEQRVoVoAmJi4m0FBT9b3GdaNPMQo4kgD4znTHeHvkzunhu0xVIdGzH/TrKQ1WhTFKkByRP9omN4yualR3PFmLfEzVt68R2eFqnmVyj/VpM73a2IcVUy8EWxdug6DxMxnNRjl9FhByeESW5e7nbt2tUfhKdB7ZHLymo0xbQRvhaCooVBlVRYAchHCTiW3OyWXwdiulVxwDFVAtNydAEYn3AzLdhbyJQoCmyMWW9rWsb+J4SwekHeAKpw1I95vzT7I9nzPPwtM5tN6nTqVeJmrPUyrszAseL3urN+WFpj/2b4n+kj9m1zUxNJqrFrutyT46eUjZ1wz5XVvZYH4GbMKYQXtRrWX2WP3PJsCzsk4oZ2Wex4nVRFM4UEnQDW84VcQqC7sFA6m0ou9e9Pag0qHqfub2vAeEAit6ttHE1dPy1uEH1aQZi7QpCmm7m/pV98smwh+EPNvqZW9zR/lR75ZNgn8IebfWY9Io42gt0byMw7aC2qP/ADGbtix3T5GYhtpLVn85ewNMPWamwYfPmJJrtamO8tIB+vIeMaVjdB3desRhsEXFwRpylINatQsSTxOpiDHFbCsvETjaAHSrMuisRfiASB8JO7F3nejWepUHadoFDjQHu8COV5A2gIgFvw1CjjqdEdsKValdQrWswzXFv7Sdq5WOIpkjLUr9nfkC1EEfO0zK0dYXHVEGVGNs6vl5F14GAXXFbMpjD0KLqCyPh1qaa3qk3W/GQ9LdDtBUKVFUitUREYcQjEDvX46dIVDeQO1Q1gVZ6+GqC3qqKTDMNdeH3j/HYI4uhUGFIc08XUewNiVcEhl+MqIVHG7Lq0nZXQ3S2YgEgA8DccjYxlL3uviawFalUbLX7mQVwe8ozXXXj85C740StVc9EUWKnNlIKNY+ssAryesPfLd6OKGbEM3sp9Tb7SpKO8POX70Y0vzm8VX6mCDv0j1rUEX2qnyUX+to+3Gwgp4VTbVyWJ+ny+sgvSZU79Feiu3xIH2lx2eq0qFMEgBUXUkAcNZoeoP2KJvaGK8mx8JDb1bfGEpaWNV75F6dWPgJz2pvXh6KnK4qNyVDfXxPACZptLHvXqGpUOp+AHIDwmtpdM5PMuDY1OoUVhcjepULEsxJJNyTxJOtzEwWhgTr4OVkAEEUBJ7d3Yna/iVPUHAe0f6TCyyMI5Z7U0yun4xHmzt48SUCpSDkAAPY8Bwvyjk/4+r6zimOgsJOU6YAsAAByE6ATmS10ulg7cPSa0vc8lbbdZn1qVmY+NyPnKzj8E1Fyj8RzHMcjNNEqm/GF1SoPFT9RM9LqZys8ZPk8ddoq4V+UFjBVIVoq0AWdM4pp26y5cIvvk9u216Cnxb6yG2cuTBjwQn5SV3SN8MnlMfgyRK1xp7pi+8qWxD+c2qoNJj296WxDS9k6GmGLheAYdJwwyAk3OUzjSrleBnTD1luc4vf5SkHbM9hwYX5cdIHoUqhsO4fGdGw4sDSbXjYmczVsLVl162gEVWp5WI6Gc7R5j6Shu4bgi8bWggi0VTNiD0IPwh2gIgEpVenUsL/ALkGuhtmOb5GcsPTqUnvRdqbXYdNFIsCefHpI+060cSykHja9gdRrxnn4OK2Z7OyMn7kTabeJqN/j6QrKQq3sAVyk2KnrrrEb24+hUSguHZmCCpfPfMM2WwJPHhG9DaCk6jLfNodVubWjTa1JQQaYFjfUcDbp8REZvOGhKpYzFkao1HnNJ9G1O1CoetT6CZwBqPOah6O0/yp/wC432nseBXvSO18So6Ux8yZVmcm2Yk24XJNvK8svpC/V/8AjX7ytWkZU2FaHBBIArRUE64agXYKouToBDeNyxTbwh5sbZprvb9o1Y+H9ZfaVMKAFFgBYCN9l4AUUCjU/uPUx4BOLqb/AKktuD6nRaVUQ35fIAIsCJEWJrG4xSiR28uF7TDvbiveHu/4ZJrBXAyNfhY3iEvGaaNW9KUGjKLReHS7AdSILR/sDD566DxE+ifB8pjBf9tN2eDbwp2+VvvJTdD9NT8pAb+VstDL7RA/58JYN0P0yeUPoq7JlhMl34S2IPvmtmZdv8lqwPnA6K9h1QrZgR48ob7PvqhvF4Mm3q3E701B9Vsh6SkIpkZTrcTumNa1m7wj+qSPzVuOFxIipxNuEoOmMKGxQW01HjG06WibSAK0KKgEpCXGzqLInfNNygJJBNMk34nlwjDF7NqU7llOUErmGq3BIPlwk/gcQq4ch9M9GykjS6l9L9dRCwx/ExHEgXZlv3SCBl063vNNWyi2dB0Rko45ZVbRJEtOP2OnaM1VsqsrH8MCwK5ATbpcnSQ+0NmdmodXV0JtmU8+hHIz2jdGRrWaecN+iNXiPMTUPR5+l/8AI0zG3DzE0r0ctfDuOlRvmAZ7muyvekJf81501+8rFpbvSRTtiKZ60/ox/rKlIwgrQWirQwJChWlp3OwejVT/ACr/APX1ErEu+6v6cfzN9ZqayTVex0fS4KV+X0iXhiCGJxj6YMCLAiQJ0EM82xSiRm8+OFKiR+5+6PuZJVKoRSzGwAufdM82xtA16hY8OCjoJsaSn6k89I5uuv8Apwx2yPtLPuHhc1Yt7IlZtND3HwmSiXPFj8hO3+x8+RPpAr3emg5AsffYD7y57ofpkmaby4ntMQ55A5R7v7zS9z/0yeUsuSx4JszNvSHT/EU+c0mUD0ipqpkYKhgVP7WsehjgsP8AqL7xGmGoZudjO/aOmjDMPGZEFqrfsOYdDE1AjaOMh6wlZXPcOQ9Lzo7MNKi5l6iCDLEbPK6izDwjMiSNZgovTY2PEGMDAEwQ7QWgE7slm7KyPwzZ0qDMhsLiw4i8d4eqQS3dV3fKy+tZmAyA/wANrnzEb7DpulF6iqHBvpxJtyI6c5zrV2DHMmQl0qJe+UFjqznwI0H8RmjJZlJHTreIRbO1N2W6tmyoXZWbU2PZtlP8QtrE7xlCrmllKlqRutrXtUHLnO74ZkuaNQsS7MGsDdiMpp+PKRePxWam6tQ7N8yFyoIXS9rjkdTJBZmmhY8QaZDMPqJoHo1qd2uvRkb4gj7CUBvvLh6O69sRUX2k/wBpv950Dljv0mUfyH/7i/HKR95Rpp2/2Gz4Un2GVvqD9ZmMjCBDghgSFBaXfdb9OP5m+spMuu6x/AHgzTT132zqek/e/pkwIoRMWJxz6JilnRYhRI/bm0hRp6eu2ij7yxg5vCNe2xQi5Mh97NqXPZIdB65+0rJima5udSeMKd+qpVx8UfL3Wu2bkzphqJZgo5m006uww2FP8KfO0qW5Oz89XORosk9/sdZVpDixufIf3+k9FyeTKQxJJJ4m5PmeM1zc/wDTJMiE1zc79Mv/ADlI+SrgnJSPSKndUy5GpIvbOAWutmmTRMmQhrcI6pbQNrNqJN7V3SdNaeolar4dkNmBHugg8FBanqmx6QhVqU7rxEYAxxh8aV8fOAcaz5iTa0QY/cU3FwcrdI3r4Vl8usAbQQ4LQCb2TijkWnmKAs134AG6ka9eIkjjqwFOoKoVc+ihe81wbkX8muPOM9hh2phUynvPdXFwbBdL8p1oVezcZad0sGIvezMMthflcTnzXveDqVt/TWeDqMKMMiuajZFa6DLxzAkq3Q8gfGMdpVe0oXNS5QUwUtZgeBz9RHNRzUz06zCiqsoIGoIfU973aHxtBt2knZ1CgKnPdjxDWIGp+B90kf1LPJlP9L8eMFUaTO7GK7PF02PAtlP+rSQ5E6k2NxxBBHnynROQbNtLDdrSemf3KV95GnzmMOpBIPEaHzE2XZeLFWklQfuUHyPP53mcb6bO7LEsQO7U748z6w+P1lfAICHDAh2mJQgJKbH2saFxbMp4jhY9RI0QwJjOCmsS4PSu2VcvKLwy1pvQnNG+IM7pvNR55h7pUAJI7N2LVr6ounDMdBfpNZ6Ko3V6nf8A5E7id6EA/DBY+IsJAhauKqXsWY/ADwk5gd2QvZ1HOYXJqL0Av/QyUrrSQFCwpAiqoN7W9WetWnhXujXv1Vlu0mRGzd2hqahzEECyEfM8pXMRQIqMgGoYi3HnLFRxyUsy4dS4077kgX1ucvOFursw1qzVKmoBJJ6m89crg8HF8lp3ewIw9AX0JFzM+29j+2rM3K9l8hL1vbjSlLJT1d9BbkOZlb2TuhUqWNTuiZcIx5K5SpljZRfymt7p0yuHUMLGcdm7ApURoLnqZMILcJOzLIkmIYRUIzMxOZEY47ZNOqO8vvEkIUgKHtbcxluaRuOkquJwj0zZ1ImzRtjdnU6wtUUHx5xgGNxzh8ay6cR0Mte2NyiLtQN/A8ZUcThXpmzqVPiJAdzkcDk1+A8TOT4RgLgXHURuI6wuOanoNR0gEjsLEBRYMquGuA/qsCLEX5cJII1VTZQtzkuDrcktoPdc38JDWp1Sdcjcr8DE56tEqdSAQRqSDlvpfyJ+M1rKG3lG3VqfFKLLAcAHpkU2Ut3SMw1sEygMOXPykRtzQuhBUDs2B1ILWym3IAj/AGxVPaCvWaqW7PuAW4k24hT14R/jCrUK7odCFy+QJN/izD3TwSlCS8jak42RfjsVBhOj8YhhOtUa+6dA5JffR3tC9N6JOqHMv8rcR7j9ZJb5bJ7ehdRd6d2XqRpmX5CZ9sLaJw9ZKg4A2YdVPGa/ScMAym4IBB6g8JUDErQ5ZN8th9hU7SmPw3JOnBW5jyPKVyRlDpoSbAEnkBqZM7P3eqPc1fwlFrlgbm4uMo5xzuiyoK7uSuRE7wUMy3Y3ygx5s/eOki1cxrG9QMmoLkZbWLctYwDtgd36RUBSTUzkoW7txTYXGWOsdUoqys9YIKdWoTTHFjcEd0eEquO2y9QgqOzCs7JlJzDPa9258JGuxJuePWMAsVTblStmWn3FKlWuddWLX+cjq9YXzM2diTe//NI1wlCo5tTDG/G0tGydymbWuco9kcZg02z0UlFbLcg8IKldwlMWv0mnbI2WKNMKPf4mJ2dsqnRH4agHrzkgJVHBJScuTk2CTNmIuepnXLDglIFaHBDtKDjCgvCvMjEBEKGYUAEKKhWgBCNsds+nWFqqg+POOYLSAoe2NyWW7Yc5x7POVOvRZDZwQRyOk2gGM9o7KpYgWqqCfaGhEAx+OsPtBlFuI6GWDbO5lSndqH4i9P3D3c5VqiEGxBB6ESAeUqKONGVWHW+ug0+N5zqipTuDwKlb8RYm+h5RrHK4xspU6ixAB5eUNJ8hNrgaETrVHDynJp2rDh5QTsQBL3uHtu4/w9Q6jWkTzHNfdylFEVTcqQVJBBBBHEEc4KbPicOtRSlQXUixBma7xbtvhjmW70zwa2o8G6S37r7xLiFyOQKoGo9rxX7yfZQRYi4PEHhKQxVXIBAJAPEA8bcLwppG09yaVUlqV6Z6DVfhynPZe49NDesxqHoNF/vIylHwOzalY2poW8bafGW7Ze440Ndv9K/cy5YfDqgsihR4C07Wkx8lGmC2fTpC1NQv1jqKAgtBQrQ4cKACHChyAKHBBKBtDggmRiFCijCgBXghw4AUKHDMAK0K0OCAFI3a2wqOIH4i2b210b+8k4DAMy2zulWo3ZB2qdVHeHmsrrCbhbSU7fvZ9MUxUCAP7Q0PykZDPzOtb9vlObTrW4L5QBAh2hLNM3O2ZSFEVOzXOT6x1PuvwgpVNibs4iqQwBpAah2uD5gcZqOBoFUAqNnYDVrWv7ooc4uUBsYi0UYUAK0O0MQSFCtAIcEhQWgtDEKAFDEOFABBBBAP/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dirty="0"/>
          </a:p>
        </p:txBody>
      </p:sp>
      <p:pic>
        <p:nvPicPr>
          <p:cNvPr id="4301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76517"/>
            <a:ext cx="2438400" cy="162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483377"/>
      </p:ext>
    </p:extLst>
  </p:cSld>
  <p:clrMapOvr>
    <a:masterClrMapping/>
  </p:clrMapOvr>
  <p:transition>
    <p:strips dir="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39552" y="548680"/>
            <a:ext cx="4474840" cy="1083816"/>
          </a:xfrm>
        </p:spPr>
        <p:txBody>
          <a:bodyPr/>
          <a:lstStyle/>
          <a:p>
            <a:pPr algn="l" eaLnBrk="1" hangingPunct="1"/>
            <a:r>
              <a:rPr lang="en-US" sz="3600" dirty="0" smtClean="0">
                <a:effectLst>
                  <a:outerShdw blurRad="38100" dist="38100" dir="2700000" algn="tl">
                    <a:srgbClr val="000000">
                      <a:alpha val="43137"/>
                    </a:srgbClr>
                  </a:outerShdw>
                </a:effectLst>
              </a:rPr>
              <a:t>Neuropsychiatric</a:t>
            </a:r>
            <a:br>
              <a:rPr lang="en-US" sz="3600" dirty="0" smtClean="0">
                <a:effectLst>
                  <a:outerShdw blurRad="38100" dist="38100" dir="2700000" algn="tl">
                    <a:srgbClr val="000000">
                      <a:alpha val="43137"/>
                    </a:srgbClr>
                  </a:outerShdw>
                </a:effectLst>
              </a:rPr>
            </a:br>
            <a:r>
              <a:rPr lang="en-US" sz="3600" dirty="0" err="1" smtClean="0">
                <a:effectLst>
                  <a:outerShdw blurRad="38100" dist="38100" dir="2700000" algn="tl">
                    <a:srgbClr val="000000">
                      <a:alpha val="43137"/>
                    </a:srgbClr>
                  </a:outerShdw>
                </a:effectLst>
              </a:rPr>
              <a:t>Phenomics</a:t>
            </a:r>
            <a:r>
              <a:rPr lang="en-US" sz="3600" dirty="0" smtClean="0">
                <a:effectLst>
                  <a:outerShdw blurRad="38100" dist="38100" dir="2700000" algn="tl">
                    <a:srgbClr val="000000">
                      <a:alpha val="43137"/>
                    </a:srgbClr>
                  </a:outerShdw>
                </a:effectLst>
              </a:rPr>
              <a:t> in 6 Levels</a:t>
            </a:r>
          </a:p>
        </p:txBody>
      </p:sp>
      <p:sp>
        <p:nvSpPr>
          <p:cNvPr id="10243" name="Rectangle 3"/>
          <p:cNvSpPr>
            <a:spLocks noGrp="1" noChangeArrowheads="1"/>
          </p:cNvSpPr>
          <p:nvPr>
            <p:ph idx="1"/>
          </p:nvPr>
        </p:nvSpPr>
        <p:spPr>
          <a:xfrm>
            <a:off x="467544" y="1700808"/>
            <a:ext cx="4546848" cy="4680520"/>
          </a:xfrm>
        </p:spPr>
        <p:txBody>
          <a:bodyPr rtlCol="0">
            <a:noAutofit/>
          </a:bodyPr>
          <a:lstStyle/>
          <a:p>
            <a:pPr marL="0" indent="0" eaLnBrk="1" fontAlgn="auto" hangingPunct="1">
              <a:lnSpc>
                <a:spcPct val="110000"/>
              </a:lnSpc>
              <a:spcBef>
                <a:spcPts val="0"/>
              </a:spcBef>
              <a:spcAft>
                <a:spcPts val="600"/>
              </a:spcAft>
              <a:buNone/>
              <a:defRPr/>
            </a:pPr>
            <a:r>
              <a:rPr lang="en-US" sz="2400" dirty="0" smtClean="0"/>
              <a:t>According to</a:t>
            </a:r>
            <a:br>
              <a:rPr lang="en-US" sz="2400" dirty="0" smtClean="0"/>
            </a:br>
            <a:r>
              <a:rPr lang="en-US" sz="2400" dirty="0" smtClean="0"/>
              <a:t>The </a:t>
            </a:r>
            <a:r>
              <a:rPr lang="en-US" sz="2400" dirty="0"/>
              <a:t>Consortium for Neuropsychiatric Phenomics (CNP)</a:t>
            </a:r>
            <a:br>
              <a:rPr lang="en-US" sz="2400" dirty="0"/>
            </a:br>
            <a:r>
              <a:rPr lang="en-US" sz="2400" dirty="0">
                <a:hlinkClick r:id="rId3"/>
              </a:rPr>
              <a:t>http://</a:t>
            </a:r>
            <a:r>
              <a:rPr lang="en-US" sz="2400" dirty="0" smtClean="0">
                <a:hlinkClick r:id="rId3"/>
              </a:rPr>
              <a:t>www.phenomics.ucla.edu</a:t>
            </a:r>
            <a:r>
              <a:rPr lang="en-US" sz="2400" dirty="0" smtClean="0"/>
              <a:t> </a:t>
            </a:r>
          </a:p>
          <a:p>
            <a:pPr marL="0" indent="0" eaLnBrk="1" fontAlgn="auto" hangingPunct="1">
              <a:lnSpc>
                <a:spcPct val="110000"/>
              </a:lnSpc>
              <a:spcBef>
                <a:spcPts val="0"/>
              </a:spcBef>
              <a:spcAft>
                <a:spcPts val="600"/>
              </a:spcAft>
              <a:buNone/>
              <a:defRPr/>
            </a:pPr>
            <a:endParaRPr lang="en-US" dirty="0"/>
          </a:p>
          <a:p>
            <a:pPr marL="0" indent="0" eaLnBrk="1" fontAlgn="auto" hangingPunct="1">
              <a:lnSpc>
                <a:spcPct val="110000"/>
              </a:lnSpc>
              <a:spcBef>
                <a:spcPts val="0"/>
              </a:spcBef>
              <a:spcAft>
                <a:spcPts val="600"/>
              </a:spcAft>
              <a:buNone/>
              <a:defRPr/>
            </a:pPr>
            <a:r>
              <a:rPr lang="en-US" sz="2400" dirty="0" smtClean="0"/>
              <a:t>From genes to molecules to neurons and their systems to tasks, cognitive subsystems and syndromes. </a:t>
            </a:r>
          </a:p>
          <a:p>
            <a:pPr marL="0" indent="0" eaLnBrk="1" fontAlgn="auto" hangingPunct="1">
              <a:lnSpc>
                <a:spcPct val="110000"/>
              </a:lnSpc>
              <a:spcBef>
                <a:spcPts val="0"/>
              </a:spcBef>
              <a:spcAft>
                <a:spcPts val="600"/>
              </a:spcAft>
              <a:buNone/>
              <a:defRPr/>
            </a:pPr>
            <a:r>
              <a:rPr lang="en-US" sz="2400" dirty="0" smtClean="0"/>
              <a:t>Neurons and networks are right in the middle of this hierarchy.</a:t>
            </a:r>
            <a:endParaRPr lang="en-US" sz="2400" dirty="0"/>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692696"/>
            <a:ext cx="38100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1744888"/>
      </p:ext>
    </p:extLst>
  </p:cSld>
  <p:clrMapOvr>
    <a:masterClrMapping/>
  </p:clrMapOvr>
  <p:transition spd="slow">
    <p:split orient="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8"/>
            <a:ext cx="8229600" cy="939800"/>
          </a:xfrm>
        </p:spPr>
        <p:txBody>
          <a:bodyPr/>
          <a:lstStyle/>
          <a:p>
            <a:pPr eaLnBrk="1" hangingPunct="1"/>
            <a:r>
              <a:rPr lang="en-US" sz="3600" dirty="0" smtClean="0">
                <a:effectLst>
                  <a:outerShdw blurRad="38100" dist="38100" dir="2700000" algn="tl">
                    <a:srgbClr val="000000">
                      <a:alpha val="43137"/>
                    </a:srgbClr>
                  </a:outerShdw>
                </a:effectLst>
              </a:rPr>
              <a:t>Strategy for </a:t>
            </a:r>
            <a:r>
              <a:rPr lang="en-US" sz="3600" dirty="0" err="1" smtClean="0">
                <a:effectLst>
                  <a:outerShdw blurRad="38100" dist="38100" dir="2700000" algn="tl">
                    <a:srgbClr val="000000">
                      <a:alpha val="43137"/>
                    </a:srgbClr>
                  </a:outerShdw>
                </a:effectLst>
              </a:rPr>
              <a:t>Phenomics</a:t>
            </a:r>
            <a:r>
              <a:rPr lang="en-US" sz="3600" dirty="0" smtClean="0">
                <a:effectLst>
                  <a:outerShdw blurRad="38100" dist="38100" dir="2700000" algn="tl">
                    <a:srgbClr val="000000">
                      <a:alpha val="43137"/>
                    </a:srgbClr>
                  </a:outerShdw>
                </a:effectLst>
              </a:rPr>
              <a:t> Research</a:t>
            </a:r>
          </a:p>
        </p:txBody>
      </p:sp>
      <p:sp>
        <p:nvSpPr>
          <p:cNvPr id="10243" name="Rectangle 3"/>
          <p:cNvSpPr>
            <a:spLocks noGrp="1" noChangeArrowheads="1"/>
          </p:cNvSpPr>
          <p:nvPr>
            <p:ph idx="1"/>
          </p:nvPr>
        </p:nvSpPr>
        <p:spPr>
          <a:xfrm>
            <a:off x="457200" y="1357313"/>
            <a:ext cx="8229600" cy="5384055"/>
          </a:xfrm>
        </p:spPr>
        <p:txBody>
          <a:bodyPr rtlCol="0">
            <a:noAutofit/>
          </a:bodyPr>
          <a:lstStyle/>
          <a:p>
            <a:pPr marL="0" indent="0" eaLnBrk="1" fontAlgn="auto" hangingPunct="1">
              <a:spcBef>
                <a:spcPts val="0"/>
              </a:spcBef>
              <a:spcAft>
                <a:spcPts val="600"/>
              </a:spcAft>
              <a:buNone/>
              <a:defRPr/>
            </a:pPr>
            <a:r>
              <a:rPr lang="en-US" sz="2400" dirty="0"/>
              <a:t>The Consortium for Neuropsychiatric </a:t>
            </a:r>
            <a:r>
              <a:rPr lang="en-US" sz="2400" dirty="0" smtClean="0"/>
              <a:t>Phenomics: </a:t>
            </a:r>
            <a:br>
              <a:rPr lang="en-US" sz="2400" dirty="0" smtClean="0"/>
            </a:br>
            <a:r>
              <a:rPr lang="en-US" sz="2400" dirty="0" smtClean="0"/>
              <a:t>research should provide bridges between all levels, </a:t>
            </a:r>
            <a:br>
              <a:rPr lang="en-US" sz="2400" dirty="0" smtClean="0"/>
            </a:br>
            <a:r>
              <a:rPr lang="en-US" sz="2400" dirty="0" smtClean="0"/>
              <a:t>one at </a:t>
            </a:r>
            <a:r>
              <a:rPr lang="en-US" sz="2400" dirty="0"/>
              <a:t>a </a:t>
            </a:r>
            <a:r>
              <a:rPr lang="en-US" sz="2400" dirty="0" smtClean="0"/>
              <a:t>time, from </a:t>
            </a:r>
            <a:r>
              <a:rPr lang="en-US" sz="2400" dirty="0"/>
              <a:t>environment </a:t>
            </a:r>
            <a:r>
              <a:rPr lang="en-US" sz="2400" dirty="0" smtClean="0"/>
              <a:t>to syndromes.</a:t>
            </a:r>
          </a:p>
          <a:p>
            <a:pPr marL="0" indent="0" eaLnBrk="1" fontAlgn="auto" hangingPunct="1">
              <a:spcBef>
                <a:spcPts val="0"/>
              </a:spcBef>
              <a:spcAft>
                <a:spcPts val="600"/>
              </a:spcAft>
              <a:buNone/>
              <a:defRPr/>
            </a:pPr>
            <a:r>
              <a:rPr lang="en-US" sz="2400" dirty="0" smtClean="0">
                <a:solidFill>
                  <a:srgbClr val="FFC000"/>
                </a:solidFill>
              </a:rPr>
              <a:t>Strategy</a:t>
            </a:r>
            <a:r>
              <a:rPr lang="en-US" sz="2400" dirty="0" smtClean="0"/>
              <a:t>: identify </a:t>
            </a:r>
            <a:r>
              <a:rPr lang="en-US" sz="2400" dirty="0"/>
              <a:t>biophysical parameters of </a:t>
            </a:r>
            <a:r>
              <a:rPr lang="en-US" sz="2400" dirty="0" smtClean="0"/>
              <a:t>neurons </a:t>
            </a:r>
            <a:br>
              <a:rPr lang="en-US" sz="2400" dirty="0" smtClean="0"/>
            </a:br>
            <a:r>
              <a:rPr lang="en-US" sz="2400" dirty="0" smtClean="0"/>
              <a:t>required for normal neural network functions and leading </a:t>
            </a:r>
            <a:br>
              <a:rPr lang="en-US" sz="2400" dirty="0" smtClean="0"/>
            </a:br>
            <a:r>
              <a:rPr lang="en-US" sz="2400" dirty="0" smtClean="0"/>
              <a:t>to abnormal cognitive phenotypes, symptoms and syndromes. </a:t>
            </a:r>
          </a:p>
          <a:p>
            <a:pPr marL="0" indent="0" eaLnBrk="1" fontAlgn="auto" hangingPunct="1">
              <a:spcBef>
                <a:spcPts val="0"/>
              </a:spcBef>
              <a:spcAft>
                <a:spcPts val="600"/>
              </a:spcAft>
              <a:buNone/>
              <a:defRPr/>
            </a:pPr>
            <a:r>
              <a:rPr lang="en-US" sz="2400" dirty="0" smtClean="0"/>
              <a:t>Create models of cognitive function that may reflect some of the symptoms of the disease, ex. problems with attention, relating them to model biophysical properties of neurons.</a:t>
            </a:r>
          </a:p>
          <a:p>
            <a:pPr marL="0" indent="0" eaLnBrk="1" fontAlgn="auto" hangingPunct="1">
              <a:spcBef>
                <a:spcPts val="0"/>
              </a:spcBef>
              <a:spcAft>
                <a:spcPts val="600"/>
              </a:spcAft>
              <a:buNone/>
              <a:defRPr/>
            </a:pPr>
            <a:r>
              <a:rPr lang="en-US" sz="2400" dirty="0" smtClean="0">
                <a:solidFill>
                  <a:srgbClr val="FFC000"/>
                </a:solidFill>
              </a:rPr>
              <a:t>Result</a:t>
            </a:r>
            <a:r>
              <a:rPr lang="en-US" sz="2400" dirty="0" smtClean="0"/>
              <a:t>: mental events at the network level are linked to </a:t>
            </a:r>
            <a:r>
              <a:rPr lang="en-US" sz="2400" dirty="0" err="1" smtClean="0"/>
              <a:t>neurodynamics</a:t>
            </a:r>
            <a:r>
              <a:rPr lang="en-US" sz="2400" dirty="0" smtClean="0"/>
              <a:t> and to low-level neural properties. </a:t>
            </a:r>
            <a:br>
              <a:rPr lang="en-US" sz="2400" dirty="0" smtClean="0"/>
            </a:br>
            <a:r>
              <a:rPr lang="en-US" sz="2400" dirty="0" smtClean="0"/>
              <a:t>Ex: why drugs that stimulate the brain help in ADHD case? Relation of ASD/ADHD symptoms to neural accommodation. </a:t>
            </a:r>
            <a:endParaRPr lang="en-US" sz="2400" dirty="0" smtClean="0">
              <a:solidFill>
                <a:srgbClr val="FFC000"/>
              </a:solidFill>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875" y="476672"/>
            <a:ext cx="1381125"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4842777"/>
      </p:ext>
    </p:extLst>
  </p:cSld>
  <p:clrMapOvr>
    <a:masterClrMapping/>
  </p:clrMapOvr>
  <p:transition spd="slow">
    <p:split orient="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4638"/>
            <a:ext cx="8229600" cy="939800"/>
          </a:xfrm>
        </p:spPr>
        <p:txBody>
          <a:bodyPr/>
          <a:lstStyle/>
          <a:p>
            <a:pPr eaLnBrk="1" hangingPunct="1"/>
            <a:r>
              <a:rPr lang="en-US" dirty="0" smtClean="0">
                <a:effectLst>
                  <a:outerShdw blurRad="38100" dist="38100" dir="2700000" algn="tl">
                    <a:srgbClr val="000000">
                      <a:alpha val="43137"/>
                    </a:srgbClr>
                  </a:outerShdw>
                </a:effectLst>
              </a:rPr>
              <a:t>From Genes to Neurons</a:t>
            </a:r>
          </a:p>
        </p:txBody>
      </p:sp>
      <p:sp>
        <p:nvSpPr>
          <p:cNvPr id="12291" name="TextBox 1"/>
          <p:cNvSpPr txBox="1">
            <a:spLocks noChangeArrowheads="1"/>
          </p:cNvSpPr>
          <p:nvPr/>
        </p:nvSpPr>
        <p:spPr bwMode="auto">
          <a:xfrm>
            <a:off x="325438" y="5661025"/>
            <a:ext cx="87106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    Times New Roman CE"/>
              </a:defRPr>
            </a:lvl1pPr>
            <a:lvl2pPr marL="742950" indent="-285750" eaLnBrk="0" hangingPunct="0">
              <a:defRPr sz="2000">
                <a:solidFill>
                  <a:schemeClr val="tx1"/>
                </a:solidFill>
                <a:latin typeface="    Times New Roman CE"/>
              </a:defRPr>
            </a:lvl2pPr>
            <a:lvl3pPr marL="1143000" indent="-228600" eaLnBrk="0" hangingPunct="0">
              <a:defRPr sz="2000">
                <a:solidFill>
                  <a:schemeClr val="tx1"/>
                </a:solidFill>
                <a:latin typeface="    Times New Roman CE"/>
              </a:defRPr>
            </a:lvl3pPr>
            <a:lvl4pPr marL="1600200" indent="-228600" eaLnBrk="0" hangingPunct="0">
              <a:defRPr sz="2000">
                <a:solidFill>
                  <a:schemeClr val="tx1"/>
                </a:solidFill>
                <a:latin typeface="    Times New Roman CE"/>
              </a:defRPr>
            </a:lvl4pPr>
            <a:lvl5pPr marL="2057400" indent="-228600" eaLnBrk="0" hangingPunct="0">
              <a:defRPr sz="2000">
                <a:solidFill>
                  <a:schemeClr val="tx1"/>
                </a:solidFill>
                <a:latin typeface="    Times New Roman CE"/>
              </a:defRPr>
            </a:lvl5pPr>
            <a:lvl6pPr marL="2514600" indent="-228600" algn="just" eaLnBrk="0" fontAlgn="base" hangingPunct="0">
              <a:spcBef>
                <a:spcPct val="0"/>
              </a:spcBef>
              <a:spcAft>
                <a:spcPct val="0"/>
              </a:spcAft>
              <a:buClr>
                <a:schemeClr val="tx2"/>
              </a:buClr>
              <a:buSzPct val="115000"/>
              <a:defRPr sz="2000">
                <a:solidFill>
                  <a:schemeClr val="tx1"/>
                </a:solidFill>
                <a:latin typeface="    Times New Roman CE"/>
              </a:defRPr>
            </a:lvl6pPr>
            <a:lvl7pPr marL="2971800" indent="-228600" algn="just" eaLnBrk="0" fontAlgn="base" hangingPunct="0">
              <a:spcBef>
                <a:spcPct val="0"/>
              </a:spcBef>
              <a:spcAft>
                <a:spcPct val="0"/>
              </a:spcAft>
              <a:buClr>
                <a:schemeClr val="tx2"/>
              </a:buClr>
              <a:buSzPct val="115000"/>
              <a:defRPr sz="2000">
                <a:solidFill>
                  <a:schemeClr val="tx1"/>
                </a:solidFill>
                <a:latin typeface="    Times New Roman CE"/>
              </a:defRPr>
            </a:lvl7pPr>
            <a:lvl8pPr marL="3429000" indent="-228600" algn="just" eaLnBrk="0" fontAlgn="base" hangingPunct="0">
              <a:spcBef>
                <a:spcPct val="0"/>
              </a:spcBef>
              <a:spcAft>
                <a:spcPct val="0"/>
              </a:spcAft>
              <a:buClr>
                <a:schemeClr val="tx2"/>
              </a:buClr>
              <a:buSzPct val="115000"/>
              <a:defRPr sz="2000">
                <a:solidFill>
                  <a:schemeClr val="tx1"/>
                </a:solidFill>
                <a:latin typeface="    Times New Roman CE"/>
              </a:defRPr>
            </a:lvl8pPr>
            <a:lvl9pPr marL="3886200" indent="-228600" algn="just" eaLnBrk="0" fontAlgn="base" hangingPunct="0">
              <a:spcBef>
                <a:spcPct val="0"/>
              </a:spcBef>
              <a:spcAft>
                <a:spcPct val="0"/>
              </a:spcAft>
              <a:buClr>
                <a:schemeClr val="tx2"/>
              </a:buClr>
              <a:buSzPct val="115000"/>
              <a:defRPr sz="2000">
                <a:solidFill>
                  <a:schemeClr val="tx1"/>
                </a:solidFill>
                <a:latin typeface="    Times New Roman CE"/>
              </a:defRPr>
            </a:lvl9pPr>
          </a:lstStyle>
          <a:p>
            <a:pPr algn="ctr" eaLnBrk="1" hangingPunct="1"/>
            <a:r>
              <a:rPr lang="en-US" dirty="0">
                <a:solidFill>
                  <a:schemeClr val="bg1"/>
                </a:solidFill>
              </a:rPr>
              <a:t>Genes =&gt; Proteins =&gt; </a:t>
            </a:r>
            <a:r>
              <a:rPr lang="en-US" dirty="0" smtClean="0">
                <a:solidFill>
                  <a:schemeClr val="bg1"/>
                </a:solidFill>
              </a:rPr>
              <a:t>receptors, ion </a:t>
            </a:r>
            <a:r>
              <a:rPr lang="en-US" dirty="0">
                <a:solidFill>
                  <a:schemeClr val="bg1"/>
                </a:solidFill>
              </a:rPr>
              <a:t>channels, synapses </a:t>
            </a:r>
            <a:br>
              <a:rPr lang="en-US" dirty="0">
                <a:solidFill>
                  <a:schemeClr val="bg1"/>
                </a:solidFill>
              </a:rPr>
            </a:br>
            <a:r>
              <a:rPr lang="en-US" dirty="0">
                <a:solidFill>
                  <a:schemeClr val="bg1"/>
                </a:solidFill>
              </a:rPr>
              <a:t>=&gt; </a:t>
            </a:r>
            <a:r>
              <a:rPr lang="en-US" dirty="0">
                <a:solidFill>
                  <a:srgbClr val="FFC000"/>
                </a:solidFill>
              </a:rPr>
              <a:t>neuron properties, </a:t>
            </a:r>
            <a:r>
              <a:rPr lang="en-US" dirty="0" smtClean="0">
                <a:solidFill>
                  <a:srgbClr val="FFC000"/>
                </a:solidFill>
              </a:rPr>
              <a:t>networks, neurodynamics </a:t>
            </a:r>
            <a:r>
              <a:rPr lang="en-US" dirty="0" smtClean="0">
                <a:solidFill>
                  <a:schemeClr val="bg1"/>
                </a:solidFill>
              </a:rPr>
              <a:t/>
            </a:r>
            <a:br>
              <a:rPr lang="en-US" dirty="0" smtClean="0">
                <a:solidFill>
                  <a:schemeClr val="bg1"/>
                </a:solidFill>
              </a:rPr>
            </a:br>
            <a:r>
              <a:rPr lang="en-US" dirty="0" smtClean="0">
                <a:solidFill>
                  <a:schemeClr val="bg1"/>
                </a:solidFill>
              </a:rPr>
              <a:t>=&gt; cognitive phenotypes, abnormal behavior, syndromes.</a:t>
            </a:r>
            <a:endParaRPr lang="pl-PL" dirty="0">
              <a:solidFill>
                <a:schemeClr val="bg1"/>
              </a:solidFill>
            </a:endParaRPr>
          </a:p>
        </p:txBody>
      </p:sp>
      <p:pic>
        <p:nvPicPr>
          <p:cNvPr id="1146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7973" y="1556792"/>
            <a:ext cx="2857500" cy="3800475"/>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146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132856"/>
            <a:ext cx="3362325" cy="2486025"/>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2355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1742330"/>
            <a:ext cx="2857500" cy="32670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1010894"/>
      </p:ext>
    </p:extLst>
  </p:cSld>
  <p:clrMapOvr>
    <a:masterClrMapping/>
  </p:clrMapOvr>
  <p:transition spd="slow">
    <p:split orient="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74638"/>
            <a:ext cx="8229600" cy="939800"/>
          </a:xfrm>
        </p:spPr>
        <p:txBody>
          <a:bodyPr/>
          <a:lstStyle/>
          <a:p>
            <a:pPr eaLnBrk="1" hangingPunct="1"/>
            <a:r>
              <a:rPr lang="en-US" dirty="0" smtClean="0">
                <a:effectLst>
                  <a:outerShdw blurRad="38100" dist="38100" dir="2700000" algn="tl">
                    <a:srgbClr val="000000">
                      <a:alpha val="43137"/>
                    </a:srgbClr>
                  </a:outerShdw>
                </a:effectLst>
              </a:rPr>
              <a:t>From Neurons to Behavior</a:t>
            </a:r>
          </a:p>
        </p:txBody>
      </p:sp>
      <p:sp>
        <p:nvSpPr>
          <p:cNvPr id="13315" name="TextBox 1"/>
          <p:cNvSpPr txBox="1">
            <a:spLocks noChangeArrowheads="1"/>
          </p:cNvSpPr>
          <p:nvPr/>
        </p:nvSpPr>
        <p:spPr bwMode="auto">
          <a:xfrm>
            <a:off x="325438" y="5661025"/>
            <a:ext cx="87106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    Times New Roman CE"/>
              </a:defRPr>
            </a:lvl1pPr>
            <a:lvl2pPr marL="742950" indent="-285750" eaLnBrk="0" hangingPunct="0">
              <a:defRPr sz="2000">
                <a:solidFill>
                  <a:schemeClr val="tx1"/>
                </a:solidFill>
                <a:latin typeface="    Times New Roman CE"/>
              </a:defRPr>
            </a:lvl2pPr>
            <a:lvl3pPr marL="1143000" indent="-228600" eaLnBrk="0" hangingPunct="0">
              <a:defRPr sz="2000">
                <a:solidFill>
                  <a:schemeClr val="tx1"/>
                </a:solidFill>
                <a:latin typeface="    Times New Roman CE"/>
              </a:defRPr>
            </a:lvl3pPr>
            <a:lvl4pPr marL="1600200" indent="-228600" eaLnBrk="0" hangingPunct="0">
              <a:defRPr sz="2000">
                <a:solidFill>
                  <a:schemeClr val="tx1"/>
                </a:solidFill>
                <a:latin typeface="    Times New Roman CE"/>
              </a:defRPr>
            </a:lvl4pPr>
            <a:lvl5pPr marL="2057400" indent="-228600" eaLnBrk="0" hangingPunct="0">
              <a:defRPr sz="2000">
                <a:solidFill>
                  <a:schemeClr val="tx1"/>
                </a:solidFill>
                <a:latin typeface="    Times New Roman CE"/>
              </a:defRPr>
            </a:lvl5pPr>
            <a:lvl6pPr marL="2514600" indent="-228600" algn="just" eaLnBrk="0" fontAlgn="base" hangingPunct="0">
              <a:spcBef>
                <a:spcPct val="0"/>
              </a:spcBef>
              <a:spcAft>
                <a:spcPct val="0"/>
              </a:spcAft>
              <a:buClr>
                <a:schemeClr val="tx2"/>
              </a:buClr>
              <a:buSzPct val="115000"/>
              <a:defRPr sz="2000">
                <a:solidFill>
                  <a:schemeClr val="tx1"/>
                </a:solidFill>
                <a:latin typeface="    Times New Roman CE"/>
              </a:defRPr>
            </a:lvl6pPr>
            <a:lvl7pPr marL="2971800" indent="-228600" algn="just" eaLnBrk="0" fontAlgn="base" hangingPunct="0">
              <a:spcBef>
                <a:spcPct val="0"/>
              </a:spcBef>
              <a:spcAft>
                <a:spcPct val="0"/>
              </a:spcAft>
              <a:buClr>
                <a:schemeClr val="tx2"/>
              </a:buClr>
              <a:buSzPct val="115000"/>
              <a:defRPr sz="2000">
                <a:solidFill>
                  <a:schemeClr val="tx1"/>
                </a:solidFill>
                <a:latin typeface="    Times New Roman CE"/>
              </a:defRPr>
            </a:lvl7pPr>
            <a:lvl8pPr marL="3429000" indent="-228600" algn="just" eaLnBrk="0" fontAlgn="base" hangingPunct="0">
              <a:spcBef>
                <a:spcPct val="0"/>
              </a:spcBef>
              <a:spcAft>
                <a:spcPct val="0"/>
              </a:spcAft>
              <a:buClr>
                <a:schemeClr val="tx2"/>
              </a:buClr>
              <a:buSzPct val="115000"/>
              <a:defRPr sz="2000">
                <a:solidFill>
                  <a:schemeClr val="tx1"/>
                </a:solidFill>
                <a:latin typeface="    Times New Roman CE"/>
              </a:defRPr>
            </a:lvl8pPr>
            <a:lvl9pPr marL="3886200" indent="-228600" algn="just" eaLnBrk="0" fontAlgn="base" hangingPunct="0">
              <a:spcBef>
                <a:spcPct val="0"/>
              </a:spcBef>
              <a:spcAft>
                <a:spcPct val="0"/>
              </a:spcAft>
              <a:buClr>
                <a:schemeClr val="tx2"/>
              </a:buClr>
              <a:buSzPct val="115000"/>
              <a:defRPr sz="2000">
                <a:solidFill>
                  <a:schemeClr val="tx1"/>
                </a:solidFill>
                <a:latin typeface="    Times New Roman CE"/>
              </a:defRPr>
            </a:lvl9pPr>
          </a:lstStyle>
          <a:p>
            <a:pPr algn="ctr" eaLnBrk="1" hangingPunct="1"/>
            <a:r>
              <a:rPr lang="en-US" dirty="0">
                <a:solidFill>
                  <a:schemeClr val="bg1"/>
                </a:solidFill>
              </a:rPr>
              <a:t>Genes =&gt; Proteins =&gt; receptors, ion channels, synapses </a:t>
            </a:r>
            <a:br>
              <a:rPr lang="en-US" dirty="0">
                <a:solidFill>
                  <a:schemeClr val="bg1"/>
                </a:solidFill>
              </a:rPr>
            </a:br>
            <a:r>
              <a:rPr lang="en-US" dirty="0">
                <a:solidFill>
                  <a:schemeClr val="bg1"/>
                </a:solidFill>
              </a:rPr>
              <a:t>=&gt; neuron properties, networks </a:t>
            </a:r>
          </a:p>
          <a:p>
            <a:pPr algn="ctr" eaLnBrk="1" hangingPunct="1"/>
            <a:r>
              <a:rPr lang="en-US" b="1" dirty="0">
                <a:solidFill>
                  <a:srgbClr val="FFC000"/>
                </a:solidFill>
              </a:rPr>
              <a:t>=&gt; neurodynamics</a:t>
            </a:r>
            <a:r>
              <a:rPr lang="en-US" dirty="0">
                <a:solidFill>
                  <a:schemeClr val="bg1"/>
                </a:solidFill>
              </a:rPr>
              <a:t> =&gt; cognitive phenotypes, abnormal behavior!</a:t>
            </a:r>
            <a:endParaRPr lang="pl-PL" dirty="0">
              <a:solidFill>
                <a:schemeClr val="bg1"/>
              </a:solidFill>
            </a:endParaRPr>
          </a:p>
        </p:txBody>
      </p:sp>
      <p:pic>
        <p:nvPicPr>
          <p:cNvPr id="11469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412776"/>
            <a:ext cx="2857500" cy="3419475"/>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1469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1052736"/>
            <a:ext cx="2857500" cy="2143125"/>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1469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3083973"/>
            <a:ext cx="2857500" cy="2600325"/>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1469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4208" y="1772816"/>
            <a:ext cx="1143000" cy="2543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1470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8769" y="1772816"/>
            <a:ext cx="1447800" cy="2609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3394109677"/>
      </p:ext>
    </p:extLst>
  </p:cSld>
  <p:clrMapOvr>
    <a:masterClrMapping/>
  </p:clrMapOvr>
  <p:transition spd="slow">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a:xfrm>
            <a:off x="1979712" y="476672"/>
            <a:ext cx="4239517" cy="769938"/>
          </a:xfrm>
        </p:spPr>
        <p:txBody>
          <a:bodyPr/>
          <a:lstStyle/>
          <a:p>
            <a:pPr eaLnBrk="1" hangingPunct="1">
              <a:defRPr/>
            </a:pPr>
            <a:r>
              <a:rPr lang="en-US" dirty="0" smtClean="0"/>
              <a:t>In an ideal world ...</a:t>
            </a:r>
          </a:p>
        </p:txBody>
      </p:sp>
      <p:sp>
        <p:nvSpPr>
          <p:cNvPr id="16387" name="Rectangle 3"/>
          <p:cNvSpPr>
            <a:spLocks noGrp="1" noChangeArrowheads="1"/>
          </p:cNvSpPr>
          <p:nvPr>
            <p:ph type="body" idx="1"/>
          </p:nvPr>
        </p:nvSpPr>
        <p:spPr>
          <a:xfrm>
            <a:off x="324403" y="1916832"/>
            <a:ext cx="8382000" cy="4680520"/>
          </a:xfrm>
        </p:spPr>
        <p:txBody>
          <a:bodyPr/>
          <a:lstStyle/>
          <a:p>
            <a:pPr marL="0" indent="0" eaLnBrk="1" hangingPunct="1">
              <a:buNone/>
              <a:defRPr/>
            </a:pPr>
            <a:r>
              <a:rPr lang="en-US" sz="2400" dirty="0" smtClean="0"/>
              <a:t>Society would support full development of human potential</a:t>
            </a:r>
            <a:r>
              <a:rPr lang="pl-PL" sz="2400" dirty="0" smtClean="0"/>
              <a:t>, </a:t>
            </a:r>
            <a:r>
              <a:rPr lang="en-US" sz="2400" dirty="0" smtClean="0"/>
              <a:t>from conception to senior years. Does it? </a:t>
            </a:r>
          </a:p>
          <a:p>
            <a:pPr marL="0" indent="0" eaLnBrk="1" hangingPunct="1">
              <a:buNone/>
              <a:defRPr/>
            </a:pPr>
            <a:r>
              <a:rPr lang="en-US" sz="2400" dirty="0" smtClean="0"/>
              <a:t>Human potential is wasted in so many ways: </a:t>
            </a:r>
            <a:br>
              <a:rPr lang="en-US" sz="2400" dirty="0" smtClean="0"/>
            </a:br>
            <a:r>
              <a:rPr lang="en-US" sz="2400" dirty="0" smtClean="0"/>
              <a:t>in developing countries due to poor conditions, </a:t>
            </a:r>
            <a:br>
              <a:rPr lang="en-US" sz="2400" dirty="0" smtClean="0"/>
            </a:br>
            <a:r>
              <a:rPr lang="en-US" sz="2400" dirty="0" smtClean="0"/>
              <a:t>in rich countries due to the greed of big companies that encourage unhealthy lifestyles.</a:t>
            </a:r>
          </a:p>
          <a:p>
            <a:pPr marL="0" indent="0" eaLnBrk="1" hangingPunct="1">
              <a:buNone/>
              <a:defRPr/>
            </a:pPr>
            <a:endParaRPr lang="en-US" dirty="0" smtClean="0"/>
          </a:p>
          <a:p>
            <a:pPr marL="0" indent="0" eaLnBrk="1" hangingPunct="1">
              <a:buNone/>
              <a:defRPr/>
            </a:pPr>
            <a:r>
              <a:rPr lang="en-US" sz="2400" dirty="0" smtClean="0"/>
              <a:t>Education imparts knowledge, but can we successfully teach wisdom, understanding what is really good for children, </a:t>
            </a:r>
            <a:br>
              <a:rPr lang="en-US" sz="2400" dirty="0" smtClean="0"/>
            </a:br>
            <a:r>
              <a:rPr lang="en-US" sz="2400" dirty="0" smtClean="0"/>
              <a:t>what will make them happy in the long run? </a:t>
            </a:r>
          </a:p>
          <a:p>
            <a:pPr marL="0" indent="0" eaLnBrk="1" hangingPunct="1">
              <a:buNone/>
              <a:defRPr/>
            </a:pPr>
            <a:r>
              <a:rPr lang="en-US" sz="2400" dirty="0" smtClean="0"/>
              <a:t>Can technology help? </a:t>
            </a:r>
          </a:p>
          <a:p>
            <a:pPr marL="0" indent="0" eaLnBrk="1" hangingPunct="1">
              <a:buNone/>
              <a:defRPr/>
            </a:pPr>
            <a:endParaRPr lang="en-US" sz="2400"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1" y="260648"/>
            <a:ext cx="1875532" cy="1404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5" descr="data:image/jpeg;base64,/9j/4AAQSkZJRgABAQAAAQABAAD/2wCEAAkGBhQSERUUERMVFRUVFhgZGBgXFhcYGRgYGBcWGBceGBoXGyceGCAjGRcWIC8gIycpLCwsFR4xNTAqNSYrLCkBCQoKDgwOGg8PGi8lHyQ0NC4tLDQsLCwwMDIsLiksLC0wKiwsLTQtLDYvLCwsLC0sLCwsLC8vLCwsLCwsLC8sLP/AABEIAJ8BPgMBIgACEQEDEQH/xAAcAAEAAwADAQEAAAAAAAAAAAAABQYHAQQIAwL/xABGEAACAQIDBAgCCAMFBgcAAAABAgMAEQQSIQUGMUEHEyJRYXGBkTKhCBQjQlJyscFigvAVkqLS4TM0VLLC0RckQ1Njc4P/xAAbAQEAAwADAQAAAAAAAAAAAAAABAUGAgMHAf/EADURAAEDAgMECQQCAQUAAAAAAAEAAgMEEQUhMRJBUXETYZGhscHR4fAiMlKBBhQzIzRCcvH/2gAMAwEAAhEDEQA/ANxpSlESlKURKUpREpSlESlK4Joi5pXAa/CuaIlKUoiUpSiJSlKIlKUoiUpSiJSlKIlKUoiUpSiJSlKIlKUoiUpSiJSvy7gC5IA8a5Bol1zSlKIlKUoiUpSiJSlKIlKUoiUpSiJVf3ySUwgxE5QTnC3uRbThxHG/pVgpXZFJ0bw+17KPUwdPE6K9r7wqNu5vX1QEc1yg+FhqV8D3j9KtuH2xC/wyofDMAfY611cbuxBK2YpY88py38wNKgto7isNYGzD8LaH0PA+tqsHGlqHXuWk9ipIxiNEzZsJGjTjb5zVyBrms36rFYQ3s6AeqevFa7sO/Mw+JUb0IPyNfHYc85xkOC5Mx6IfTOxzDy+HuV7pVMj3+a/aiW3gxv8AMV1dt73GZMkalAfiObUju0HCuDcOmLgCLda7X47SBhc11zwsRfuV3hxqOSqOrEcQGBI87V9qyXDYlo2DISrDgRWkbL27FMq2dc5Aut7G9tQAeNKqidDYtzCYbjDKu7XgNdz15dakqUpVerxKUpREro7Y2suHjztqeCrzY/1zrvVUN/cO32b/AHBdfJjr8wPlUmljbJKGu0UDEah9PTOkjGY+XUfLvtiCbjIB3Zb/ADNWXdrbxxKtnCh1tex4g87HhWd1MbqYpkxKhADn7Jv3cTb2q7qqOMxHYABCx+HYrUCpaJHkgmxHP5uWjUpSs2t+lKUoiUpSiJSlfDGYxIkLyGyj+tO819AJNguLnBoLnGwCo++mMZsQUJ7KAWHK5FyfPX5VHbL21JA10bTmp1U+nLzFc7dxyzTvIgIU2tfjoANfauhWrhiHQtY4bswvMqqpf/bfLG7ebHqvl3LT9k7YTEJmQ6j4lPFT/XOu/UHups1Y4VYxlZDcMWBB+I248uFTlZmdrWyEM0XotG+SSBrpfuI3fO1KUpXSpSUpSiJSlKIlKUoiUpSiL5YrFLGhdzZRxNVvEb+oD2I2Yd5IX2Gtdjfhv/Lga6uOWnA8TyqhVcUNHHKzbfmspjGKz083RREDK99T3rSdj7xx4glVDKwF7Nbh4EHXl71K1n+5eEZsQGHBASfUEAf13VoFQ6yFkMuyxW2E1UtVT9JKM7kc+vyXBFVzb26IlIeHKjcxaynx0GhqyUroimfE7aYVMqaWKpZsSi4WZY/d+eEXdDlH3gQR624etR1a6VvoapO9W7SxDrYtFuLr3E/h8PCrulxDpHbEmR3LH4lgZp2GWE3aNQdR1qsUBpSrVZpWrdze0qRHObrwDniPzHmPHl+lzBrIqtG7G9GQCKY9n7rH7vgfDx5eXCmraG/+pGOYWswjGdkiCoOW4+R9VdqVwrX1Fc1RrZJUdtXHQBWSd0sRqpOvsNait694wimKJu2fiIPwjuv3n5VR6taSgMg23G3Dis1ieNtgcYY2hx3305dfWuXtc2va+l+NuV6tu6W7ysqzuWvmuoBsNNLnmdb1Ua7uzNryQMCjG19V+6fMfvVxUxvfHsxmxWVw+eGGcPmbceB423rUaV84Jg6qw4MAR5EXr6VkiLL04EEXCUpSi+pSlKIhNZvvHtk4iU2JyLoo/U+v6Wq97anyYeVhoQjW8yLD5msuq5wuIEmQ7sgsl/I6lzQ2AaHM+SVY90dhCUiZm0R/htxIAI1vpqR7VXKtO4eKs8kd+Khh5g2PyI9qsa0uELi1UOEtjfVsbILjz3K60pSsqvS0pSlESlKURKUpREpSlESlK/E0yqCzEKBxJNhTVfCQBcrrbXwSzQsjNlBsS2mliDz8qzXaEKI5WN+sUfeta/fUlvDvG87FVOWIHQD71uZ/7VC1paGnfE36jruXn+M10NVJaNumW1x5Dh3rRd1BF9XUxAXsM/fnAF7/ANc6mapW4U/2kiciob2Nv3qH6Yt/Mbs04c4aNepZrvIy5rsrA9UeSBl4nib6EWNUtYzYmcLrXYTMJqRjgLbuz5dabSqluh0m4LHxqUmSOWwzQyMFdW5gZrZx/EvrY6VbFYHUa1EVmuaqO/W0rZYRfXtN3EXOUe4J9qt1Z1vdiQ+JbKbhQF07xx+Zqww6MOmud2ao8emMdIQD9xt+t6hqVwWHM8eHj5d9c1pV57ZKm13OxBCkBSGAPxWtcXsQdahK1rDklFvxyi/nbWq6uqXwBuzvV7g2HxVheJL5W0/aj9hYJsPBllYHLc3ubBePE92tVzb2+Be6QEqvN+DHy/CPn5VbdqYQywugNiykDz5VlskZUkMLEEgjuI0NRKCNkz3SPzPDzVrjU8tJEyCHJtrX35brr80qF3j3siwYHWXZ2F1RbXt3knRRfT9q6G7u/wBHipRF1bRu18t2DA2F+NgQbA8jVoamJr+jJzWbZh9S+Lpgz6eOXhqrTSlKkKCtI3WnDYWP+EFT5gn9re9S1UjcfaQV2ib7+q/mA19x+lXesrWRGOZw459q9LwqoE9KwjUCx/Xy6UpSois0pVT6Tt7JNnbPknhUGTMqJm1Clz8RHOwB077VkG6/0g8XHKBjgs8RPaKqqSL4rlsrW7iNe8URblvdLbCv/EVH+IH9qzqrLvLvFDisPA+GkWSOQlrqe4AWPMEEm4OotVarSYazZhvxPsvP8fl26vZ/EAefmlS+6chGLjtzzA+WU1EVKbr/AO9xeZ/5WqXUf4ncj4KsoTapjt+Q8QtKpSlZBeppSlKIlKUoiUpSiJXRx23IYWyySAHjaxJ9bDSu9VO21u3PPMXCIt7X7ZN7aXOndbh3VJpo43utIbBV9fPPDHeBu06+lifD1XZ2rvsii0Azt+IghR6HU1VJZpsQ+ueRu4XNvIDQVc9lbnxRr9qBI/jfKPIfuanIYFQWRQo7gAB8qmtqoKfKJtzxPz0VQ/Dqyus6qfsj8R89VQMduyYcP1srWfMAE48e89/P0qEq2b+YztRxg8AWProv7+9VOrWke98e2/es1icUUNQYohk2w5neVaNwovtZG7kA9zf/AKauOKwqSIUkRXRtCrKGUjxB0NUNtsHZuysRjQgkbTKpNh8YjXNzsGYk25Csdl6dNqmTMJ0Ua9gRR5dfMFvnVBXP2p3W5LbYNEY6NgO/PtOXctf2z0E7MmQiKN8O5JIaN2Nif4ZCVt4C3mKosvRBtjZ5L7OxecKbhY5GiZrfijf7NvIsa1Xo23tbaOAjxEihZLsjgAhSyG11ueBBB8DcVKbx7WEEJINnbRPPmfQa+1RmML3BrdSrGaVsMZkfoFgW0Omna0AbD4qONXGjZ4mjk4kH4WA1sRcCorDdK8gB6yBGPLKzL7g5qu+2t34cUB16Zit7MCQwvx1H71Rt4+jUxoXwrNIBxRrF7d6kAZvK1/OrR1PUUwJjOXzcs3HX0GIECobZ2md7foj2VV2ttyXETGWRje91AJsg5Be63+taFutv9E8SR4mTLKNCzDstr2SW4A2tcm2ovzrLiK4qDDUyRPLxv1VzVYfDUxCJwsBpbcvR+x8J100ajUMQSRwy8SfatUry90UdJp2dMExAz4Z+yTa7Q3PxJ3rfivqNRY+ncPiFkVXRgysAVZTcEHUEEcQa51dV/YINrWXThmHf0WuF7knXqGi+lUvfXY+VhOo0bR/A8j68PPzq6VBb6bew2EwckmLa0ZGWwsXZj8IQHi2l/CxJ0FddNMYZA7tUjEKQVcBjOuo5rzV0mbNdcV1p1SRVCnkCqgFfPS/83nVVwWKaKRJEtmRgwvwuDcXq171b/DFRNCkOVSwOZiC3ZNxYAWU+p599R25WOw8OIz4oaZSEJXMqsSNSPK+tjxrnNsPn+h2ROq6aUzRUYEzPqaLWGdwNFsSG4BuDoNRwOnEeFfqvxHKGAZSCGAIINwQdQQeelfutSNF5u77jlZfbB4gxyK4+6wPsa1aNwwBHAi48jWR1oO6G0hJAF+9H2T5fdPtp6VU4pFdoeNy0/wDHKgNkdCd+Y5j28FO0pVB6ad6nwWzW6o5ZJ2ESsOKgglyPHKCL8i1+VUK2qovTh0lYbExHA4f7RklVnlFurBUNcIb9o3NieHHjWOYDAvNKkUSlnkYKqjmzGwHua69a99HvZuHmlxOdR9ZjVWhc6mMHOrMo4XBKa+IoF8OQU7szZi4eGOJY1jZEVZApBzSKoDsWA7RLA691u6u1X3x2DaJ2RxZh8+4+tfCtjE1rWAN0XlNTI+SZzpNSTfq6kru7H2j1EqyZc1r6eYsbeNdKpTYWwziWIDBQts3G9jfhy5fOkxYGHb03r7StldM0Q/dfL9Z71pEb3AI4EX96/VQ+707jrYZGLGFgAx4lSLrf2qYrJSM2HFq9Qgl6WMP+XGR70pSlda7kpSlESlK+OKxaRrmkYKBzJ/q9fQCTYL45waLk5L7UqJh3pwzGwkA/MCo9yLVKg34VyfG9n3AhdUU8covG4HkbrmlKVwXcs73wmzYprfdCj5X/AHqGRbkDvNSG8L3xUv5yPbT9q/GwkU4iPOQqqcxJIAAUFtSdANK1kZEcAPAeS8wqAZ61zfydbtNlYt+N0nxOyZMJCSZMi5LNkDsjBrNc2sSDodOHdXmYbpSrtBMDOUikMqRsSysqF8upKmxsGGl/DStR6WumZszYTZ0gC2tJiEa5J5rEw4AcCw48rWucTvWUJJNyvTWtDGho0C9nbsbvx4HCxYaLVYltc8WJ1Zj4liT61Tt7NodbiGH3Y+wPT4vnf2FWDo32q+J2XhJZDd2iAYnixQlLnxOW586qO2P9vLoR9o2h46k1aYW0GQngFm/5HI4QNaNCc/0upXBNc10dtY1YcPK7sFARrX5sVOUDvJNtKvnu2WklYqNhkeGDfksd3oxiS4uZ4x2Wc24a2sCdO8gn1qKrmuKxznbRJK9YjYGNDBuyX3wWCeaRY4kLu5sqqLknuA51sfQpj9qYfELhZMNP9TYtmMkTqIWCk3VmAtdgAV4XN9Dxo3RBf+2cJZQ3bbQ8h1b3bzUXI8RXrGuK5qub6b/4XZkWbENd2ByRLq7+n3R/EdPM6V5o366QcRtSUNNZY0v1cS/CgPHXizGwux9AOFTnTnsaaHaskkpLJOA8TH8IAUr4ZSOHcwPOoPbO6cUWzcLjYsR1pnd0kTLl6p1UHLxN7a6m1wVNtaIqxSlKItf6O8XnwKAm5RnT0BzD5N8qstZj0YbZCTNAxNpQCvdnW/tdb/3RW8wbnLLBG8blWZASDqCba+I1860VNVsbA3bPUsHX4ZNJWSCIX/5duveqpX3wOOeFw8bWI9iO4jmK7e0d3Zoblkuo+8uo9eY9ajasA5krcswqNzJad/1AtcP0tQ2LtPr4VktYm4I8Rxt4Vj/0lsX2MHH3tK59BGo/U1p+5X+6j87ftWEfSA2z1u1OqBuuHiVbfxP9o3rZlHpWTqGhkrmjQFem0Ujpadj3akC6zKtA6DNpGLbEK8plkjPqpcf4kFZ/Vw6I1vtnB2/9w/KNzXSpa3rfvDWlR/xLb1U/9iPaq1Vz3+XsRH+Jv0H/AGqmVqaB21A2683xpgZWvtvse0BKlN2tpdTOpPwt2W8jbX0Nj71F0qTIwPaWneq6GV0MjZG6g3WiYLs46cfijja3l2amqruHlvi4GYWaTDa+Y7VWKsrUCxHId2XkvSqFwLX2/I9/1eaUpSo6npSlcM1tTpRFzVG37mJmReQS48yTf9BVkx280EQ1kDHuTtH5aD1NUnb23DiWBKhQt7d9j3n0q1w+B4kDy3JZnHayE05ia/6sshn28FGVdtxcU7RuraqhGXwve48tAfWqTWibqbLaGHt8XOa1rFdBob86n4k5ohsdToqbAGPNXtN0AN/LvU1SlfmSPMCDexBGhIOvcRqPMVm1v1gu+/SGIsZMv1WW/WMq5yELFTlJy2LBSwNjzqspu5tXa8uTJ1acQrnq41GmpB7THxsTWo7z7jYTDYhZooFDOL5mLO2dTqQZCSDYjWuxuxjerxKE8G7B/m0HztVy2GWan2nOytkB1cVkn1VPS12wyOxJ+pxz14Z5a+you9PRNhtl7IlmxL9di2aNYypZURi2oUff7Ackt+HQDnj9bp9JXaDBcHCG7JMsjLzuuRUJ9Gf51kW6WxWxeNggVS3WSoGABNkzDOTbkFuT5VTLWr1N0abPMOysGjcepVj4Z7yW9M1qn58FG/xorXFrlQTbzr6ogAAAsBoAOAHKv1X0EjRcXNDhYi6z/fjZseFUTABIgpzcbArrfXvH6V543q3nfGS31WNdETu8T3sf9K1b6Q++ZGTZ8ZFiBJMeJ4/Zr4cCx818ay7cfqBilbEHgRkWxN5CQFvYcBx152qYah8zWxE/v1VUKGGkfJVNbc7gBplnbmp3YfRj1kSviHaNm1yAC4HLMTz525VRcRDkZlPFSR7G1egRWFYvD3xbIdLzMp9XIrvrqZkLW7PzRQ8Fr5qt8hkOWVhw1WqfR43SdsQ+OdbRxq0cZP3pGsGI8FW4v3v4Gt/rpbF2RHhYI4IFyxxKFUeXEnvJNyTzJNd2qtaNUzpX3K/tHAMqC88V5Ie8sB2k/mGnmF7q8qNM4XqyzBc18tzbNa17cL20vXt6sO+kBBhcNDHHDh4VnxMzSySKi5yFGt2+IZnceHZaiLDq5jW5A7zXFKIrRvDsNtnYuN0uYw4eMk69kglSQOP7EV6l3WnD4OB1N1aNWB8CLj5V5Rj3vdsOcPiFEyW7JJs6EfCQ1je3iOGl7Vq3Qp0qRiOPZ+LbKwOWCQ/CwJ7MbH7pBNlJ0IsNCBfvlc3RmhztwUKnjkFjN9wBF+Iyz6jlmtqmF1N+4/pWSVq20JcsUjdyMfYGspq1woZOPLzWa/kxG1GOfkrtsHaSYfZ7zSmyRiR2Pguvvy9a8o7a2o2JxEs8nxSyM58CxJt6cPSvWe7GESXAmORQyPnVlPBlNwQfSvLm/Gwhg9oYnDrfLHIQl9TkNmS559lhrVXVf5n8ytJh3+0j/wCo8FBVM7pbxS4HFR4mDKXQ2swuCGBDC3HUXFxwvUNWjdBeJgG0hHiI436xfsi6hikyEMhUkdkkBvW1R1OWz747SjmjgaJ1dHDOrKQVIOUCxHHnVXr6YyIRz4mIaLHiZMo5ASrFPYdwzSt71861NCLQN+b15vjLia2S/V4BK7+wtm9fMqcuLflHH34etdCrtuJhAInktqzWB8FA4epPtXKrl6KIuGq6sLpRU1LWHTU8h8suztzs4rCMNO0y+9hb5mp+oHesACB/wTp7Hj+lT1ZyXONh5jv91vqfKeYdYPa0DySlKVHU9fKfEqgBdgoJAFza5PAVn28m2WmlZQx6tSQo5G2lz33NSu/ayXQ69UBy5PfW/pa3rVXwuEeRssalmsTYdw1NX1BTsa3pifZYrG66WSQ0rQQL/s+y+VKMtjY6EVbdz9jROvWt2mDEZTawtwNufrVjPM2Fm2VQ0dI+qlETcj1qA/saTqTMVsgIGuhN9Lgd17a+NXfdbagmgUE9tAFYeXA+o+YNSmKwyyIUcXVhYiqLhEbA4xQ57J0vyKNoD6HX+Wqgy/3Y3NOThmPRahtMcJmY9pux30uPA316h7q+ySBQSxAAFySbAAcbnlUPgN9cDPJ1UOLgeS9sqyKST/Dr2vS9Unp/xT/2SvUm8bToJCpuMlnIvbiC4X1tXm1WtwqnWqBvmF6638jHVRnmHt7qb/oKpINuFfXd7H43FbMwxxCkgR5usYWLAFghLsdSUy+Z11r5Vp6AWhAJ+Fed427aq3OAI3aWvbJUnp92gZcbhjyODjb1aSXN8x8q+v0d9l9ZtF5T/wCjCxH5pCEH+HN71F9LsR6zDPy6po/VJGc/KUVb/ozw9rHN3CBfczE/oKzszNiRzeBW8pJemgZJxA91ulKUrqUleTOl177ZxmpP2ijUEcI0FteQtYeAqoV7Q2ru3hsSD9Yw8UuZcpLopa17gZrXGuuhrzJ0vborgNousS5YZQJYgOCg6Mo8nDWHcVoium6G2/rGFSRj2l7Mn5l5nzWx9TWe7Ai+u7Ziyiwmxge3CyGXO3Dh2b1093N52wqTqBfrUsvcH4An+Ut8qlOiLFCPbODLC4MhX1eN0U+hYH0qbUVHSxsB1GqqKCg/qzSuH2uIt3k+Nl6zpSlQlbpWd9L/AEfwYzCy4ohxiMPAxRlJsyxhnyMp0P3tRY3PPhWiV8cXhxJG6NwdSp8mBB/WiLxHVg3W3T+urLlkCNHlsCpIbNm4kG4+HuPGoTFYcxuyN8SMVPmpsfmK0DoijuMWfwrEfTM6/qRXfTta+VrXaFQq+R8VO98eoF/n6VU2vuficNcvGSg++naW3jbVfUCoiL4h5j9a9AWHPhz8udYDEO2LcMw/WpFbStgI2TqoWEYi+tY7bABbbTfe/ovZe8L2wsv5CPfT96z3A7LlmJESFrceAA9TpWp2vRVA4C3lXymrDAwtAzKV+EtrZWve6wAtYevsssXHTRXQSOmUkFQxABvrwPfWSdLMpfHB21Z4Y8x5krmQE95yqPatc2utp5f/ALH/AOY1jPSVic2OYfgRF9xn/wCurDEQ0wtdbMnyVJgJeKt8dzYA9xFlFbv7AbFtIiMAyRFwDwaxUWvyvfjXT2djWhljlQ2aN1dTw1Uhh8xUru5iOqhxkvC8IhH5pXH/AEo59KkuirdL+0NoxIw+yj+1l7sqEWX+Zsq+RPdVGbWC2Tb7Rvotc23KGx+IIBGdMNLY8RniK6+P2Yr4V+dtY4SbTkcAWkh0tz6mWwPmRLX6rT0QLYg07v8A1ec4s4PqTI3R2Y8PJK1HYsQXDxALl7Cm3iRc/Mms0mwMiC7o6jvKkD3qy7tb1KiCOcmw+FuNh3Hnp/XCunEI3SxgszspmB1DKacibK41Kmd70vhWP4Sp/wAQH71LQPmVT3gH3F66O8BH1WW/DIbef3fnaud3sWJMPGRyUKfNRY1SkEwA8Ce8D0Wta4NrHC+rQewn1UjSlKjKwXzngV1KuAyniDwr4YLZUUP+zjVfEcfc6126VyDnAWByXAxsLg8gXG+2fautidmxSXzxqSRYkgXsfHjUSm5UANwZPDtWt6gXqfpXYyeRgs1xXRLRwSnaewE8l+NFXU6AaknkBxJP61j29XT3g0kZcPhfrRAK9Y5CIbE2y3Usy3J5LXU6aukzEQYh8FCpjjaBlkLrbrOtFg0Z42UAgHmSwI0FYaYzYEg2N7G2htxt311AkZhSC1rhYhWTerpDxePGSVxHCOEEQyRDW+q37RvrdifC1QWzo0aaMSsVjLqHYC5VSwzEC4vYX5irBuBuBLtWdo43SNI8pkdtSqkkdlRqx0Omg4XIra94OhfDjZUmGwSDrwRKsj2LyOl9C2lgVLKALAFr95r4TdfQABYK3YfcjCrGiRqwRFCqA7EWA04k+9fWPc3DA3ysfNjb5VUOg7e2TE4V8LibibBlU1Fm6uxChgdbqVZT5LfWtLrvFRKBYONuaiOoKZztp0YJ5BZD9ITd9P7PhljQKYZrdkAALKtm4fxJHVI+j/t/qdpGAmyYmMrb+NLunyzj+arf007/AOFnw0uAhMj4gSLmURMAvVtma5exOgvdQR6a1iW720zh8VBMDbqpUfTuVgT8riukknMqWAGiwXtOlcKbi4rmvi+pWX/SA3b6/Z4xCjt4V83/AOb2V/nkP8prUKg98d0YtpYY4ednVcwYGNrMGW9uIIIsToR+1EXjit46FOi6ExQ7RnfO5YtCit2Eykrd9LlgwOl7Cwvflje8u78uCxMmHmBDRsRfky/dYd4YWPrXofoCw8i7JHWAgNNI0d+aHKLjwzh6ItIpSlESlKUReROk3ZvUbWxiWsDMzgWtpJaQW8O1Vn6D0zNj1P8Awob+5IpFc/SF2d1e1FkHCaBD6qWQ/JVrsfRzIO0MQpFw2Fa4PA/axcfeubHbLg7guqaPpI3M4gjtVl2hPkikf8Mbt7KTWDQNZlJ4Ai/oa9d7c3Dw+IheOzRZ1ZSUOtmFjo1xVB2t0KYbCYHEupEjJDK+aRbvdUYixBsvDkKnVc7Kkgg2sN/tdUuGUctA1zXN2iSNLafuyuWxelnZuKk6uLEgNYn7RWiBsRoGkABOvC/fU4d6MJw+tYfX/wCaP/NXjGlVyv16X2hhzPiJmw9pVzXvGQ47WuuUm19fasK6QkI2jOCLEFAR3ERoCD61pn0bZgq49mICqISSeAAExJPpWQ7Z2kZcXLPmL55ncMwsTdywJW5tpbS57qlzVTpWBhGiq6TDWU0z5mk/Vu5m6mtvbKbB4CCGVSk2Ifryp0IjClY7jjrcn37q1X6O2xGjw80zL2Z7BT3qhZeP5i2nhWSb/b5PtPFfWGjEYCKiqLHRRrdrDN2ix8AQOVbD0B75QNhPqTZYpomJALf7YOb5lzH4gTYqPAjnaOXdSnCOw133Pp4dilNvboZMdhBG+kv1iMFh8JyJKASON+qPtXaO5OIv9zzzf6VMb7TiNsDKxAyY6IXJtpKksR4/nHtVnqWyvmZfO91WzYLSy2uCLZZHrJ81XdgbtyQNmeW62IKC5U38+7yqUbYcBNzDHf8AKK71K6H1Ej3bROfVkpkNFBEwRhtwOOfivxJCGUqwBUixBGhFcQYdUGVFCjuAAHyr6UrpubWUrZF9q2aUpSvi5JSlKIlKUoigN7dx8LtJFXFITkN1ZTlYd4BHI9xr8no+wBwq4Q4WNoEJKq1yQW1Yhyc4JvxverDSiLOx0L4eLEmfBYnE4PMuVkgcAWsNAWBNrgEg34cuV+wkBSNVZ2kKqAXa2ZrC12ygC58AK+1KIoCPcXBrifrSw5Zy5cyLJIpYnjmCsAy6DskEacKn6UoirG9m4wxxucViYAVyssLIoYa/EShbgbWva3Kqxs76Pmzo3DSNPNb7ruqqfPq1VvnWnUoi4VQAANANBXNKURKUpRF0NpbBw+IIOIw8MxX4TJGjkeWYG1d2OMKAFAAAsANAAOAA5V+qURKUpREpSlEWKfSUwA6vCTfeDyR+jBWHzU+5qm9BW3IcNtMmeRY1kheNWY2XOXjYAk6C+U6nnbvr0ti8FHKuSVEkX8LqGGnDRhaqVtXoT2XO5fqGiLEk9U7Itz3Lqq+QAFEV7BvXR2/hDLhZ41FzJDIgHeWRlHHzpsLYkWDgTDwAiOMWUMzMdSSdWN+JPh3WFd+iLyb/AOEO1f8AgpP70f8AnoeiLav/AAUn96P/AD16ypRFi/RB0f4qLD7RgxkUmHGJiSNW7N7FZlYrYnhmHHvqG2h9G3EqPsMXDJ4Orx/pmr0DSiLE9zuiDamFOVsXh0hLBniKmdH4XukiBQSNLjWr/P0UbLdw5wUYYG/YLoLj+FGA+VW2lEUdtvd+DGRiPExiRAwcKSw7S3seyQeZ96kFWwAHAVzSiJSlKIlKUoiUpSiL/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dirty="0"/>
          </a:p>
        </p:txBody>
      </p:sp>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8779" y="260648"/>
            <a:ext cx="3028950"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8733775"/>
      </p:ext>
    </p:extLst>
  </p:cSld>
  <p:clrMapOvr>
    <a:masterClrMapping/>
  </p:clrMapOvr>
  <p:transition>
    <p:strips dir="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a:xfrm>
            <a:off x="1835696" y="260648"/>
            <a:ext cx="6089873" cy="769938"/>
          </a:xfrm>
        </p:spPr>
        <p:txBody>
          <a:bodyPr/>
          <a:lstStyle/>
          <a:p>
            <a:pPr eaLnBrk="1" hangingPunct="1">
              <a:defRPr/>
            </a:pPr>
            <a:r>
              <a:rPr lang="en-US" dirty="0" smtClean="0"/>
              <a:t>Neurocognitive </a:t>
            </a:r>
            <a:r>
              <a:rPr lang="en-US" dirty="0" err="1" smtClean="0"/>
              <a:t>Phenomics</a:t>
            </a:r>
            <a:endParaRPr lang="en-US" dirty="0" smtClean="0"/>
          </a:p>
        </p:txBody>
      </p:sp>
      <p:sp>
        <p:nvSpPr>
          <p:cNvPr id="16387" name="Rectangle 3"/>
          <p:cNvSpPr>
            <a:spLocks noGrp="1" noChangeArrowheads="1"/>
          </p:cNvSpPr>
          <p:nvPr>
            <p:ph type="body" idx="1"/>
          </p:nvPr>
        </p:nvSpPr>
        <p:spPr>
          <a:xfrm>
            <a:off x="381000" y="1351928"/>
            <a:ext cx="3974976" cy="5245424"/>
          </a:xfrm>
        </p:spPr>
        <p:txBody>
          <a:bodyPr/>
          <a:lstStyle/>
          <a:p>
            <a:pPr marL="0" indent="0">
              <a:buNone/>
            </a:pPr>
            <a:r>
              <a:rPr lang="en-US" sz="2400" dirty="0" smtClean="0"/>
              <a:t>Phenotypes may be described on many levels, here from top down it is pedagogics, </a:t>
            </a:r>
            <a:br>
              <a:rPr lang="en-US" sz="2400" dirty="0" smtClean="0"/>
            </a:br>
            <a:r>
              <a:rPr lang="en-US" sz="2400" dirty="0" smtClean="0"/>
              <a:t>psychiatry, psychology,</a:t>
            </a:r>
          </a:p>
          <a:p>
            <a:pPr marL="0" indent="0">
              <a:buNone/>
            </a:pPr>
            <a:r>
              <a:rPr lang="en-US" sz="2400" dirty="0" smtClean="0"/>
              <a:t>neurophysiology, </a:t>
            </a:r>
            <a:br>
              <a:rPr lang="en-US" sz="2400" dirty="0" smtClean="0"/>
            </a:br>
            <a:r>
              <a:rPr lang="en-US" sz="2400" dirty="0" smtClean="0"/>
              <a:t>neural networks, </a:t>
            </a:r>
          </a:p>
          <a:p>
            <a:pPr marL="0" indent="0">
              <a:buNone/>
            </a:pPr>
            <a:r>
              <a:rPr lang="en-US" sz="2400" dirty="0" smtClean="0"/>
              <a:t>biology, neurobiology, </a:t>
            </a:r>
          </a:p>
          <a:p>
            <a:pPr marL="0" indent="0">
              <a:buNone/>
            </a:pPr>
            <a:r>
              <a:rPr lang="en-US" sz="2400" dirty="0" smtClean="0"/>
              <a:t>biophysics, biochemistry, bioinformatics. </a:t>
            </a:r>
          </a:p>
          <a:p>
            <a:pPr marL="0" indent="0">
              <a:buNone/>
            </a:pPr>
            <a:r>
              <a:rPr lang="en-US" sz="2400" dirty="0" smtClean="0"/>
              <a:t>Neurocognitive </a:t>
            </a:r>
            <a:r>
              <a:rPr lang="en-US" sz="2400" dirty="0" err="1" smtClean="0"/>
              <a:t>phenomics</a:t>
            </a:r>
            <a:r>
              <a:rPr lang="en-US" sz="2400" dirty="0" smtClean="0"/>
              <a:t> is even greater challenge than neuropsychiatric </a:t>
            </a:r>
            <a:r>
              <a:rPr lang="en-US" sz="2400" dirty="0" err="1" smtClean="0"/>
              <a:t>phenomics</a:t>
            </a:r>
            <a:r>
              <a:rPr lang="en-US" sz="2400" dirty="0" smtClean="0"/>
              <a:t>, effects are more subtle. 	</a:t>
            </a:r>
          </a:p>
        </p:txBody>
      </p:sp>
      <p:grpSp>
        <p:nvGrpSpPr>
          <p:cNvPr id="29" name="Grupa 28"/>
          <p:cNvGrpSpPr/>
          <p:nvPr/>
        </p:nvGrpSpPr>
        <p:grpSpPr>
          <a:xfrm>
            <a:off x="4427985" y="1301571"/>
            <a:ext cx="4624014" cy="5361524"/>
            <a:chOff x="4022229" y="116632"/>
            <a:chExt cx="4794323" cy="5904656"/>
          </a:xfrm>
        </p:grpSpPr>
        <p:sp>
          <p:nvSpPr>
            <p:cNvPr id="30" name="Równoległobok 29"/>
            <p:cNvSpPr/>
            <p:nvPr/>
          </p:nvSpPr>
          <p:spPr>
            <a:xfrm>
              <a:off x="4022229" y="5301208"/>
              <a:ext cx="2016224" cy="720080"/>
            </a:xfrm>
            <a:prstGeom prst="parallelogram">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dirty="0" smtClean="0">
                <a:ln>
                  <a:noFill/>
                </a:ln>
                <a:solidFill>
                  <a:prstClr val="black"/>
                </a:solidFill>
                <a:effectLst/>
                <a:uLnTx/>
                <a:uFillTx/>
                <a:latin typeface="Calibri" pitchFamily="34" charset="0"/>
                <a:ea typeface="+mn-ea"/>
                <a:cs typeface="+mn-cs"/>
              </a:endParaRPr>
            </a:p>
          </p:txBody>
        </p:sp>
        <p:sp>
          <p:nvSpPr>
            <p:cNvPr id="31" name="Równoległobok 30"/>
            <p:cNvSpPr/>
            <p:nvPr/>
          </p:nvSpPr>
          <p:spPr>
            <a:xfrm>
              <a:off x="4139952" y="4437112"/>
              <a:ext cx="2016224" cy="720080"/>
            </a:xfrm>
            <a:prstGeom prst="parallelogram">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dirty="0" smtClean="0">
                <a:ln>
                  <a:noFill/>
                </a:ln>
                <a:solidFill>
                  <a:prstClr val="black"/>
                </a:solidFill>
                <a:effectLst/>
                <a:uLnTx/>
                <a:uFillTx/>
                <a:latin typeface="Calibri" pitchFamily="34" charset="0"/>
                <a:ea typeface="+mn-ea"/>
                <a:cs typeface="+mn-cs"/>
              </a:endParaRPr>
            </a:p>
          </p:txBody>
        </p:sp>
        <p:sp>
          <p:nvSpPr>
            <p:cNvPr id="32" name="Równoległobok 31"/>
            <p:cNvSpPr/>
            <p:nvPr/>
          </p:nvSpPr>
          <p:spPr>
            <a:xfrm>
              <a:off x="4257675" y="3573016"/>
              <a:ext cx="2016224" cy="720080"/>
            </a:xfrm>
            <a:prstGeom prst="parallelogram">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dirty="0" smtClean="0">
                <a:ln>
                  <a:noFill/>
                </a:ln>
                <a:solidFill>
                  <a:prstClr val="black"/>
                </a:solidFill>
                <a:effectLst/>
                <a:uLnTx/>
                <a:uFillTx/>
                <a:latin typeface="Calibri" pitchFamily="34" charset="0"/>
                <a:ea typeface="+mn-ea"/>
                <a:cs typeface="+mn-cs"/>
              </a:endParaRPr>
            </a:p>
          </p:txBody>
        </p:sp>
        <p:sp>
          <p:nvSpPr>
            <p:cNvPr id="33" name="Równoległobok 32"/>
            <p:cNvSpPr/>
            <p:nvPr/>
          </p:nvSpPr>
          <p:spPr>
            <a:xfrm>
              <a:off x="4375398" y="2708920"/>
              <a:ext cx="2016224" cy="720080"/>
            </a:xfrm>
            <a:prstGeom prst="parallelogram">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dirty="0" smtClean="0">
                <a:ln>
                  <a:noFill/>
                </a:ln>
                <a:solidFill>
                  <a:prstClr val="black"/>
                </a:solidFill>
                <a:effectLst/>
                <a:uLnTx/>
                <a:uFillTx/>
                <a:latin typeface="Calibri" pitchFamily="34" charset="0"/>
                <a:ea typeface="+mn-ea"/>
                <a:cs typeface="+mn-cs"/>
              </a:endParaRPr>
            </a:p>
          </p:txBody>
        </p:sp>
        <p:sp>
          <p:nvSpPr>
            <p:cNvPr id="34" name="Równoległobok 33"/>
            <p:cNvSpPr/>
            <p:nvPr/>
          </p:nvSpPr>
          <p:spPr>
            <a:xfrm>
              <a:off x="4493121" y="1844824"/>
              <a:ext cx="2016224" cy="720080"/>
            </a:xfrm>
            <a:prstGeom prst="parallelogram">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dirty="0" smtClean="0">
                <a:ln>
                  <a:noFill/>
                </a:ln>
                <a:solidFill>
                  <a:prstClr val="black"/>
                </a:solidFill>
                <a:effectLst/>
                <a:uLnTx/>
                <a:uFillTx/>
                <a:latin typeface="Calibri" pitchFamily="34" charset="0"/>
                <a:ea typeface="+mn-ea"/>
                <a:cs typeface="+mn-cs"/>
              </a:endParaRPr>
            </a:p>
          </p:txBody>
        </p:sp>
        <p:sp>
          <p:nvSpPr>
            <p:cNvPr id="35" name="Równoległobok 34"/>
            <p:cNvSpPr/>
            <p:nvPr/>
          </p:nvSpPr>
          <p:spPr>
            <a:xfrm>
              <a:off x="4610844" y="980728"/>
              <a:ext cx="2016224" cy="720080"/>
            </a:xfrm>
            <a:prstGeom prst="parallelogram">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dirty="0" smtClean="0">
                <a:ln>
                  <a:noFill/>
                </a:ln>
                <a:solidFill>
                  <a:prstClr val="black"/>
                </a:solidFill>
                <a:effectLst/>
                <a:uLnTx/>
                <a:uFillTx/>
                <a:latin typeface="Calibri" pitchFamily="34" charset="0"/>
                <a:ea typeface="+mn-ea"/>
                <a:cs typeface="+mn-cs"/>
              </a:endParaRPr>
            </a:p>
          </p:txBody>
        </p:sp>
        <p:sp>
          <p:nvSpPr>
            <p:cNvPr id="36" name="Równoległobok 35"/>
            <p:cNvSpPr/>
            <p:nvPr/>
          </p:nvSpPr>
          <p:spPr>
            <a:xfrm>
              <a:off x="4728567" y="116632"/>
              <a:ext cx="2016224" cy="720080"/>
            </a:xfrm>
            <a:prstGeom prst="parallelogram">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dirty="0" smtClean="0">
                <a:ln>
                  <a:noFill/>
                </a:ln>
                <a:solidFill>
                  <a:prstClr val="black"/>
                </a:solidFill>
                <a:effectLst/>
                <a:uLnTx/>
                <a:uFillTx/>
                <a:latin typeface="Calibri" pitchFamily="34" charset="0"/>
                <a:ea typeface="+mn-ea"/>
                <a:cs typeface="+mn-cs"/>
              </a:endParaRPr>
            </a:p>
          </p:txBody>
        </p:sp>
        <p:sp>
          <p:nvSpPr>
            <p:cNvPr id="37" name="pole tekstowe 36"/>
            <p:cNvSpPr txBox="1"/>
            <p:nvPr/>
          </p:nvSpPr>
          <p:spPr>
            <a:xfrm>
              <a:off x="6374566" y="5301069"/>
              <a:ext cx="2200227" cy="711806"/>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itchFamily="34" charset="0"/>
                  <a:cs typeface="+mn-cs"/>
                </a:rPr>
                <a:t>Genes, proteins, epigenetics</a:t>
              </a:r>
            </a:p>
          </p:txBody>
        </p:sp>
        <p:sp>
          <p:nvSpPr>
            <p:cNvPr id="38" name="pole tekstowe 37"/>
            <p:cNvSpPr txBox="1"/>
            <p:nvPr/>
          </p:nvSpPr>
          <p:spPr>
            <a:xfrm>
              <a:off x="6417197" y="4663630"/>
              <a:ext cx="2202390" cy="406746"/>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itchFamily="34" charset="0"/>
                  <a:cs typeface="+mn-cs"/>
                </a:rPr>
                <a:t>Signaling pathways</a:t>
              </a:r>
            </a:p>
          </p:txBody>
        </p:sp>
        <p:sp>
          <p:nvSpPr>
            <p:cNvPr id="39" name="pole tekstowe 38"/>
            <p:cNvSpPr txBox="1"/>
            <p:nvPr/>
          </p:nvSpPr>
          <p:spPr>
            <a:xfrm>
              <a:off x="6627068" y="3646765"/>
              <a:ext cx="2073720" cy="711806"/>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itchFamily="34" charset="0"/>
                  <a:cs typeface="+mn-cs"/>
                </a:rPr>
                <a:t>Synapses, neurons &amp; glia cells </a:t>
              </a:r>
            </a:p>
          </p:txBody>
        </p:sp>
        <p:sp>
          <p:nvSpPr>
            <p:cNvPr id="40" name="pole tekstowe 39"/>
            <p:cNvSpPr txBox="1"/>
            <p:nvPr/>
          </p:nvSpPr>
          <p:spPr>
            <a:xfrm>
              <a:off x="6744792" y="2871683"/>
              <a:ext cx="1955998" cy="406746"/>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itchFamily="34" charset="0"/>
                  <a:cs typeface="+mn-cs"/>
                </a:rPr>
                <a:t>Neural networks</a:t>
              </a:r>
            </a:p>
          </p:txBody>
        </p:sp>
        <p:sp>
          <p:nvSpPr>
            <p:cNvPr id="41" name="pole tekstowe 40"/>
            <p:cNvSpPr txBox="1"/>
            <p:nvPr/>
          </p:nvSpPr>
          <p:spPr>
            <a:xfrm>
              <a:off x="6744792" y="2020198"/>
              <a:ext cx="1955997" cy="406746"/>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itchFamily="34" charset="0"/>
                  <a:cs typeface="+mn-cs"/>
                </a:rPr>
                <a:t>Tasks, reactions</a:t>
              </a:r>
            </a:p>
          </p:txBody>
        </p:sp>
        <p:sp>
          <p:nvSpPr>
            <p:cNvPr id="42" name="pole tekstowe 41"/>
            <p:cNvSpPr txBox="1"/>
            <p:nvPr/>
          </p:nvSpPr>
          <p:spPr>
            <a:xfrm>
              <a:off x="6992019" y="1156102"/>
              <a:ext cx="1708770" cy="406746"/>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itchFamily="34" charset="0"/>
                  <a:cs typeface="+mn-cs"/>
                </a:rPr>
                <a:t>Cognition</a:t>
              </a:r>
            </a:p>
          </p:txBody>
        </p:sp>
        <p:sp>
          <p:nvSpPr>
            <p:cNvPr id="43" name="pole tekstowe 42"/>
            <p:cNvSpPr txBox="1"/>
            <p:nvPr/>
          </p:nvSpPr>
          <p:spPr>
            <a:xfrm>
              <a:off x="6983051" y="292005"/>
              <a:ext cx="1833501" cy="406746"/>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itchFamily="34" charset="0"/>
                  <a:cs typeface="+mn-cs"/>
                </a:rPr>
                <a:t>Learning styles</a:t>
              </a:r>
            </a:p>
          </p:txBody>
        </p:sp>
        <p:sp>
          <p:nvSpPr>
            <p:cNvPr id="44" name="pole tekstowe 43"/>
            <p:cNvSpPr txBox="1"/>
            <p:nvPr/>
          </p:nvSpPr>
          <p:spPr>
            <a:xfrm>
              <a:off x="4551982" y="3640668"/>
              <a:ext cx="1427609" cy="644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itchFamily="34" charset="0"/>
                  <a:cs typeface="+mn-cs"/>
                </a:rPr>
                <a:t>Many types of neurons</a:t>
              </a:r>
              <a:endParaRPr kumimoji="0" lang="pl-PL" sz="1600" b="0" i="0" u="none" strike="noStrike" kern="0" cap="none" spc="0" normalizeH="0" baseline="0" noProof="0" dirty="0" smtClean="0">
                <a:ln>
                  <a:noFill/>
                </a:ln>
                <a:solidFill>
                  <a:prstClr val="black"/>
                </a:solidFill>
                <a:effectLst/>
                <a:uLnTx/>
                <a:uFillTx/>
                <a:latin typeface="Calibri" pitchFamily="34" charset="0"/>
                <a:cs typeface="+mn-cs"/>
              </a:endParaRPr>
            </a:p>
          </p:txBody>
        </p:sp>
        <p:sp>
          <p:nvSpPr>
            <p:cNvPr id="45" name="pole tekstowe 44"/>
            <p:cNvSpPr txBox="1"/>
            <p:nvPr/>
          </p:nvSpPr>
          <p:spPr>
            <a:xfrm>
              <a:off x="4257676" y="4504763"/>
              <a:ext cx="1721916" cy="644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itchFamily="34" charset="0"/>
                  <a:cs typeface="+mn-cs"/>
                </a:rPr>
                <a:t>Neurotransmitters &amp; modulators</a:t>
              </a:r>
              <a:endParaRPr kumimoji="0" lang="pl-PL" sz="1600" b="0" i="0" u="none" strike="noStrike" kern="0" cap="none" spc="0" normalizeH="0" baseline="0" noProof="0" dirty="0" smtClean="0">
                <a:ln>
                  <a:noFill/>
                </a:ln>
                <a:solidFill>
                  <a:prstClr val="black"/>
                </a:solidFill>
                <a:effectLst/>
                <a:uLnTx/>
                <a:uFillTx/>
                <a:latin typeface="Calibri" pitchFamily="34" charset="0"/>
                <a:cs typeface="+mn-cs"/>
              </a:endParaRPr>
            </a:p>
          </p:txBody>
        </p:sp>
        <p:sp>
          <p:nvSpPr>
            <p:cNvPr id="46" name="pole tekstowe 45"/>
            <p:cNvSpPr txBox="1"/>
            <p:nvPr/>
          </p:nvSpPr>
          <p:spPr>
            <a:xfrm>
              <a:off x="4169667" y="5368860"/>
              <a:ext cx="2104232" cy="644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itchFamily="34" charset="0"/>
                  <a:cs typeface="+mn-cs"/>
                </a:rPr>
                <a:t>Genes &amp;</a:t>
              </a:r>
              <a:r>
                <a:rPr kumimoji="0" lang="en-US" sz="1600" b="0" i="0" u="none" strike="noStrike" kern="0" cap="none" spc="0" normalizeH="0" noProof="0" dirty="0" smtClean="0">
                  <a:ln>
                    <a:noFill/>
                  </a:ln>
                  <a:solidFill>
                    <a:prstClr val="black"/>
                  </a:solidFill>
                  <a:effectLst/>
                  <a:uLnTx/>
                  <a:uFillTx/>
                  <a:latin typeface="Calibri" pitchFamily="34" charset="0"/>
                  <a:cs typeface="+mn-cs"/>
                </a:rPr>
                <a:t> </a:t>
              </a:r>
              <a:r>
                <a:rPr kumimoji="0" lang="en-US" sz="1600" b="0" i="0" u="none" strike="noStrike" kern="0" cap="none" spc="0" normalizeH="0" baseline="0" noProof="0" dirty="0" smtClean="0">
                  <a:ln>
                    <a:noFill/>
                  </a:ln>
                  <a:solidFill>
                    <a:prstClr val="black"/>
                  </a:solidFill>
                  <a:effectLst/>
                  <a:uLnTx/>
                  <a:uFillTx/>
                  <a:latin typeface="Calibri" pitchFamily="34" charset="0"/>
                  <a:cs typeface="+mn-cs"/>
                </a:rPr>
                <a:t>proteins, brain bricks </a:t>
              </a:r>
              <a:endParaRPr kumimoji="0" lang="pl-PL" sz="1600" b="0" i="0" u="none" strike="noStrike" kern="0" cap="none" spc="0" normalizeH="0" baseline="0" noProof="0" dirty="0" smtClean="0">
                <a:ln>
                  <a:noFill/>
                </a:ln>
                <a:solidFill>
                  <a:prstClr val="black"/>
                </a:solidFill>
                <a:effectLst/>
                <a:uLnTx/>
                <a:uFillTx/>
                <a:latin typeface="Calibri" pitchFamily="34" charset="0"/>
                <a:cs typeface="+mn-cs"/>
              </a:endParaRPr>
            </a:p>
          </p:txBody>
        </p:sp>
        <p:sp>
          <p:nvSpPr>
            <p:cNvPr id="47" name="pole tekstowe 46"/>
            <p:cNvSpPr txBox="1"/>
            <p:nvPr/>
          </p:nvSpPr>
          <p:spPr>
            <a:xfrm>
              <a:off x="4493122" y="2782669"/>
              <a:ext cx="2075083" cy="644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itchFamily="34" charset="0"/>
                  <a:cs typeface="+mn-cs"/>
                </a:rPr>
                <a:t>Specialized brain areas, </a:t>
              </a:r>
              <a:r>
                <a:rPr kumimoji="0" lang="en-US" sz="1600" b="0" i="0" u="none" strike="noStrike" kern="0" cap="none" spc="0" normalizeH="0" baseline="0" noProof="0" dirty="0" err="1" smtClean="0">
                  <a:ln>
                    <a:noFill/>
                  </a:ln>
                  <a:solidFill>
                    <a:prstClr val="black"/>
                  </a:solidFill>
                  <a:effectLst/>
                  <a:uLnTx/>
                  <a:uFillTx/>
                  <a:latin typeface="Calibri" pitchFamily="34" charset="0"/>
                  <a:cs typeface="+mn-cs"/>
                </a:rPr>
                <a:t>minicolumns</a:t>
              </a:r>
              <a:endParaRPr kumimoji="0" lang="pl-PL" sz="1600" b="0" i="0" u="none" strike="noStrike" kern="0" cap="none" spc="0" normalizeH="0" baseline="0" noProof="0" dirty="0" smtClean="0">
                <a:ln>
                  <a:noFill/>
                </a:ln>
                <a:solidFill>
                  <a:prstClr val="black"/>
                </a:solidFill>
                <a:effectLst/>
                <a:uLnTx/>
                <a:uFillTx/>
                <a:latin typeface="Calibri" pitchFamily="34" charset="0"/>
                <a:cs typeface="+mn-cs"/>
              </a:endParaRPr>
            </a:p>
          </p:txBody>
        </p:sp>
        <p:sp>
          <p:nvSpPr>
            <p:cNvPr id="48" name="pole tekstowe 47"/>
            <p:cNvSpPr txBox="1"/>
            <p:nvPr/>
          </p:nvSpPr>
          <p:spPr>
            <a:xfrm>
              <a:off x="4728567" y="1912476"/>
              <a:ext cx="1643837" cy="118634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itchFamily="34" charset="0"/>
                  <a:cs typeface="+mn-cs"/>
                </a:rPr>
                <a:t>Sensory &amp; motor activity, N-back … </a:t>
              </a:r>
            </a:p>
            <a:p>
              <a:pPr marL="0" marR="0" lvl="0" indent="0" defTabSz="914400" eaLnBrk="1" fontAlgn="auto" latinLnBrk="0" hangingPunct="1">
                <a:lnSpc>
                  <a:spcPct val="100000"/>
                </a:lnSpc>
                <a:spcBef>
                  <a:spcPts val="0"/>
                </a:spcBef>
                <a:spcAft>
                  <a:spcPts val="0"/>
                </a:spcAft>
                <a:buClrTx/>
                <a:buSzTx/>
                <a:buFontTx/>
                <a:buNone/>
                <a:tabLst/>
                <a:defRPr/>
              </a:pPr>
              <a:endParaRPr kumimoji="0" lang="pl-PL" sz="1600" b="0" i="0" u="none" strike="noStrike" kern="0" cap="none" spc="0" normalizeH="0" baseline="0" noProof="0" dirty="0" smtClean="0">
                <a:ln>
                  <a:noFill/>
                </a:ln>
                <a:solidFill>
                  <a:prstClr val="black"/>
                </a:solidFill>
                <a:effectLst/>
                <a:uLnTx/>
                <a:uFillTx/>
                <a:latin typeface="Calibri" pitchFamily="34" charset="0"/>
                <a:cs typeface="+mn-cs"/>
              </a:endParaRPr>
            </a:p>
          </p:txBody>
        </p:sp>
        <p:sp>
          <p:nvSpPr>
            <p:cNvPr id="49" name="pole tekstowe 48"/>
            <p:cNvSpPr txBox="1"/>
            <p:nvPr/>
          </p:nvSpPr>
          <p:spPr>
            <a:xfrm>
              <a:off x="4787428" y="1042283"/>
              <a:ext cx="1721917" cy="644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itchFamily="34" charset="0"/>
                  <a:cs typeface="+mn-cs"/>
                </a:rPr>
                <a:t>Memory types,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itchFamily="34" charset="0"/>
                  <a:cs typeface="+mn-cs"/>
                </a:rPr>
                <a:t>attention … </a:t>
              </a:r>
            </a:p>
          </p:txBody>
        </p:sp>
        <p:sp>
          <p:nvSpPr>
            <p:cNvPr id="50" name="pole tekstowe 49"/>
            <p:cNvSpPr txBox="1"/>
            <p:nvPr/>
          </p:nvSpPr>
          <p:spPr>
            <a:xfrm>
              <a:off x="4964012" y="172090"/>
              <a:ext cx="1604193" cy="644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itchFamily="34" charset="0"/>
                  <a:cs typeface="+mn-cs"/>
                </a:rPr>
                <a:t>Learning styles, strategies</a:t>
              </a:r>
              <a:endParaRPr kumimoji="0" lang="pl-PL" sz="1600" b="0" i="0" u="none" strike="noStrike" kern="0" cap="none" spc="0" normalizeH="0" baseline="0" noProof="0" dirty="0" smtClean="0">
                <a:ln>
                  <a:noFill/>
                </a:ln>
                <a:solidFill>
                  <a:prstClr val="black"/>
                </a:solidFill>
                <a:effectLst/>
                <a:uLnTx/>
                <a:uFillTx/>
                <a:latin typeface="Calibri" pitchFamily="34" charset="0"/>
                <a:cs typeface="+mn-cs"/>
              </a:endParaRPr>
            </a:p>
          </p:txBody>
        </p:sp>
      </p:grpSp>
    </p:spTree>
    <p:extLst>
      <p:ext uri="{BB962C8B-B14F-4D97-AF65-F5344CB8AC3E}">
        <p14:creationId xmlns:p14="http://schemas.microsoft.com/office/powerpoint/2010/main" val="102830448"/>
      </p:ext>
    </p:extLst>
  </p:cSld>
  <p:clrMapOvr>
    <a:masterClrMapping/>
  </p:clrMapOvr>
  <p:transition>
    <p:strips dir="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739900" y="301625"/>
            <a:ext cx="6111875" cy="685800"/>
          </a:xfrm>
          <a:effectLst/>
        </p:spPr>
        <p:txBody>
          <a:bodyPr/>
          <a:lstStyle/>
          <a:p>
            <a:pPr eaLnBrk="1" hangingPunct="1">
              <a:defRPr/>
            </a:pPr>
            <a:r>
              <a:rPr lang="en-US" dirty="0" smtClean="0">
                <a:latin typeface="+mn-lt"/>
              </a:rPr>
              <a:t>Structure and function</a:t>
            </a:r>
            <a:endParaRPr lang="pl-PL" dirty="0" smtClean="0">
              <a:latin typeface="+mn-lt"/>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252" y="1052738"/>
            <a:ext cx="75057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294560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Rectangle 2"/>
          <p:cNvSpPr>
            <a:spLocks noGrp="1" noChangeArrowheads="1"/>
          </p:cNvSpPr>
          <p:nvPr>
            <p:ph type="title"/>
          </p:nvPr>
        </p:nvSpPr>
        <p:spPr>
          <a:xfrm>
            <a:off x="969963" y="325438"/>
            <a:ext cx="7065962" cy="727075"/>
          </a:xfrm>
          <a:effectLst/>
        </p:spPr>
        <p:txBody>
          <a:bodyPr lIns="92075" tIns="46038" rIns="92075" bIns="46038"/>
          <a:lstStyle/>
          <a:p>
            <a:pPr eaLnBrk="1" hangingPunct="1">
              <a:defRPr/>
            </a:pPr>
            <a:r>
              <a:rPr lang="en-US" dirty="0" smtClean="0">
                <a:effectLst>
                  <a:outerShdw blurRad="38100" dist="38100" dir="2700000" algn="tl">
                    <a:srgbClr val="000000"/>
                  </a:outerShdw>
                </a:effectLst>
              </a:rPr>
              <a:t>Our toys</a:t>
            </a:r>
          </a:p>
        </p:txBody>
      </p:sp>
      <p:pic>
        <p:nvPicPr>
          <p:cNvPr id="2355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900" y="1363663"/>
            <a:ext cx="333375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2850" y="4464050"/>
            <a:ext cx="28575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4938" y="4286250"/>
            <a:ext cx="3810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7113" y="841375"/>
            <a:ext cx="23812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97134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Content Placeholder 7" descr="chsq_bg_language_landscape.bmp"/>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7013" y="0"/>
            <a:ext cx="8764587" cy="6858000"/>
          </a:xfrm>
        </p:spPr>
      </p:pic>
      <p:sp>
        <p:nvSpPr>
          <p:cNvPr id="27651" name="Title 1"/>
          <p:cNvSpPr>
            <a:spLocks noGrp="1"/>
          </p:cNvSpPr>
          <p:nvPr>
            <p:ph type="title"/>
          </p:nvPr>
        </p:nvSpPr>
        <p:spPr>
          <a:xfrm>
            <a:off x="685800" y="0"/>
            <a:ext cx="6334472" cy="685800"/>
          </a:xfrm>
          <a:effectLst/>
        </p:spPr>
        <p:txBody>
          <a:bodyPr/>
          <a:lstStyle/>
          <a:p>
            <a:pPr eaLnBrk="1" hangingPunct="1"/>
            <a:r>
              <a:rPr lang="pl-PL" dirty="0" smtClean="0"/>
              <a:t>Język (165 eksperymentów)</a:t>
            </a:r>
            <a:endParaRPr lang="en-US" dirty="0" smtClean="0"/>
          </a:p>
        </p:txBody>
      </p:sp>
      <p:sp>
        <p:nvSpPr>
          <p:cNvPr id="4" name="Title 1"/>
          <p:cNvSpPr txBox="1">
            <a:spLocks/>
          </p:cNvSpPr>
          <p:nvPr/>
        </p:nvSpPr>
        <p:spPr bwMode="auto">
          <a:xfrm>
            <a:off x="4716016" y="6093296"/>
            <a:ext cx="4174232"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ea typeface="+mj-ea"/>
                <a:cs typeface="+mj-cs"/>
              </a:defRPr>
            </a:lvl1pPr>
            <a:lvl2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2pPr>
            <a:lvl3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3pPr>
            <a:lvl4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4pPr>
            <a:lvl5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5pPr>
            <a:lvl6pPr marL="4572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6pPr>
            <a:lvl7pPr marL="9144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7pPr>
            <a:lvl8pPr marL="13716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8pPr>
            <a:lvl9pPr marL="18288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9pPr>
          </a:lstStyle>
          <a:p>
            <a:pPr eaLnBrk="1" hangingPunct="1"/>
            <a:r>
              <a:rPr lang="pl-PL" sz="2000" dirty="0" smtClean="0">
                <a:solidFill>
                  <a:schemeClr val="tx1"/>
                </a:solidFill>
                <a:effectLst/>
              </a:rPr>
              <a:t>Sieci funkcjonalne</a:t>
            </a:r>
          </a:p>
          <a:p>
            <a:pPr eaLnBrk="1" hangingPunct="1"/>
            <a:r>
              <a:rPr lang="pl-PL" sz="2000" dirty="0" smtClean="0">
                <a:solidFill>
                  <a:schemeClr val="tx1"/>
                </a:solidFill>
                <a:effectLst/>
              </a:rPr>
              <a:t>M. Anderson, BBS 2010</a:t>
            </a:r>
            <a:endParaRPr lang="en-US" sz="2000" dirty="0" smtClean="0">
              <a:solidFill>
                <a:schemeClr val="tx1"/>
              </a:solidFill>
              <a:effectLst/>
            </a:endParaRPr>
          </a:p>
        </p:txBody>
      </p:sp>
    </p:spTree>
    <p:extLst>
      <p:ext uri="{BB962C8B-B14F-4D97-AF65-F5344CB8AC3E}">
        <p14:creationId xmlns:p14="http://schemas.microsoft.com/office/powerpoint/2010/main" val="280633852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2" name="Rectangle 2"/>
          <p:cNvSpPr>
            <a:spLocks noGrp="1" noChangeArrowheads="1"/>
          </p:cNvSpPr>
          <p:nvPr>
            <p:ph type="title"/>
          </p:nvPr>
        </p:nvSpPr>
        <p:spPr>
          <a:xfrm>
            <a:off x="971550" y="188913"/>
            <a:ext cx="7129463" cy="669925"/>
          </a:xfrm>
        </p:spPr>
        <p:txBody>
          <a:bodyPr/>
          <a:lstStyle/>
          <a:p>
            <a:pPr>
              <a:defRPr/>
            </a:pPr>
            <a:r>
              <a:rPr lang="en-US" dirty="0" err="1" smtClean="0"/>
              <a:t>Connectome</a:t>
            </a:r>
            <a:endParaRPr lang="pl-PL" dirty="0"/>
          </a:p>
        </p:txBody>
      </p:sp>
      <p:pic>
        <p:nvPicPr>
          <p:cNvPr id="2867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1196975"/>
            <a:ext cx="8426450"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pole tekstowe 1"/>
          <p:cNvSpPr txBox="1">
            <a:spLocks noChangeArrowheads="1"/>
          </p:cNvSpPr>
          <p:nvPr/>
        </p:nvSpPr>
        <p:spPr bwMode="auto">
          <a:xfrm>
            <a:off x="371475" y="5569585"/>
            <a:ext cx="83042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6pPr>
            <a:lvl7pPr marL="29718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7pPr>
            <a:lvl8pPr marL="34290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8pPr>
            <a:lvl9pPr marL="38862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9pPr>
          </a:lstStyle>
          <a:p>
            <a:pPr algn="l" eaLnBrk="1" hangingPunct="1">
              <a:buClrTx/>
              <a:buSzTx/>
            </a:pPr>
            <a:r>
              <a:rPr lang="en-US" sz="2400" dirty="0" err="1" smtClean="0">
                <a:solidFill>
                  <a:srgbClr val="FFFFFF"/>
                </a:solidFill>
                <a:latin typeface="Calibri" pitchFamily="34" charset="0"/>
              </a:rPr>
              <a:t>Brodmann</a:t>
            </a:r>
            <a:r>
              <a:rPr lang="en-US" sz="2400" dirty="0" smtClean="0">
                <a:solidFill>
                  <a:srgbClr val="FFFFFF"/>
                </a:solidFill>
                <a:latin typeface="Calibri" pitchFamily="34" charset="0"/>
              </a:rPr>
              <a:t> areas are not sufficient, more detailed picture will distinguish </a:t>
            </a:r>
            <a:r>
              <a:rPr lang="pl-PL" sz="2400" dirty="0" smtClean="0">
                <a:solidFill>
                  <a:srgbClr val="FFFFFF"/>
                </a:solidFill>
                <a:latin typeface="Calibri" pitchFamily="34" charset="0"/>
              </a:rPr>
              <a:t>1000 </a:t>
            </a:r>
            <a:r>
              <a:rPr lang="en-US" sz="2400" dirty="0" smtClean="0">
                <a:solidFill>
                  <a:srgbClr val="FFFFFF"/>
                </a:solidFill>
                <a:latin typeface="Calibri" pitchFamily="34" charset="0"/>
              </a:rPr>
              <a:t>regions of interest (ROI) and their activations</a:t>
            </a:r>
            <a:r>
              <a:rPr lang="pl-PL" sz="2400" dirty="0" smtClean="0">
                <a:solidFill>
                  <a:srgbClr val="FFFFFF"/>
                </a:solidFill>
                <a:latin typeface="Calibri" pitchFamily="34" charset="0"/>
              </a:rPr>
              <a:t>. </a:t>
            </a:r>
            <a:r>
              <a:rPr lang="en-US" sz="2400" dirty="0" smtClean="0">
                <a:solidFill>
                  <a:srgbClr val="FFFFFF"/>
                </a:solidFill>
                <a:latin typeface="Calibri" pitchFamily="34" charset="0"/>
              </a:rPr>
              <a:t>Concept </a:t>
            </a:r>
            <a:r>
              <a:rPr lang="pl-PL" sz="2400" dirty="0" smtClean="0">
                <a:solidFill>
                  <a:srgbClr val="FFFFFF"/>
                </a:solidFill>
                <a:latin typeface="Calibri" pitchFamily="34" charset="0"/>
              </a:rPr>
              <a:t>=</a:t>
            </a:r>
            <a:r>
              <a:rPr lang="en-US" sz="2400" dirty="0" smtClean="0">
                <a:solidFill>
                  <a:srgbClr val="FFFFFF"/>
                </a:solidFill>
                <a:latin typeface="Calibri" pitchFamily="34" charset="0"/>
              </a:rPr>
              <a:t> sustained prototype activity of ROIs.  </a:t>
            </a:r>
            <a:endParaRPr lang="en-US" sz="2400" dirty="0">
              <a:solidFill>
                <a:srgbClr val="FFFFFF"/>
              </a:solidFill>
              <a:latin typeface="Calibri" pitchFamily="34" charset="0"/>
            </a:endParaRPr>
          </a:p>
        </p:txBody>
      </p:sp>
    </p:spTree>
    <p:extLst>
      <p:ext uri="{BB962C8B-B14F-4D97-AF65-F5344CB8AC3E}">
        <p14:creationId xmlns:p14="http://schemas.microsoft.com/office/powerpoint/2010/main" val="2397193659"/>
      </p:ext>
    </p:extLst>
  </p:cSld>
  <p:clrMapOvr>
    <a:masterClrMapping/>
  </p:clrMapOvr>
  <p:transition>
    <p:strips dir="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971600" y="301625"/>
            <a:ext cx="7488832" cy="685800"/>
          </a:xfrm>
          <a:effectLst/>
        </p:spPr>
        <p:txBody>
          <a:bodyPr/>
          <a:lstStyle/>
          <a:p>
            <a:pPr eaLnBrk="1" hangingPunct="1">
              <a:defRPr/>
            </a:pPr>
            <a:r>
              <a:rPr lang="en-US" dirty="0" smtClean="0"/>
              <a:t>Default Mode Network </a:t>
            </a:r>
            <a:r>
              <a:rPr lang="pl-PL" dirty="0" smtClean="0"/>
              <a:t>(DMN)</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108" y="980728"/>
            <a:ext cx="6419850" cy="576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918614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a:xfrm>
            <a:off x="1835696" y="146348"/>
            <a:ext cx="6089873" cy="769938"/>
          </a:xfrm>
        </p:spPr>
        <p:txBody>
          <a:bodyPr/>
          <a:lstStyle/>
          <a:p>
            <a:pPr eaLnBrk="1" hangingPunct="1">
              <a:defRPr/>
            </a:pPr>
            <a:r>
              <a:rPr lang="en-US" dirty="0" smtClean="0">
                <a:latin typeface="Arial Unicode MS" pitchFamily="34" charset="-128"/>
              </a:rPr>
              <a:t>Learning styles</a:t>
            </a:r>
          </a:p>
        </p:txBody>
      </p:sp>
      <p:sp>
        <p:nvSpPr>
          <p:cNvPr id="16387" name="Rectangle 3"/>
          <p:cNvSpPr>
            <a:spLocks noGrp="1" noChangeArrowheads="1"/>
          </p:cNvSpPr>
          <p:nvPr>
            <p:ph type="body" idx="1"/>
          </p:nvPr>
        </p:nvSpPr>
        <p:spPr>
          <a:xfrm>
            <a:off x="381000" y="5957888"/>
            <a:ext cx="8727504" cy="783480"/>
          </a:xfrm>
        </p:spPr>
        <p:txBody>
          <a:bodyPr/>
          <a:lstStyle/>
          <a:p>
            <a:pPr marL="0" indent="0">
              <a:buNone/>
            </a:pPr>
            <a:r>
              <a:rPr lang="en-US" sz="2400" dirty="0"/>
              <a:t>David </a:t>
            </a:r>
            <a:r>
              <a:rPr lang="en-US" sz="2400" dirty="0" smtClean="0"/>
              <a:t>Kolb, </a:t>
            </a:r>
            <a:r>
              <a:rPr lang="en-GB" sz="2400" i="1" dirty="0"/>
              <a:t>Experiential learning: Experience as the source of learning and </a:t>
            </a:r>
            <a:r>
              <a:rPr lang="en-GB" sz="2400" i="1" dirty="0" smtClean="0"/>
              <a:t>development </a:t>
            </a:r>
            <a:r>
              <a:rPr lang="en-US" sz="2400" dirty="0" smtClean="0"/>
              <a:t>(1984</a:t>
            </a:r>
            <a:r>
              <a:rPr lang="en-US" sz="2400" dirty="0"/>
              <a:t>), and </a:t>
            </a:r>
            <a:r>
              <a:rPr lang="en-US" sz="2400" i="1" dirty="0" smtClean="0"/>
              <a:t>Learning </a:t>
            </a:r>
            <a:r>
              <a:rPr lang="en-US" sz="2400" i="1" dirty="0"/>
              <a:t>Styles </a:t>
            </a:r>
            <a:r>
              <a:rPr lang="en-US" sz="2400" i="1" dirty="0" smtClean="0"/>
              <a:t>Inventory</a:t>
            </a:r>
            <a:r>
              <a:rPr lang="en-US" sz="2400" dirty="0"/>
              <a:t>.</a:t>
            </a:r>
            <a:endParaRPr lang="pl-PL" sz="2400" dirty="0" smtClean="0"/>
          </a:p>
        </p:txBody>
      </p:sp>
      <p:pic>
        <p:nvPicPr>
          <p:cNvPr id="35899" name="Picture 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988" y="898525"/>
            <a:ext cx="6294437" cy="5059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13128"/>
      </p:ext>
    </p:extLst>
  </p:cSld>
  <p:clrMapOvr>
    <a:masterClrMapping/>
  </p:clrMapOvr>
  <p:transition>
    <p:strips dir="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a:xfrm>
            <a:off x="1835696" y="260648"/>
            <a:ext cx="6089873" cy="769938"/>
          </a:xfrm>
        </p:spPr>
        <p:txBody>
          <a:bodyPr/>
          <a:lstStyle/>
          <a:p>
            <a:pPr eaLnBrk="1" hangingPunct="1">
              <a:defRPr/>
            </a:pPr>
            <a:r>
              <a:rPr lang="en-US" dirty="0" smtClean="0">
                <a:latin typeface="Arial Unicode MS" pitchFamily="34" charset="-128"/>
              </a:rPr>
              <a:t>Learning </a:t>
            </a:r>
            <a:r>
              <a:rPr lang="en-US" dirty="0" err="1" smtClean="0">
                <a:latin typeface="Arial Unicode MS" pitchFamily="34" charset="-128"/>
              </a:rPr>
              <a:t>connectome</a:t>
            </a:r>
            <a:r>
              <a:rPr lang="en-US" dirty="0" smtClean="0">
                <a:latin typeface="Arial Unicode MS" pitchFamily="34" charset="-128"/>
              </a:rPr>
              <a:t> styles</a:t>
            </a:r>
          </a:p>
        </p:txBody>
      </p:sp>
      <p:sp>
        <p:nvSpPr>
          <p:cNvPr id="16387" name="Rectangle 3"/>
          <p:cNvSpPr>
            <a:spLocks noGrp="1" noChangeArrowheads="1"/>
          </p:cNvSpPr>
          <p:nvPr>
            <p:ph type="body" idx="1"/>
          </p:nvPr>
        </p:nvSpPr>
        <p:spPr>
          <a:xfrm>
            <a:off x="381000" y="1124744"/>
            <a:ext cx="3974976" cy="3528392"/>
          </a:xfrm>
        </p:spPr>
        <p:txBody>
          <a:bodyPr/>
          <a:lstStyle/>
          <a:p>
            <a:pPr marL="0" indent="0">
              <a:buNone/>
            </a:pPr>
            <a:r>
              <a:rPr lang="en-US" sz="2400" dirty="0" smtClean="0"/>
              <a:t>Simple </a:t>
            </a:r>
            <a:r>
              <a:rPr lang="en-US" sz="2400" dirty="0" err="1" smtClean="0"/>
              <a:t>connectome</a:t>
            </a:r>
            <a:r>
              <a:rPr lang="en-US" sz="2400" dirty="0" smtClean="0"/>
              <a:t> models may help to connect and improve learning classification</a:t>
            </a:r>
            <a:r>
              <a:rPr lang="en-US" sz="2400" dirty="0"/>
              <a:t> </a:t>
            </a:r>
            <a:r>
              <a:rPr lang="en-US" sz="2400" dirty="0" smtClean="0"/>
              <a:t>of the styles.</a:t>
            </a:r>
          </a:p>
          <a:p>
            <a:pPr marL="0" lvl="0" indent="0">
              <a:buNone/>
            </a:pPr>
            <a:r>
              <a:rPr lang="en-GB" sz="2400" dirty="0" smtClean="0"/>
              <a:t>S, Sensory level, occipital</a:t>
            </a:r>
            <a:r>
              <a:rPr lang="en-GB" sz="2400" dirty="0"/>
              <a:t>, </a:t>
            </a:r>
            <a:r>
              <a:rPr lang="en-GB" sz="2400" dirty="0" smtClean="0"/>
              <a:t>STS, and </a:t>
            </a:r>
            <a:r>
              <a:rPr lang="en-GB" sz="2400" dirty="0"/>
              <a:t>somatosensory </a:t>
            </a:r>
            <a:r>
              <a:rPr lang="en-GB" sz="2400" dirty="0" smtClean="0"/>
              <a:t>cortex; </a:t>
            </a:r>
            <a:endParaRPr lang="pl-PL" sz="2400" dirty="0"/>
          </a:p>
          <a:p>
            <a:pPr marL="0" indent="0">
              <a:buNone/>
            </a:pPr>
            <a:r>
              <a:rPr lang="en-GB" sz="2400" dirty="0" smtClean="0"/>
              <a:t>C</a:t>
            </a:r>
            <a:r>
              <a:rPr lang="en-GB" sz="2400" dirty="0"/>
              <a:t>, central </a:t>
            </a:r>
            <a:r>
              <a:rPr lang="en-GB" sz="2400" dirty="0" smtClean="0"/>
              <a:t>associative level,  abstract </a:t>
            </a:r>
            <a:r>
              <a:rPr lang="en-GB" sz="2400" dirty="0"/>
              <a:t>concepts that have no sensory </a:t>
            </a:r>
            <a:r>
              <a:rPr lang="en-GB" sz="2400" dirty="0" smtClean="0"/>
              <a:t>components, </a:t>
            </a:r>
          </a:p>
        </p:txBody>
      </p:sp>
      <p:grpSp>
        <p:nvGrpSpPr>
          <p:cNvPr id="2" name="Group 4"/>
          <p:cNvGrpSpPr>
            <a:grpSpLocks noChangeAspect="1"/>
          </p:cNvGrpSpPr>
          <p:nvPr/>
        </p:nvGrpSpPr>
        <p:grpSpPr bwMode="auto">
          <a:xfrm>
            <a:off x="3969543" y="1589088"/>
            <a:ext cx="4989513" cy="2644774"/>
            <a:chOff x="2099" y="1764"/>
            <a:chExt cx="3143" cy="1666"/>
          </a:xfrm>
        </p:grpSpPr>
        <p:sp>
          <p:nvSpPr>
            <p:cNvPr id="3" name="AutoShape 3"/>
            <p:cNvSpPr>
              <a:spLocks noChangeAspect="1" noChangeArrowheads="1" noTextEdit="1"/>
            </p:cNvSpPr>
            <p:nvPr/>
          </p:nvSpPr>
          <p:spPr bwMode="auto">
            <a:xfrm>
              <a:off x="2102" y="1767"/>
              <a:ext cx="3137" cy="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dirty="0"/>
            </a:p>
          </p:txBody>
        </p:sp>
        <p:sp>
          <p:nvSpPr>
            <p:cNvPr id="4" name="Rectangle 5"/>
            <p:cNvSpPr>
              <a:spLocks noChangeArrowheads="1"/>
            </p:cNvSpPr>
            <p:nvPr/>
          </p:nvSpPr>
          <p:spPr bwMode="auto">
            <a:xfrm>
              <a:off x="3572" y="3039"/>
              <a:ext cx="883" cy="380"/>
            </a:xfrm>
            <a:prstGeom prst="rect">
              <a:avLst/>
            </a:prstGeom>
            <a:solidFill>
              <a:srgbClr val="EEEC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dirty="0"/>
            </a:p>
          </p:txBody>
        </p:sp>
        <p:sp>
          <p:nvSpPr>
            <p:cNvPr id="6" name="Freeform 6"/>
            <p:cNvSpPr>
              <a:spLocks noEditPoints="1"/>
            </p:cNvSpPr>
            <p:nvPr/>
          </p:nvSpPr>
          <p:spPr bwMode="auto">
            <a:xfrm>
              <a:off x="3563" y="3030"/>
              <a:ext cx="900" cy="397"/>
            </a:xfrm>
            <a:custGeom>
              <a:avLst/>
              <a:gdLst>
                <a:gd name="T0" fmla="*/ 0 w 2624"/>
                <a:gd name="T1" fmla="*/ 24 h 1104"/>
                <a:gd name="T2" fmla="*/ 24 w 2624"/>
                <a:gd name="T3" fmla="*/ 0 h 1104"/>
                <a:gd name="T4" fmla="*/ 2600 w 2624"/>
                <a:gd name="T5" fmla="*/ 0 h 1104"/>
                <a:gd name="T6" fmla="*/ 2624 w 2624"/>
                <a:gd name="T7" fmla="*/ 24 h 1104"/>
                <a:gd name="T8" fmla="*/ 2624 w 2624"/>
                <a:gd name="T9" fmla="*/ 1080 h 1104"/>
                <a:gd name="T10" fmla="*/ 2600 w 2624"/>
                <a:gd name="T11" fmla="*/ 1104 h 1104"/>
                <a:gd name="T12" fmla="*/ 24 w 2624"/>
                <a:gd name="T13" fmla="*/ 1104 h 1104"/>
                <a:gd name="T14" fmla="*/ 0 w 2624"/>
                <a:gd name="T15" fmla="*/ 1080 h 1104"/>
                <a:gd name="T16" fmla="*/ 0 w 2624"/>
                <a:gd name="T17" fmla="*/ 24 h 1104"/>
                <a:gd name="T18" fmla="*/ 48 w 2624"/>
                <a:gd name="T19" fmla="*/ 1080 h 1104"/>
                <a:gd name="T20" fmla="*/ 24 w 2624"/>
                <a:gd name="T21" fmla="*/ 1056 h 1104"/>
                <a:gd name="T22" fmla="*/ 2600 w 2624"/>
                <a:gd name="T23" fmla="*/ 1056 h 1104"/>
                <a:gd name="T24" fmla="*/ 2576 w 2624"/>
                <a:gd name="T25" fmla="*/ 1080 h 1104"/>
                <a:gd name="T26" fmla="*/ 2576 w 2624"/>
                <a:gd name="T27" fmla="*/ 24 h 1104"/>
                <a:gd name="T28" fmla="*/ 2600 w 2624"/>
                <a:gd name="T29" fmla="*/ 48 h 1104"/>
                <a:gd name="T30" fmla="*/ 24 w 2624"/>
                <a:gd name="T31" fmla="*/ 48 h 1104"/>
                <a:gd name="T32" fmla="*/ 48 w 2624"/>
                <a:gd name="T33" fmla="*/ 24 h 1104"/>
                <a:gd name="T34" fmla="*/ 48 w 2624"/>
                <a:gd name="T35" fmla="*/ 1080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24" h="1104">
                  <a:moveTo>
                    <a:pt x="0" y="24"/>
                  </a:moveTo>
                  <a:cubicBezTo>
                    <a:pt x="0" y="11"/>
                    <a:pt x="11" y="0"/>
                    <a:pt x="24" y="0"/>
                  </a:cubicBezTo>
                  <a:lnTo>
                    <a:pt x="2600" y="0"/>
                  </a:lnTo>
                  <a:cubicBezTo>
                    <a:pt x="2614" y="0"/>
                    <a:pt x="2624" y="11"/>
                    <a:pt x="2624" y="24"/>
                  </a:cubicBezTo>
                  <a:lnTo>
                    <a:pt x="2624" y="1080"/>
                  </a:lnTo>
                  <a:cubicBezTo>
                    <a:pt x="2624" y="1094"/>
                    <a:pt x="2614" y="1104"/>
                    <a:pt x="2600" y="1104"/>
                  </a:cubicBezTo>
                  <a:lnTo>
                    <a:pt x="24" y="1104"/>
                  </a:lnTo>
                  <a:cubicBezTo>
                    <a:pt x="11" y="1104"/>
                    <a:pt x="0" y="1094"/>
                    <a:pt x="0" y="1080"/>
                  </a:cubicBezTo>
                  <a:lnTo>
                    <a:pt x="0" y="24"/>
                  </a:lnTo>
                  <a:close/>
                  <a:moveTo>
                    <a:pt x="48" y="1080"/>
                  </a:moveTo>
                  <a:lnTo>
                    <a:pt x="24" y="1056"/>
                  </a:lnTo>
                  <a:lnTo>
                    <a:pt x="2600" y="1056"/>
                  </a:lnTo>
                  <a:lnTo>
                    <a:pt x="2576" y="1080"/>
                  </a:lnTo>
                  <a:lnTo>
                    <a:pt x="2576" y="24"/>
                  </a:lnTo>
                  <a:lnTo>
                    <a:pt x="2600" y="48"/>
                  </a:lnTo>
                  <a:lnTo>
                    <a:pt x="24" y="48"/>
                  </a:lnTo>
                  <a:lnTo>
                    <a:pt x="48" y="24"/>
                  </a:lnTo>
                  <a:lnTo>
                    <a:pt x="48" y="1080"/>
                  </a:lnTo>
                  <a:close/>
                </a:path>
              </a:pathLst>
            </a:custGeom>
            <a:solidFill>
              <a:srgbClr val="385D8A"/>
            </a:solidFill>
            <a:ln w="0" cap="flat">
              <a:solidFill>
                <a:srgbClr val="385D8A"/>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7" name="Rectangle 7"/>
            <p:cNvSpPr>
              <a:spLocks noChangeArrowheads="1"/>
            </p:cNvSpPr>
            <p:nvPr/>
          </p:nvSpPr>
          <p:spPr bwMode="auto">
            <a:xfrm>
              <a:off x="3671" y="3128"/>
              <a:ext cx="74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Calibri" pitchFamily="34" charset="0"/>
                </a:rPr>
                <a:t>S=Sensory</a:t>
              </a:r>
              <a:endParaRPr kumimoji="0" lang="pl-PL" sz="1800" b="0" i="0" u="none" strike="noStrike" cap="none" normalizeH="0" baseline="0" dirty="0" smtClean="0">
                <a:ln>
                  <a:noFill/>
                </a:ln>
                <a:solidFill>
                  <a:schemeClr val="tx1"/>
                </a:solidFill>
                <a:effectLst/>
                <a:latin typeface="Calibri" pitchFamily="34" charset="0"/>
              </a:endParaRPr>
            </a:p>
          </p:txBody>
        </p:sp>
        <p:sp>
          <p:nvSpPr>
            <p:cNvPr id="8" name="Rectangle 8"/>
            <p:cNvSpPr>
              <a:spLocks noChangeArrowheads="1"/>
            </p:cNvSpPr>
            <p:nvPr/>
          </p:nvSpPr>
          <p:spPr bwMode="auto">
            <a:xfrm>
              <a:off x="4350" y="1773"/>
              <a:ext cx="883" cy="380"/>
            </a:xfrm>
            <a:prstGeom prst="rect">
              <a:avLst/>
            </a:prstGeom>
            <a:solidFill>
              <a:srgbClr val="EEEC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dirty="0"/>
            </a:p>
          </p:txBody>
        </p:sp>
        <p:sp>
          <p:nvSpPr>
            <p:cNvPr id="9" name="Freeform 9"/>
            <p:cNvSpPr>
              <a:spLocks noEditPoints="1"/>
            </p:cNvSpPr>
            <p:nvPr/>
          </p:nvSpPr>
          <p:spPr bwMode="auto">
            <a:xfrm>
              <a:off x="4342" y="1764"/>
              <a:ext cx="900" cy="397"/>
            </a:xfrm>
            <a:custGeom>
              <a:avLst/>
              <a:gdLst>
                <a:gd name="T0" fmla="*/ 0 w 2624"/>
                <a:gd name="T1" fmla="*/ 24 h 1104"/>
                <a:gd name="T2" fmla="*/ 24 w 2624"/>
                <a:gd name="T3" fmla="*/ 0 h 1104"/>
                <a:gd name="T4" fmla="*/ 2600 w 2624"/>
                <a:gd name="T5" fmla="*/ 0 h 1104"/>
                <a:gd name="T6" fmla="*/ 2624 w 2624"/>
                <a:gd name="T7" fmla="*/ 24 h 1104"/>
                <a:gd name="T8" fmla="*/ 2624 w 2624"/>
                <a:gd name="T9" fmla="*/ 1080 h 1104"/>
                <a:gd name="T10" fmla="*/ 2600 w 2624"/>
                <a:gd name="T11" fmla="*/ 1104 h 1104"/>
                <a:gd name="T12" fmla="*/ 24 w 2624"/>
                <a:gd name="T13" fmla="*/ 1104 h 1104"/>
                <a:gd name="T14" fmla="*/ 0 w 2624"/>
                <a:gd name="T15" fmla="*/ 1080 h 1104"/>
                <a:gd name="T16" fmla="*/ 0 w 2624"/>
                <a:gd name="T17" fmla="*/ 24 h 1104"/>
                <a:gd name="T18" fmla="*/ 48 w 2624"/>
                <a:gd name="T19" fmla="*/ 1080 h 1104"/>
                <a:gd name="T20" fmla="*/ 24 w 2624"/>
                <a:gd name="T21" fmla="*/ 1056 h 1104"/>
                <a:gd name="T22" fmla="*/ 2600 w 2624"/>
                <a:gd name="T23" fmla="*/ 1056 h 1104"/>
                <a:gd name="T24" fmla="*/ 2576 w 2624"/>
                <a:gd name="T25" fmla="*/ 1080 h 1104"/>
                <a:gd name="T26" fmla="*/ 2576 w 2624"/>
                <a:gd name="T27" fmla="*/ 24 h 1104"/>
                <a:gd name="T28" fmla="*/ 2600 w 2624"/>
                <a:gd name="T29" fmla="*/ 48 h 1104"/>
                <a:gd name="T30" fmla="*/ 24 w 2624"/>
                <a:gd name="T31" fmla="*/ 48 h 1104"/>
                <a:gd name="T32" fmla="*/ 48 w 2624"/>
                <a:gd name="T33" fmla="*/ 24 h 1104"/>
                <a:gd name="T34" fmla="*/ 48 w 2624"/>
                <a:gd name="T35" fmla="*/ 1080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24" h="1104">
                  <a:moveTo>
                    <a:pt x="0" y="24"/>
                  </a:moveTo>
                  <a:cubicBezTo>
                    <a:pt x="0" y="11"/>
                    <a:pt x="11" y="0"/>
                    <a:pt x="24" y="0"/>
                  </a:cubicBezTo>
                  <a:lnTo>
                    <a:pt x="2600" y="0"/>
                  </a:lnTo>
                  <a:cubicBezTo>
                    <a:pt x="2614" y="0"/>
                    <a:pt x="2624" y="11"/>
                    <a:pt x="2624" y="24"/>
                  </a:cubicBezTo>
                  <a:lnTo>
                    <a:pt x="2624" y="1080"/>
                  </a:lnTo>
                  <a:cubicBezTo>
                    <a:pt x="2624" y="1094"/>
                    <a:pt x="2614" y="1104"/>
                    <a:pt x="2600" y="1104"/>
                  </a:cubicBezTo>
                  <a:lnTo>
                    <a:pt x="24" y="1104"/>
                  </a:lnTo>
                  <a:cubicBezTo>
                    <a:pt x="11" y="1104"/>
                    <a:pt x="0" y="1094"/>
                    <a:pt x="0" y="1080"/>
                  </a:cubicBezTo>
                  <a:lnTo>
                    <a:pt x="0" y="24"/>
                  </a:lnTo>
                  <a:close/>
                  <a:moveTo>
                    <a:pt x="48" y="1080"/>
                  </a:moveTo>
                  <a:lnTo>
                    <a:pt x="24" y="1056"/>
                  </a:lnTo>
                  <a:lnTo>
                    <a:pt x="2600" y="1056"/>
                  </a:lnTo>
                  <a:lnTo>
                    <a:pt x="2576" y="1080"/>
                  </a:lnTo>
                  <a:lnTo>
                    <a:pt x="2576" y="24"/>
                  </a:lnTo>
                  <a:lnTo>
                    <a:pt x="2600" y="48"/>
                  </a:lnTo>
                  <a:lnTo>
                    <a:pt x="24" y="48"/>
                  </a:lnTo>
                  <a:lnTo>
                    <a:pt x="48" y="24"/>
                  </a:lnTo>
                  <a:lnTo>
                    <a:pt x="48" y="1080"/>
                  </a:lnTo>
                  <a:close/>
                </a:path>
              </a:pathLst>
            </a:custGeom>
            <a:solidFill>
              <a:srgbClr val="385D8A"/>
            </a:solidFill>
            <a:ln w="0" cap="flat">
              <a:solidFill>
                <a:srgbClr val="385D8A"/>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10" name="Rectangle 10"/>
            <p:cNvSpPr>
              <a:spLocks noChangeArrowheads="1"/>
            </p:cNvSpPr>
            <p:nvPr/>
          </p:nvSpPr>
          <p:spPr bwMode="auto">
            <a:xfrm>
              <a:off x="4443" y="1857"/>
              <a:ext cx="70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Calibri" pitchFamily="34" charset="0"/>
                </a:rPr>
                <a:t>C=Central</a:t>
              </a:r>
              <a:endParaRPr kumimoji="0" lang="pl-PL" sz="1800" b="0" i="0" u="none" strike="noStrike" cap="none" normalizeH="0" baseline="0" dirty="0" smtClean="0">
                <a:ln>
                  <a:noFill/>
                </a:ln>
                <a:solidFill>
                  <a:schemeClr val="tx1"/>
                </a:solidFill>
                <a:effectLst/>
                <a:latin typeface="Calibri" pitchFamily="34" charset="0"/>
              </a:endParaRPr>
            </a:p>
          </p:txBody>
        </p:sp>
        <p:sp>
          <p:nvSpPr>
            <p:cNvPr id="11" name="Rectangle 11"/>
            <p:cNvSpPr>
              <a:spLocks noChangeArrowheads="1"/>
            </p:cNvSpPr>
            <p:nvPr/>
          </p:nvSpPr>
          <p:spPr bwMode="auto">
            <a:xfrm>
              <a:off x="2590" y="1802"/>
              <a:ext cx="878" cy="379"/>
            </a:xfrm>
            <a:prstGeom prst="rect">
              <a:avLst/>
            </a:prstGeom>
            <a:solidFill>
              <a:srgbClr val="EEEC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dirty="0"/>
            </a:p>
          </p:txBody>
        </p:sp>
        <p:sp>
          <p:nvSpPr>
            <p:cNvPr id="12" name="Freeform 12"/>
            <p:cNvSpPr>
              <a:spLocks noEditPoints="1"/>
            </p:cNvSpPr>
            <p:nvPr/>
          </p:nvSpPr>
          <p:spPr bwMode="auto">
            <a:xfrm>
              <a:off x="2582" y="1793"/>
              <a:ext cx="894" cy="397"/>
            </a:xfrm>
            <a:custGeom>
              <a:avLst/>
              <a:gdLst>
                <a:gd name="T0" fmla="*/ 0 w 2608"/>
                <a:gd name="T1" fmla="*/ 24 h 1104"/>
                <a:gd name="T2" fmla="*/ 24 w 2608"/>
                <a:gd name="T3" fmla="*/ 0 h 1104"/>
                <a:gd name="T4" fmla="*/ 2584 w 2608"/>
                <a:gd name="T5" fmla="*/ 0 h 1104"/>
                <a:gd name="T6" fmla="*/ 2608 w 2608"/>
                <a:gd name="T7" fmla="*/ 24 h 1104"/>
                <a:gd name="T8" fmla="*/ 2608 w 2608"/>
                <a:gd name="T9" fmla="*/ 1080 h 1104"/>
                <a:gd name="T10" fmla="*/ 2584 w 2608"/>
                <a:gd name="T11" fmla="*/ 1104 h 1104"/>
                <a:gd name="T12" fmla="*/ 24 w 2608"/>
                <a:gd name="T13" fmla="*/ 1104 h 1104"/>
                <a:gd name="T14" fmla="*/ 0 w 2608"/>
                <a:gd name="T15" fmla="*/ 1080 h 1104"/>
                <a:gd name="T16" fmla="*/ 0 w 2608"/>
                <a:gd name="T17" fmla="*/ 24 h 1104"/>
                <a:gd name="T18" fmla="*/ 48 w 2608"/>
                <a:gd name="T19" fmla="*/ 1080 h 1104"/>
                <a:gd name="T20" fmla="*/ 24 w 2608"/>
                <a:gd name="T21" fmla="*/ 1056 h 1104"/>
                <a:gd name="T22" fmla="*/ 2584 w 2608"/>
                <a:gd name="T23" fmla="*/ 1056 h 1104"/>
                <a:gd name="T24" fmla="*/ 2560 w 2608"/>
                <a:gd name="T25" fmla="*/ 1080 h 1104"/>
                <a:gd name="T26" fmla="*/ 2560 w 2608"/>
                <a:gd name="T27" fmla="*/ 24 h 1104"/>
                <a:gd name="T28" fmla="*/ 2584 w 2608"/>
                <a:gd name="T29" fmla="*/ 48 h 1104"/>
                <a:gd name="T30" fmla="*/ 24 w 2608"/>
                <a:gd name="T31" fmla="*/ 48 h 1104"/>
                <a:gd name="T32" fmla="*/ 48 w 2608"/>
                <a:gd name="T33" fmla="*/ 24 h 1104"/>
                <a:gd name="T34" fmla="*/ 48 w 2608"/>
                <a:gd name="T35" fmla="*/ 1080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08" h="1104">
                  <a:moveTo>
                    <a:pt x="0" y="24"/>
                  </a:moveTo>
                  <a:cubicBezTo>
                    <a:pt x="0" y="11"/>
                    <a:pt x="11" y="0"/>
                    <a:pt x="24" y="0"/>
                  </a:cubicBezTo>
                  <a:lnTo>
                    <a:pt x="2584" y="0"/>
                  </a:lnTo>
                  <a:cubicBezTo>
                    <a:pt x="2598" y="0"/>
                    <a:pt x="2608" y="11"/>
                    <a:pt x="2608" y="24"/>
                  </a:cubicBezTo>
                  <a:lnTo>
                    <a:pt x="2608" y="1080"/>
                  </a:lnTo>
                  <a:cubicBezTo>
                    <a:pt x="2608" y="1094"/>
                    <a:pt x="2598" y="1104"/>
                    <a:pt x="2584" y="1104"/>
                  </a:cubicBezTo>
                  <a:lnTo>
                    <a:pt x="24" y="1104"/>
                  </a:lnTo>
                  <a:cubicBezTo>
                    <a:pt x="11" y="1104"/>
                    <a:pt x="0" y="1094"/>
                    <a:pt x="0" y="1080"/>
                  </a:cubicBezTo>
                  <a:lnTo>
                    <a:pt x="0" y="24"/>
                  </a:lnTo>
                  <a:close/>
                  <a:moveTo>
                    <a:pt x="48" y="1080"/>
                  </a:moveTo>
                  <a:lnTo>
                    <a:pt x="24" y="1056"/>
                  </a:lnTo>
                  <a:lnTo>
                    <a:pt x="2584" y="1056"/>
                  </a:lnTo>
                  <a:lnTo>
                    <a:pt x="2560" y="1080"/>
                  </a:lnTo>
                  <a:lnTo>
                    <a:pt x="2560" y="24"/>
                  </a:lnTo>
                  <a:lnTo>
                    <a:pt x="2584" y="48"/>
                  </a:lnTo>
                  <a:lnTo>
                    <a:pt x="24" y="48"/>
                  </a:lnTo>
                  <a:lnTo>
                    <a:pt x="48" y="24"/>
                  </a:lnTo>
                  <a:lnTo>
                    <a:pt x="48" y="1080"/>
                  </a:lnTo>
                  <a:close/>
                </a:path>
              </a:pathLst>
            </a:custGeom>
            <a:solidFill>
              <a:srgbClr val="385D8A"/>
            </a:solidFill>
            <a:ln w="0" cap="flat">
              <a:solidFill>
                <a:srgbClr val="385D8A"/>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13" name="Rectangle 13"/>
            <p:cNvSpPr>
              <a:spLocks noChangeArrowheads="1"/>
            </p:cNvSpPr>
            <p:nvPr/>
          </p:nvSpPr>
          <p:spPr bwMode="auto">
            <a:xfrm>
              <a:off x="2732" y="1885"/>
              <a:ext cx="699"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Calibri" pitchFamily="34" charset="0"/>
                </a:rPr>
                <a:t>M=Motor</a:t>
              </a:r>
              <a:endParaRPr kumimoji="0" lang="pl-PL" sz="1800" b="0" i="0" u="none" strike="noStrike" cap="none" normalizeH="0" baseline="0" dirty="0" smtClean="0">
                <a:ln>
                  <a:noFill/>
                </a:ln>
                <a:solidFill>
                  <a:schemeClr val="tx1"/>
                </a:solidFill>
                <a:effectLst/>
                <a:latin typeface="Calibri" pitchFamily="34" charset="0"/>
              </a:endParaRPr>
            </a:p>
          </p:txBody>
        </p:sp>
        <p:sp>
          <p:nvSpPr>
            <p:cNvPr id="14" name="Freeform 14"/>
            <p:cNvSpPr>
              <a:spLocks/>
            </p:cNvSpPr>
            <p:nvPr/>
          </p:nvSpPr>
          <p:spPr bwMode="auto">
            <a:xfrm>
              <a:off x="4072" y="2162"/>
              <a:ext cx="707" cy="854"/>
            </a:xfrm>
            <a:custGeom>
              <a:avLst/>
              <a:gdLst>
                <a:gd name="T0" fmla="*/ 604 w 707"/>
                <a:gd name="T1" fmla="*/ 8 h 854"/>
                <a:gd name="T2" fmla="*/ 699 w 707"/>
                <a:gd name="T3" fmla="*/ 0 h 854"/>
                <a:gd name="T4" fmla="*/ 707 w 707"/>
                <a:gd name="T5" fmla="*/ 100 h 854"/>
                <a:gd name="T6" fmla="*/ 682 w 707"/>
                <a:gd name="T7" fmla="*/ 77 h 854"/>
                <a:gd name="T8" fmla="*/ 77 w 707"/>
                <a:gd name="T9" fmla="*/ 823 h 854"/>
                <a:gd name="T10" fmla="*/ 103 w 707"/>
                <a:gd name="T11" fmla="*/ 846 h 854"/>
                <a:gd name="T12" fmla="*/ 8 w 707"/>
                <a:gd name="T13" fmla="*/ 854 h 854"/>
                <a:gd name="T14" fmla="*/ 0 w 707"/>
                <a:gd name="T15" fmla="*/ 754 h 854"/>
                <a:gd name="T16" fmla="*/ 26 w 707"/>
                <a:gd name="T17" fmla="*/ 777 h 854"/>
                <a:gd name="T18" fmla="*/ 630 w 707"/>
                <a:gd name="T19" fmla="*/ 31 h 854"/>
                <a:gd name="T20" fmla="*/ 604 w 707"/>
                <a:gd name="T21" fmla="*/ 8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7" h="854">
                  <a:moveTo>
                    <a:pt x="604" y="8"/>
                  </a:moveTo>
                  <a:lnTo>
                    <a:pt x="699" y="0"/>
                  </a:lnTo>
                  <a:lnTo>
                    <a:pt x="707" y="100"/>
                  </a:lnTo>
                  <a:lnTo>
                    <a:pt x="682" y="77"/>
                  </a:lnTo>
                  <a:lnTo>
                    <a:pt x="77" y="823"/>
                  </a:lnTo>
                  <a:lnTo>
                    <a:pt x="103" y="846"/>
                  </a:lnTo>
                  <a:lnTo>
                    <a:pt x="8" y="854"/>
                  </a:lnTo>
                  <a:lnTo>
                    <a:pt x="0" y="754"/>
                  </a:lnTo>
                  <a:lnTo>
                    <a:pt x="26" y="777"/>
                  </a:lnTo>
                  <a:lnTo>
                    <a:pt x="630" y="31"/>
                  </a:lnTo>
                  <a:lnTo>
                    <a:pt x="604" y="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p>
          </p:txBody>
        </p:sp>
        <p:sp>
          <p:nvSpPr>
            <p:cNvPr id="15" name="Freeform 15"/>
            <p:cNvSpPr>
              <a:spLocks noEditPoints="1"/>
            </p:cNvSpPr>
            <p:nvPr/>
          </p:nvSpPr>
          <p:spPr bwMode="auto">
            <a:xfrm>
              <a:off x="4061" y="2152"/>
              <a:ext cx="729" cy="875"/>
            </a:xfrm>
            <a:custGeom>
              <a:avLst/>
              <a:gdLst>
                <a:gd name="T0" fmla="*/ 592 w 729"/>
                <a:gd name="T1" fmla="*/ 10 h 875"/>
                <a:gd name="T2" fmla="*/ 719 w 729"/>
                <a:gd name="T3" fmla="*/ 0 h 875"/>
                <a:gd name="T4" fmla="*/ 729 w 729"/>
                <a:gd name="T5" fmla="*/ 133 h 875"/>
                <a:gd name="T6" fmla="*/ 686 w 729"/>
                <a:gd name="T7" fmla="*/ 94 h 875"/>
                <a:gd name="T8" fmla="*/ 699 w 729"/>
                <a:gd name="T9" fmla="*/ 93 h 875"/>
                <a:gd name="T10" fmla="*/ 95 w 729"/>
                <a:gd name="T11" fmla="*/ 839 h 875"/>
                <a:gd name="T12" fmla="*/ 94 w 729"/>
                <a:gd name="T13" fmla="*/ 826 h 875"/>
                <a:gd name="T14" fmla="*/ 137 w 729"/>
                <a:gd name="T15" fmla="*/ 864 h 875"/>
                <a:gd name="T16" fmla="*/ 10 w 729"/>
                <a:gd name="T17" fmla="*/ 875 h 875"/>
                <a:gd name="T18" fmla="*/ 0 w 729"/>
                <a:gd name="T19" fmla="*/ 742 h 875"/>
                <a:gd name="T20" fmla="*/ 42 w 729"/>
                <a:gd name="T21" fmla="*/ 780 h 875"/>
                <a:gd name="T22" fmla="*/ 30 w 729"/>
                <a:gd name="T23" fmla="*/ 781 h 875"/>
                <a:gd name="T24" fmla="*/ 634 w 729"/>
                <a:gd name="T25" fmla="*/ 35 h 875"/>
                <a:gd name="T26" fmla="*/ 635 w 729"/>
                <a:gd name="T27" fmla="*/ 48 h 875"/>
                <a:gd name="T28" fmla="*/ 592 w 729"/>
                <a:gd name="T29" fmla="*/ 10 h 875"/>
                <a:gd name="T30" fmla="*/ 654 w 729"/>
                <a:gd name="T31" fmla="*/ 40 h 875"/>
                <a:gd name="T32" fmla="*/ 38 w 729"/>
                <a:gd name="T33" fmla="*/ 801 h 875"/>
                <a:gd name="T34" fmla="*/ 5 w 729"/>
                <a:gd name="T35" fmla="*/ 771 h 875"/>
                <a:gd name="T36" fmla="*/ 20 w 729"/>
                <a:gd name="T37" fmla="*/ 763 h 875"/>
                <a:gd name="T38" fmla="*/ 28 w 729"/>
                <a:gd name="T39" fmla="*/ 863 h 875"/>
                <a:gd name="T40" fmla="*/ 18 w 729"/>
                <a:gd name="T41" fmla="*/ 855 h 875"/>
                <a:gd name="T42" fmla="*/ 113 w 729"/>
                <a:gd name="T43" fmla="*/ 847 h 875"/>
                <a:gd name="T44" fmla="*/ 108 w 729"/>
                <a:gd name="T45" fmla="*/ 863 h 875"/>
                <a:gd name="T46" fmla="*/ 75 w 729"/>
                <a:gd name="T47" fmla="*/ 834 h 875"/>
                <a:gd name="T48" fmla="*/ 691 w 729"/>
                <a:gd name="T49" fmla="*/ 74 h 875"/>
                <a:gd name="T50" fmla="*/ 724 w 729"/>
                <a:gd name="T51" fmla="*/ 103 h 875"/>
                <a:gd name="T52" fmla="*/ 709 w 729"/>
                <a:gd name="T53" fmla="*/ 111 h 875"/>
                <a:gd name="T54" fmla="*/ 701 w 729"/>
                <a:gd name="T55" fmla="*/ 11 h 875"/>
                <a:gd name="T56" fmla="*/ 711 w 729"/>
                <a:gd name="T57" fmla="*/ 20 h 875"/>
                <a:gd name="T58" fmla="*/ 616 w 729"/>
                <a:gd name="T59" fmla="*/ 28 h 875"/>
                <a:gd name="T60" fmla="*/ 621 w 729"/>
                <a:gd name="T61" fmla="*/ 11 h 875"/>
                <a:gd name="T62" fmla="*/ 654 w 729"/>
                <a:gd name="T63" fmla="*/ 40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9" h="875">
                  <a:moveTo>
                    <a:pt x="592" y="10"/>
                  </a:moveTo>
                  <a:lnTo>
                    <a:pt x="719" y="0"/>
                  </a:lnTo>
                  <a:lnTo>
                    <a:pt x="729" y="133"/>
                  </a:lnTo>
                  <a:lnTo>
                    <a:pt x="686" y="94"/>
                  </a:lnTo>
                  <a:lnTo>
                    <a:pt x="699" y="93"/>
                  </a:lnTo>
                  <a:lnTo>
                    <a:pt x="95" y="839"/>
                  </a:lnTo>
                  <a:lnTo>
                    <a:pt x="94" y="826"/>
                  </a:lnTo>
                  <a:lnTo>
                    <a:pt x="137" y="864"/>
                  </a:lnTo>
                  <a:lnTo>
                    <a:pt x="10" y="875"/>
                  </a:lnTo>
                  <a:lnTo>
                    <a:pt x="0" y="742"/>
                  </a:lnTo>
                  <a:lnTo>
                    <a:pt x="42" y="780"/>
                  </a:lnTo>
                  <a:lnTo>
                    <a:pt x="30" y="781"/>
                  </a:lnTo>
                  <a:lnTo>
                    <a:pt x="634" y="35"/>
                  </a:lnTo>
                  <a:lnTo>
                    <a:pt x="635" y="48"/>
                  </a:lnTo>
                  <a:lnTo>
                    <a:pt x="592" y="10"/>
                  </a:lnTo>
                  <a:close/>
                  <a:moveTo>
                    <a:pt x="654" y="40"/>
                  </a:moveTo>
                  <a:lnTo>
                    <a:pt x="38" y="801"/>
                  </a:lnTo>
                  <a:lnTo>
                    <a:pt x="5" y="771"/>
                  </a:lnTo>
                  <a:lnTo>
                    <a:pt x="20" y="763"/>
                  </a:lnTo>
                  <a:lnTo>
                    <a:pt x="28" y="863"/>
                  </a:lnTo>
                  <a:lnTo>
                    <a:pt x="18" y="855"/>
                  </a:lnTo>
                  <a:lnTo>
                    <a:pt x="113" y="847"/>
                  </a:lnTo>
                  <a:lnTo>
                    <a:pt x="108" y="863"/>
                  </a:lnTo>
                  <a:lnTo>
                    <a:pt x="75" y="834"/>
                  </a:lnTo>
                  <a:lnTo>
                    <a:pt x="691" y="74"/>
                  </a:lnTo>
                  <a:lnTo>
                    <a:pt x="724" y="103"/>
                  </a:lnTo>
                  <a:lnTo>
                    <a:pt x="709" y="111"/>
                  </a:lnTo>
                  <a:lnTo>
                    <a:pt x="701" y="11"/>
                  </a:lnTo>
                  <a:lnTo>
                    <a:pt x="711" y="20"/>
                  </a:lnTo>
                  <a:lnTo>
                    <a:pt x="616" y="28"/>
                  </a:lnTo>
                  <a:lnTo>
                    <a:pt x="621" y="11"/>
                  </a:lnTo>
                  <a:lnTo>
                    <a:pt x="654" y="40"/>
                  </a:lnTo>
                  <a:close/>
                </a:path>
              </a:pathLst>
            </a:custGeom>
            <a:solidFill>
              <a:srgbClr val="385D8A"/>
            </a:solidFill>
            <a:ln w="0" cap="flat">
              <a:solidFill>
                <a:srgbClr val="385D8A"/>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16" name="Freeform 16"/>
            <p:cNvSpPr>
              <a:spLocks/>
            </p:cNvSpPr>
            <p:nvPr/>
          </p:nvSpPr>
          <p:spPr bwMode="auto">
            <a:xfrm>
              <a:off x="3070" y="2195"/>
              <a:ext cx="897" cy="847"/>
            </a:xfrm>
            <a:custGeom>
              <a:avLst/>
              <a:gdLst>
                <a:gd name="T0" fmla="*/ 6 w 897"/>
                <a:gd name="T1" fmla="*/ 106 h 847"/>
                <a:gd name="T2" fmla="*/ 0 w 897"/>
                <a:gd name="T3" fmla="*/ 6 h 847"/>
                <a:gd name="T4" fmla="*/ 96 w 897"/>
                <a:gd name="T5" fmla="*/ 0 h 847"/>
                <a:gd name="T6" fmla="*/ 73 w 897"/>
                <a:gd name="T7" fmla="*/ 27 h 847"/>
                <a:gd name="T8" fmla="*/ 868 w 897"/>
                <a:gd name="T9" fmla="*/ 768 h 847"/>
                <a:gd name="T10" fmla="*/ 891 w 897"/>
                <a:gd name="T11" fmla="*/ 741 h 847"/>
                <a:gd name="T12" fmla="*/ 897 w 897"/>
                <a:gd name="T13" fmla="*/ 841 h 847"/>
                <a:gd name="T14" fmla="*/ 801 w 897"/>
                <a:gd name="T15" fmla="*/ 847 h 847"/>
                <a:gd name="T16" fmla="*/ 823 w 897"/>
                <a:gd name="T17" fmla="*/ 820 h 847"/>
                <a:gd name="T18" fmla="*/ 28 w 897"/>
                <a:gd name="T19" fmla="*/ 80 h 847"/>
                <a:gd name="T20" fmla="*/ 6 w 897"/>
                <a:gd name="T21" fmla="*/ 106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7" h="847">
                  <a:moveTo>
                    <a:pt x="6" y="106"/>
                  </a:moveTo>
                  <a:lnTo>
                    <a:pt x="0" y="6"/>
                  </a:lnTo>
                  <a:lnTo>
                    <a:pt x="96" y="0"/>
                  </a:lnTo>
                  <a:lnTo>
                    <a:pt x="73" y="27"/>
                  </a:lnTo>
                  <a:lnTo>
                    <a:pt x="868" y="768"/>
                  </a:lnTo>
                  <a:lnTo>
                    <a:pt x="891" y="741"/>
                  </a:lnTo>
                  <a:lnTo>
                    <a:pt x="897" y="841"/>
                  </a:lnTo>
                  <a:lnTo>
                    <a:pt x="801" y="847"/>
                  </a:lnTo>
                  <a:lnTo>
                    <a:pt x="823" y="820"/>
                  </a:lnTo>
                  <a:lnTo>
                    <a:pt x="28" y="80"/>
                  </a:lnTo>
                  <a:lnTo>
                    <a:pt x="6" y="106"/>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p>
          </p:txBody>
        </p:sp>
        <p:sp>
          <p:nvSpPr>
            <p:cNvPr id="17" name="Freeform 17"/>
            <p:cNvSpPr>
              <a:spLocks noEditPoints="1"/>
            </p:cNvSpPr>
            <p:nvPr/>
          </p:nvSpPr>
          <p:spPr bwMode="auto">
            <a:xfrm>
              <a:off x="3061" y="2184"/>
              <a:ext cx="915" cy="869"/>
            </a:xfrm>
            <a:custGeom>
              <a:avLst/>
              <a:gdLst>
                <a:gd name="T0" fmla="*/ 7 w 915"/>
                <a:gd name="T1" fmla="*/ 141 h 869"/>
                <a:gd name="T2" fmla="*/ 0 w 915"/>
                <a:gd name="T3" fmla="*/ 8 h 869"/>
                <a:gd name="T4" fmla="*/ 126 w 915"/>
                <a:gd name="T5" fmla="*/ 0 h 869"/>
                <a:gd name="T6" fmla="*/ 89 w 915"/>
                <a:gd name="T7" fmla="*/ 44 h 869"/>
                <a:gd name="T8" fmla="*/ 88 w 915"/>
                <a:gd name="T9" fmla="*/ 30 h 869"/>
                <a:gd name="T10" fmla="*/ 883 w 915"/>
                <a:gd name="T11" fmla="*/ 771 h 869"/>
                <a:gd name="T12" fmla="*/ 871 w 915"/>
                <a:gd name="T13" fmla="*/ 772 h 869"/>
                <a:gd name="T14" fmla="*/ 908 w 915"/>
                <a:gd name="T15" fmla="*/ 728 h 869"/>
                <a:gd name="T16" fmla="*/ 915 w 915"/>
                <a:gd name="T17" fmla="*/ 861 h 869"/>
                <a:gd name="T18" fmla="*/ 788 w 915"/>
                <a:gd name="T19" fmla="*/ 869 h 869"/>
                <a:gd name="T20" fmla="*/ 825 w 915"/>
                <a:gd name="T21" fmla="*/ 825 h 869"/>
                <a:gd name="T22" fmla="*/ 826 w 915"/>
                <a:gd name="T23" fmla="*/ 839 h 869"/>
                <a:gd name="T24" fmla="*/ 31 w 915"/>
                <a:gd name="T25" fmla="*/ 98 h 869"/>
                <a:gd name="T26" fmla="*/ 44 w 915"/>
                <a:gd name="T27" fmla="*/ 97 h 869"/>
                <a:gd name="T28" fmla="*/ 7 w 915"/>
                <a:gd name="T29" fmla="*/ 141 h 869"/>
                <a:gd name="T30" fmla="*/ 37 w 915"/>
                <a:gd name="T31" fmla="*/ 77 h 869"/>
                <a:gd name="T32" fmla="*/ 845 w 915"/>
                <a:gd name="T33" fmla="*/ 831 h 869"/>
                <a:gd name="T34" fmla="*/ 817 w 915"/>
                <a:gd name="T35" fmla="*/ 865 h 869"/>
                <a:gd name="T36" fmla="*/ 809 w 915"/>
                <a:gd name="T37" fmla="*/ 849 h 869"/>
                <a:gd name="T38" fmla="*/ 905 w 915"/>
                <a:gd name="T39" fmla="*/ 843 h 869"/>
                <a:gd name="T40" fmla="*/ 896 w 915"/>
                <a:gd name="T41" fmla="*/ 853 h 869"/>
                <a:gd name="T42" fmla="*/ 891 w 915"/>
                <a:gd name="T43" fmla="*/ 752 h 869"/>
                <a:gd name="T44" fmla="*/ 907 w 915"/>
                <a:gd name="T45" fmla="*/ 758 h 869"/>
                <a:gd name="T46" fmla="*/ 878 w 915"/>
                <a:gd name="T47" fmla="*/ 792 h 869"/>
                <a:gd name="T48" fmla="*/ 69 w 915"/>
                <a:gd name="T49" fmla="*/ 38 h 869"/>
                <a:gd name="T50" fmla="*/ 98 w 915"/>
                <a:gd name="T51" fmla="*/ 5 h 869"/>
                <a:gd name="T52" fmla="*/ 105 w 915"/>
                <a:gd name="T53" fmla="*/ 20 h 869"/>
                <a:gd name="T54" fmla="*/ 10 w 915"/>
                <a:gd name="T55" fmla="*/ 26 h 869"/>
                <a:gd name="T56" fmla="*/ 18 w 915"/>
                <a:gd name="T57" fmla="*/ 16 h 869"/>
                <a:gd name="T58" fmla="*/ 24 w 915"/>
                <a:gd name="T59" fmla="*/ 117 h 869"/>
                <a:gd name="T60" fmla="*/ 8 w 915"/>
                <a:gd name="T61" fmla="*/ 111 h 869"/>
                <a:gd name="T62" fmla="*/ 37 w 915"/>
                <a:gd name="T63" fmla="*/ 77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15" h="869">
                  <a:moveTo>
                    <a:pt x="7" y="141"/>
                  </a:moveTo>
                  <a:lnTo>
                    <a:pt x="0" y="8"/>
                  </a:lnTo>
                  <a:lnTo>
                    <a:pt x="126" y="0"/>
                  </a:lnTo>
                  <a:lnTo>
                    <a:pt x="89" y="44"/>
                  </a:lnTo>
                  <a:lnTo>
                    <a:pt x="88" y="30"/>
                  </a:lnTo>
                  <a:lnTo>
                    <a:pt x="883" y="771"/>
                  </a:lnTo>
                  <a:lnTo>
                    <a:pt x="871" y="772"/>
                  </a:lnTo>
                  <a:lnTo>
                    <a:pt x="908" y="728"/>
                  </a:lnTo>
                  <a:lnTo>
                    <a:pt x="915" y="861"/>
                  </a:lnTo>
                  <a:lnTo>
                    <a:pt x="788" y="869"/>
                  </a:lnTo>
                  <a:lnTo>
                    <a:pt x="825" y="825"/>
                  </a:lnTo>
                  <a:lnTo>
                    <a:pt x="826" y="839"/>
                  </a:lnTo>
                  <a:lnTo>
                    <a:pt x="31" y="98"/>
                  </a:lnTo>
                  <a:lnTo>
                    <a:pt x="44" y="97"/>
                  </a:lnTo>
                  <a:lnTo>
                    <a:pt x="7" y="141"/>
                  </a:lnTo>
                  <a:close/>
                  <a:moveTo>
                    <a:pt x="37" y="77"/>
                  </a:moveTo>
                  <a:lnTo>
                    <a:pt x="845" y="831"/>
                  </a:lnTo>
                  <a:lnTo>
                    <a:pt x="817" y="865"/>
                  </a:lnTo>
                  <a:lnTo>
                    <a:pt x="809" y="849"/>
                  </a:lnTo>
                  <a:lnTo>
                    <a:pt x="905" y="843"/>
                  </a:lnTo>
                  <a:lnTo>
                    <a:pt x="896" y="853"/>
                  </a:lnTo>
                  <a:lnTo>
                    <a:pt x="891" y="752"/>
                  </a:lnTo>
                  <a:lnTo>
                    <a:pt x="907" y="758"/>
                  </a:lnTo>
                  <a:lnTo>
                    <a:pt x="878" y="792"/>
                  </a:lnTo>
                  <a:lnTo>
                    <a:pt x="69" y="38"/>
                  </a:lnTo>
                  <a:lnTo>
                    <a:pt x="98" y="5"/>
                  </a:lnTo>
                  <a:lnTo>
                    <a:pt x="105" y="20"/>
                  </a:lnTo>
                  <a:lnTo>
                    <a:pt x="10" y="26"/>
                  </a:lnTo>
                  <a:lnTo>
                    <a:pt x="18" y="16"/>
                  </a:lnTo>
                  <a:lnTo>
                    <a:pt x="24" y="117"/>
                  </a:lnTo>
                  <a:lnTo>
                    <a:pt x="8" y="111"/>
                  </a:lnTo>
                  <a:lnTo>
                    <a:pt x="37" y="77"/>
                  </a:lnTo>
                  <a:close/>
                </a:path>
              </a:pathLst>
            </a:custGeom>
            <a:solidFill>
              <a:srgbClr val="385D8A"/>
            </a:solidFill>
            <a:ln w="0" cap="flat">
              <a:solidFill>
                <a:srgbClr val="385D8A"/>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18" name="Freeform 18"/>
            <p:cNvSpPr>
              <a:spLocks/>
            </p:cNvSpPr>
            <p:nvPr/>
          </p:nvSpPr>
          <p:spPr bwMode="auto">
            <a:xfrm>
              <a:off x="3468" y="1888"/>
              <a:ext cx="882" cy="144"/>
            </a:xfrm>
            <a:custGeom>
              <a:avLst/>
              <a:gdLst>
                <a:gd name="T0" fmla="*/ 814 w 882"/>
                <a:gd name="T1" fmla="*/ 0 h 144"/>
                <a:gd name="T2" fmla="*/ 882 w 882"/>
                <a:gd name="T3" fmla="*/ 72 h 144"/>
                <a:gd name="T4" fmla="*/ 814 w 882"/>
                <a:gd name="T5" fmla="*/ 144 h 144"/>
                <a:gd name="T6" fmla="*/ 814 w 882"/>
                <a:gd name="T7" fmla="*/ 108 h 144"/>
                <a:gd name="T8" fmla="*/ 68 w 882"/>
                <a:gd name="T9" fmla="*/ 108 h 144"/>
                <a:gd name="T10" fmla="*/ 68 w 882"/>
                <a:gd name="T11" fmla="*/ 144 h 144"/>
                <a:gd name="T12" fmla="*/ 0 w 882"/>
                <a:gd name="T13" fmla="*/ 72 h 144"/>
                <a:gd name="T14" fmla="*/ 68 w 882"/>
                <a:gd name="T15" fmla="*/ 0 h 144"/>
                <a:gd name="T16" fmla="*/ 68 w 882"/>
                <a:gd name="T17" fmla="*/ 36 h 144"/>
                <a:gd name="T18" fmla="*/ 814 w 882"/>
                <a:gd name="T19" fmla="*/ 36 h 144"/>
                <a:gd name="T20" fmla="*/ 814 w 882"/>
                <a:gd name="T2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2" h="144">
                  <a:moveTo>
                    <a:pt x="814" y="0"/>
                  </a:moveTo>
                  <a:lnTo>
                    <a:pt x="882" y="72"/>
                  </a:lnTo>
                  <a:lnTo>
                    <a:pt x="814" y="144"/>
                  </a:lnTo>
                  <a:lnTo>
                    <a:pt x="814" y="108"/>
                  </a:lnTo>
                  <a:lnTo>
                    <a:pt x="68" y="108"/>
                  </a:lnTo>
                  <a:lnTo>
                    <a:pt x="68" y="144"/>
                  </a:lnTo>
                  <a:lnTo>
                    <a:pt x="0" y="72"/>
                  </a:lnTo>
                  <a:lnTo>
                    <a:pt x="68" y="0"/>
                  </a:lnTo>
                  <a:lnTo>
                    <a:pt x="68" y="36"/>
                  </a:lnTo>
                  <a:lnTo>
                    <a:pt x="814" y="36"/>
                  </a:lnTo>
                  <a:lnTo>
                    <a:pt x="814"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p>
          </p:txBody>
        </p:sp>
        <p:sp>
          <p:nvSpPr>
            <p:cNvPr id="19" name="Freeform 19"/>
            <p:cNvSpPr>
              <a:spLocks noEditPoints="1"/>
            </p:cNvSpPr>
            <p:nvPr/>
          </p:nvSpPr>
          <p:spPr bwMode="auto">
            <a:xfrm>
              <a:off x="3456" y="1867"/>
              <a:ext cx="906" cy="186"/>
            </a:xfrm>
            <a:custGeom>
              <a:avLst/>
              <a:gdLst>
                <a:gd name="T0" fmla="*/ 818 w 906"/>
                <a:gd name="T1" fmla="*/ 0 h 186"/>
                <a:gd name="T2" fmla="*/ 906 w 906"/>
                <a:gd name="T3" fmla="*/ 93 h 186"/>
                <a:gd name="T4" fmla="*/ 818 w 906"/>
                <a:gd name="T5" fmla="*/ 186 h 186"/>
                <a:gd name="T6" fmla="*/ 818 w 906"/>
                <a:gd name="T7" fmla="*/ 129 h 186"/>
                <a:gd name="T8" fmla="*/ 826 w 906"/>
                <a:gd name="T9" fmla="*/ 137 h 186"/>
                <a:gd name="T10" fmla="*/ 80 w 906"/>
                <a:gd name="T11" fmla="*/ 137 h 186"/>
                <a:gd name="T12" fmla="*/ 88 w 906"/>
                <a:gd name="T13" fmla="*/ 129 h 186"/>
                <a:gd name="T14" fmla="*/ 88 w 906"/>
                <a:gd name="T15" fmla="*/ 186 h 186"/>
                <a:gd name="T16" fmla="*/ 0 w 906"/>
                <a:gd name="T17" fmla="*/ 93 h 186"/>
                <a:gd name="T18" fmla="*/ 88 w 906"/>
                <a:gd name="T19" fmla="*/ 0 h 186"/>
                <a:gd name="T20" fmla="*/ 88 w 906"/>
                <a:gd name="T21" fmla="*/ 57 h 186"/>
                <a:gd name="T22" fmla="*/ 80 w 906"/>
                <a:gd name="T23" fmla="*/ 48 h 186"/>
                <a:gd name="T24" fmla="*/ 826 w 906"/>
                <a:gd name="T25" fmla="*/ 48 h 186"/>
                <a:gd name="T26" fmla="*/ 818 w 906"/>
                <a:gd name="T27" fmla="*/ 57 h 186"/>
                <a:gd name="T28" fmla="*/ 818 w 906"/>
                <a:gd name="T29" fmla="*/ 0 h 186"/>
                <a:gd name="T30" fmla="*/ 834 w 906"/>
                <a:gd name="T31" fmla="*/ 65 h 186"/>
                <a:gd name="T32" fmla="*/ 72 w 906"/>
                <a:gd name="T33" fmla="*/ 65 h 186"/>
                <a:gd name="T34" fmla="*/ 72 w 906"/>
                <a:gd name="T35" fmla="*/ 21 h 186"/>
                <a:gd name="T36" fmla="*/ 86 w 906"/>
                <a:gd name="T37" fmla="*/ 27 h 186"/>
                <a:gd name="T38" fmla="*/ 17 w 906"/>
                <a:gd name="T39" fmla="*/ 99 h 186"/>
                <a:gd name="T40" fmla="*/ 17 w 906"/>
                <a:gd name="T41" fmla="*/ 87 h 186"/>
                <a:gd name="T42" fmla="*/ 86 w 906"/>
                <a:gd name="T43" fmla="*/ 159 h 186"/>
                <a:gd name="T44" fmla="*/ 72 w 906"/>
                <a:gd name="T45" fmla="*/ 165 h 186"/>
                <a:gd name="T46" fmla="*/ 72 w 906"/>
                <a:gd name="T47" fmla="*/ 120 h 186"/>
                <a:gd name="T48" fmla="*/ 834 w 906"/>
                <a:gd name="T49" fmla="*/ 120 h 186"/>
                <a:gd name="T50" fmla="*/ 834 w 906"/>
                <a:gd name="T51" fmla="*/ 165 h 186"/>
                <a:gd name="T52" fmla="*/ 820 w 906"/>
                <a:gd name="T53" fmla="*/ 159 h 186"/>
                <a:gd name="T54" fmla="*/ 889 w 906"/>
                <a:gd name="T55" fmla="*/ 87 h 186"/>
                <a:gd name="T56" fmla="*/ 889 w 906"/>
                <a:gd name="T57" fmla="*/ 99 h 186"/>
                <a:gd name="T58" fmla="*/ 820 w 906"/>
                <a:gd name="T59" fmla="*/ 27 h 186"/>
                <a:gd name="T60" fmla="*/ 834 w 906"/>
                <a:gd name="T61" fmla="*/ 21 h 186"/>
                <a:gd name="T62" fmla="*/ 834 w 906"/>
                <a:gd name="T63" fmla="*/ 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6" h="186">
                  <a:moveTo>
                    <a:pt x="818" y="0"/>
                  </a:moveTo>
                  <a:lnTo>
                    <a:pt x="906" y="93"/>
                  </a:lnTo>
                  <a:lnTo>
                    <a:pt x="818" y="186"/>
                  </a:lnTo>
                  <a:lnTo>
                    <a:pt x="818" y="129"/>
                  </a:lnTo>
                  <a:lnTo>
                    <a:pt x="826" y="137"/>
                  </a:lnTo>
                  <a:lnTo>
                    <a:pt x="80" y="137"/>
                  </a:lnTo>
                  <a:lnTo>
                    <a:pt x="88" y="129"/>
                  </a:lnTo>
                  <a:lnTo>
                    <a:pt x="88" y="186"/>
                  </a:lnTo>
                  <a:lnTo>
                    <a:pt x="0" y="93"/>
                  </a:lnTo>
                  <a:lnTo>
                    <a:pt x="88" y="0"/>
                  </a:lnTo>
                  <a:lnTo>
                    <a:pt x="88" y="57"/>
                  </a:lnTo>
                  <a:lnTo>
                    <a:pt x="80" y="48"/>
                  </a:lnTo>
                  <a:lnTo>
                    <a:pt x="826" y="48"/>
                  </a:lnTo>
                  <a:lnTo>
                    <a:pt x="818" y="57"/>
                  </a:lnTo>
                  <a:lnTo>
                    <a:pt x="818" y="0"/>
                  </a:lnTo>
                  <a:close/>
                  <a:moveTo>
                    <a:pt x="834" y="65"/>
                  </a:moveTo>
                  <a:lnTo>
                    <a:pt x="72" y="65"/>
                  </a:lnTo>
                  <a:lnTo>
                    <a:pt x="72" y="21"/>
                  </a:lnTo>
                  <a:lnTo>
                    <a:pt x="86" y="27"/>
                  </a:lnTo>
                  <a:lnTo>
                    <a:pt x="17" y="99"/>
                  </a:lnTo>
                  <a:lnTo>
                    <a:pt x="17" y="87"/>
                  </a:lnTo>
                  <a:lnTo>
                    <a:pt x="86" y="159"/>
                  </a:lnTo>
                  <a:lnTo>
                    <a:pt x="72" y="165"/>
                  </a:lnTo>
                  <a:lnTo>
                    <a:pt x="72" y="120"/>
                  </a:lnTo>
                  <a:lnTo>
                    <a:pt x="834" y="120"/>
                  </a:lnTo>
                  <a:lnTo>
                    <a:pt x="834" y="165"/>
                  </a:lnTo>
                  <a:lnTo>
                    <a:pt x="820" y="159"/>
                  </a:lnTo>
                  <a:lnTo>
                    <a:pt x="889" y="87"/>
                  </a:lnTo>
                  <a:lnTo>
                    <a:pt x="889" y="99"/>
                  </a:lnTo>
                  <a:lnTo>
                    <a:pt x="820" y="27"/>
                  </a:lnTo>
                  <a:lnTo>
                    <a:pt x="834" y="21"/>
                  </a:lnTo>
                  <a:lnTo>
                    <a:pt x="834" y="65"/>
                  </a:lnTo>
                  <a:close/>
                </a:path>
              </a:pathLst>
            </a:custGeom>
            <a:solidFill>
              <a:srgbClr val="385D8A"/>
            </a:solidFill>
            <a:ln w="0" cap="flat">
              <a:solidFill>
                <a:srgbClr val="385D8A"/>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20" name="Freeform 20"/>
            <p:cNvSpPr>
              <a:spLocks/>
            </p:cNvSpPr>
            <p:nvPr/>
          </p:nvSpPr>
          <p:spPr bwMode="auto">
            <a:xfrm>
              <a:off x="2108" y="2671"/>
              <a:ext cx="570" cy="305"/>
            </a:xfrm>
            <a:custGeom>
              <a:avLst/>
              <a:gdLst>
                <a:gd name="T0" fmla="*/ 0 w 1664"/>
                <a:gd name="T1" fmla="*/ 136 h 847"/>
                <a:gd name="T2" fmla="*/ 832 w 1664"/>
                <a:gd name="T3" fmla="*/ 136 h 847"/>
                <a:gd name="T4" fmla="*/ 1664 w 1664"/>
                <a:gd name="T5" fmla="*/ 136 h 847"/>
                <a:gd name="T6" fmla="*/ 1664 w 1664"/>
                <a:gd name="T7" fmla="*/ 710 h 847"/>
                <a:gd name="T8" fmla="*/ 832 w 1664"/>
                <a:gd name="T9" fmla="*/ 710 h 847"/>
                <a:gd name="T10" fmla="*/ 0 w 1664"/>
                <a:gd name="T11" fmla="*/ 710 h 847"/>
                <a:gd name="T12" fmla="*/ 0 w 1664"/>
                <a:gd name="T13" fmla="*/ 136 h 847"/>
              </a:gdLst>
              <a:ahLst/>
              <a:cxnLst>
                <a:cxn ang="0">
                  <a:pos x="T0" y="T1"/>
                </a:cxn>
                <a:cxn ang="0">
                  <a:pos x="T2" y="T3"/>
                </a:cxn>
                <a:cxn ang="0">
                  <a:pos x="T4" y="T5"/>
                </a:cxn>
                <a:cxn ang="0">
                  <a:pos x="T6" y="T7"/>
                </a:cxn>
                <a:cxn ang="0">
                  <a:pos x="T8" y="T9"/>
                </a:cxn>
                <a:cxn ang="0">
                  <a:pos x="T10" y="T11"/>
                </a:cxn>
                <a:cxn ang="0">
                  <a:pos x="T12" y="T13"/>
                </a:cxn>
              </a:cxnLst>
              <a:rect l="0" t="0" r="r" b="b"/>
              <a:pathLst>
                <a:path w="1664" h="847">
                  <a:moveTo>
                    <a:pt x="0" y="136"/>
                  </a:moveTo>
                  <a:cubicBezTo>
                    <a:pt x="278" y="0"/>
                    <a:pt x="555" y="273"/>
                    <a:pt x="832" y="136"/>
                  </a:cubicBezTo>
                  <a:cubicBezTo>
                    <a:pt x="1110" y="0"/>
                    <a:pt x="1387" y="273"/>
                    <a:pt x="1664" y="136"/>
                  </a:cubicBezTo>
                  <a:lnTo>
                    <a:pt x="1664" y="710"/>
                  </a:lnTo>
                  <a:cubicBezTo>
                    <a:pt x="1387" y="847"/>
                    <a:pt x="1110" y="574"/>
                    <a:pt x="832" y="710"/>
                  </a:cubicBezTo>
                  <a:cubicBezTo>
                    <a:pt x="555" y="847"/>
                    <a:pt x="278" y="574"/>
                    <a:pt x="0" y="710"/>
                  </a:cubicBezTo>
                  <a:lnTo>
                    <a:pt x="0" y="136"/>
                  </a:lnTo>
                  <a:close/>
                </a:path>
              </a:pathLst>
            </a:custGeom>
            <a:solidFill>
              <a:srgbClr val="C3D69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21" name="Freeform 21"/>
            <p:cNvSpPr>
              <a:spLocks noEditPoints="1"/>
            </p:cNvSpPr>
            <p:nvPr/>
          </p:nvSpPr>
          <p:spPr bwMode="auto">
            <a:xfrm>
              <a:off x="2099" y="2698"/>
              <a:ext cx="587" cy="251"/>
            </a:xfrm>
            <a:custGeom>
              <a:avLst/>
              <a:gdLst>
                <a:gd name="T0" fmla="*/ 67 w 1712"/>
                <a:gd name="T1" fmla="*/ 19 h 699"/>
                <a:gd name="T2" fmla="*/ 178 w 1712"/>
                <a:gd name="T3" fmla="*/ 0 h 699"/>
                <a:gd name="T4" fmla="*/ 446 w 1712"/>
                <a:gd name="T5" fmla="*/ 39 h 699"/>
                <a:gd name="T6" fmla="*/ 648 w 1712"/>
                <a:gd name="T7" fmla="*/ 77 h 699"/>
                <a:gd name="T8" fmla="*/ 747 w 1712"/>
                <a:gd name="T9" fmla="*/ 73 h 699"/>
                <a:gd name="T10" fmla="*/ 899 w 1712"/>
                <a:gd name="T11" fmla="*/ 19 h 699"/>
                <a:gd name="T12" fmla="*/ 1010 w 1712"/>
                <a:gd name="T13" fmla="*/ 0 h 699"/>
                <a:gd name="T14" fmla="*/ 1278 w 1712"/>
                <a:gd name="T15" fmla="*/ 39 h 699"/>
                <a:gd name="T16" fmla="*/ 1480 w 1712"/>
                <a:gd name="T17" fmla="*/ 77 h 699"/>
                <a:gd name="T18" fmla="*/ 1579 w 1712"/>
                <a:gd name="T19" fmla="*/ 73 h 699"/>
                <a:gd name="T20" fmla="*/ 1702 w 1712"/>
                <a:gd name="T21" fmla="*/ 43 h 699"/>
                <a:gd name="T22" fmla="*/ 1697 w 1712"/>
                <a:gd name="T23" fmla="*/ 659 h 699"/>
                <a:gd name="T24" fmla="*/ 1587 w 1712"/>
                <a:gd name="T25" fmla="*/ 694 h 699"/>
                <a:gd name="T26" fmla="*/ 1477 w 1712"/>
                <a:gd name="T27" fmla="*/ 699 h 699"/>
                <a:gd name="T28" fmla="*/ 1163 w 1712"/>
                <a:gd name="T29" fmla="*/ 636 h 699"/>
                <a:gd name="T30" fmla="*/ 963 w 1712"/>
                <a:gd name="T31" fmla="*/ 627 h 699"/>
                <a:gd name="T32" fmla="*/ 865 w 1712"/>
                <a:gd name="T33" fmla="*/ 659 h 699"/>
                <a:gd name="T34" fmla="*/ 755 w 1712"/>
                <a:gd name="T35" fmla="*/ 694 h 699"/>
                <a:gd name="T36" fmla="*/ 645 w 1712"/>
                <a:gd name="T37" fmla="*/ 699 h 699"/>
                <a:gd name="T38" fmla="*/ 331 w 1712"/>
                <a:gd name="T39" fmla="*/ 636 h 699"/>
                <a:gd name="T40" fmla="*/ 131 w 1712"/>
                <a:gd name="T41" fmla="*/ 627 h 699"/>
                <a:gd name="T42" fmla="*/ 33 w 1712"/>
                <a:gd name="T43" fmla="*/ 659 h 699"/>
                <a:gd name="T44" fmla="*/ 0 w 1712"/>
                <a:gd name="T45" fmla="*/ 62 h 699"/>
                <a:gd name="T46" fmla="*/ 67 w 1712"/>
                <a:gd name="T47" fmla="*/ 593 h 699"/>
                <a:gd name="T48" fmla="*/ 181 w 1712"/>
                <a:gd name="T49" fmla="*/ 573 h 699"/>
                <a:gd name="T50" fmla="*/ 446 w 1712"/>
                <a:gd name="T51" fmla="*/ 613 h 699"/>
                <a:gd name="T52" fmla="*/ 648 w 1712"/>
                <a:gd name="T53" fmla="*/ 651 h 699"/>
                <a:gd name="T54" fmla="*/ 747 w 1712"/>
                <a:gd name="T55" fmla="*/ 647 h 699"/>
                <a:gd name="T56" fmla="*/ 899 w 1712"/>
                <a:gd name="T57" fmla="*/ 593 h 699"/>
                <a:gd name="T58" fmla="*/ 1013 w 1712"/>
                <a:gd name="T59" fmla="*/ 573 h 699"/>
                <a:gd name="T60" fmla="*/ 1278 w 1712"/>
                <a:gd name="T61" fmla="*/ 613 h 699"/>
                <a:gd name="T62" fmla="*/ 1480 w 1712"/>
                <a:gd name="T63" fmla="*/ 651 h 699"/>
                <a:gd name="T64" fmla="*/ 1579 w 1712"/>
                <a:gd name="T65" fmla="*/ 647 h 699"/>
                <a:gd name="T66" fmla="*/ 1664 w 1712"/>
                <a:gd name="T67" fmla="*/ 636 h 699"/>
                <a:gd name="T68" fmla="*/ 1642 w 1712"/>
                <a:gd name="T69" fmla="*/ 107 h 699"/>
                <a:gd name="T70" fmla="*/ 1532 w 1712"/>
                <a:gd name="T71" fmla="*/ 125 h 699"/>
                <a:gd name="T72" fmla="*/ 1371 w 1712"/>
                <a:gd name="T73" fmla="*/ 110 h 699"/>
                <a:gd name="T74" fmla="*/ 1064 w 1712"/>
                <a:gd name="T75" fmla="*/ 48 h 699"/>
                <a:gd name="T76" fmla="*/ 914 w 1712"/>
                <a:gd name="T77" fmla="*/ 65 h 699"/>
                <a:gd name="T78" fmla="*/ 810 w 1712"/>
                <a:gd name="T79" fmla="*/ 107 h 699"/>
                <a:gd name="T80" fmla="*/ 700 w 1712"/>
                <a:gd name="T81" fmla="*/ 125 h 699"/>
                <a:gd name="T82" fmla="*/ 539 w 1712"/>
                <a:gd name="T83" fmla="*/ 110 h 699"/>
                <a:gd name="T84" fmla="*/ 232 w 1712"/>
                <a:gd name="T85" fmla="*/ 48 h 699"/>
                <a:gd name="T86" fmla="*/ 82 w 1712"/>
                <a:gd name="T87" fmla="*/ 65 h 699"/>
                <a:gd name="T88" fmla="*/ 48 w 1712"/>
                <a:gd name="T89" fmla="*/ 62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12" h="699">
                  <a:moveTo>
                    <a:pt x="0" y="62"/>
                  </a:moveTo>
                  <a:cubicBezTo>
                    <a:pt x="0" y="53"/>
                    <a:pt x="6" y="44"/>
                    <a:pt x="15" y="40"/>
                  </a:cubicBezTo>
                  <a:lnTo>
                    <a:pt x="67" y="19"/>
                  </a:lnTo>
                  <a:cubicBezTo>
                    <a:pt x="69" y="19"/>
                    <a:pt x="70" y="18"/>
                    <a:pt x="71" y="18"/>
                  </a:cubicBezTo>
                  <a:lnTo>
                    <a:pt x="123" y="6"/>
                  </a:lnTo>
                  <a:lnTo>
                    <a:pt x="178" y="0"/>
                  </a:lnTo>
                  <a:lnTo>
                    <a:pt x="233" y="0"/>
                  </a:lnTo>
                  <a:lnTo>
                    <a:pt x="340" y="15"/>
                  </a:lnTo>
                  <a:lnTo>
                    <a:pt x="446" y="39"/>
                  </a:lnTo>
                  <a:lnTo>
                    <a:pt x="550" y="63"/>
                  </a:lnTo>
                  <a:lnTo>
                    <a:pt x="652" y="78"/>
                  </a:lnTo>
                  <a:lnTo>
                    <a:pt x="648" y="77"/>
                  </a:lnTo>
                  <a:lnTo>
                    <a:pt x="700" y="77"/>
                  </a:lnTo>
                  <a:lnTo>
                    <a:pt x="750" y="73"/>
                  </a:lnTo>
                  <a:lnTo>
                    <a:pt x="747" y="73"/>
                  </a:lnTo>
                  <a:lnTo>
                    <a:pt x="799" y="60"/>
                  </a:lnTo>
                  <a:lnTo>
                    <a:pt x="847" y="40"/>
                  </a:lnTo>
                  <a:lnTo>
                    <a:pt x="899" y="19"/>
                  </a:lnTo>
                  <a:cubicBezTo>
                    <a:pt x="901" y="19"/>
                    <a:pt x="902" y="18"/>
                    <a:pt x="903" y="18"/>
                  </a:cubicBezTo>
                  <a:lnTo>
                    <a:pt x="955" y="6"/>
                  </a:lnTo>
                  <a:lnTo>
                    <a:pt x="1010" y="0"/>
                  </a:lnTo>
                  <a:lnTo>
                    <a:pt x="1065" y="0"/>
                  </a:lnTo>
                  <a:lnTo>
                    <a:pt x="1172" y="15"/>
                  </a:lnTo>
                  <a:lnTo>
                    <a:pt x="1278" y="39"/>
                  </a:lnTo>
                  <a:lnTo>
                    <a:pt x="1382" y="63"/>
                  </a:lnTo>
                  <a:lnTo>
                    <a:pt x="1484" y="78"/>
                  </a:lnTo>
                  <a:lnTo>
                    <a:pt x="1480" y="77"/>
                  </a:lnTo>
                  <a:lnTo>
                    <a:pt x="1532" y="77"/>
                  </a:lnTo>
                  <a:lnTo>
                    <a:pt x="1582" y="73"/>
                  </a:lnTo>
                  <a:lnTo>
                    <a:pt x="1579" y="73"/>
                  </a:lnTo>
                  <a:lnTo>
                    <a:pt x="1631" y="60"/>
                  </a:lnTo>
                  <a:lnTo>
                    <a:pt x="1679" y="40"/>
                  </a:lnTo>
                  <a:cubicBezTo>
                    <a:pt x="1687" y="37"/>
                    <a:pt x="1695" y="38"/>
                    <a:pt x="1702" y="43"/>
                  </a:cubicBezTo>
                  <a:cubicBezTo>
                    <a:pt x="1709" y="47"/>
                    <a:pt x="1712" y="54"/>
                    <a:pt x="1712" y="62"/>
                  </a:cubicBezTo>
                  <a:lnTo>
                    <a:pt x="1712" y="636"/>
                  </a:lnTo>
                  <a:cubicBezTo>
                    <a:pt x="1712" y="646"/>
                    <a:pt x="1707" y="655"/>
                    <a:pt x="1697" y="659"/>
                  </a:cubicBezTo>
                  <a:lnTo>
                    <a:pt x="1645" y="680"/>
                  </a:lnTo>
                  <a:lnTo>
                    <a:pt x="1590" y="694"/>
                  </a:lnTo>
                  <a:cubicBezTo>
                    <a:pt x="1589" y="694"/>
                    <a:pt x="1588" y="694"/>
                    <a:pt x="1587" y="694"/>
                  </a:cubicBezTo>
                  <a:lnTo>
                    <a:pt x="1535" y="699"/>
                  </a:lnTo>
                  <a:lnTo>
                    <a:pt x="1480" y="699"/>
                  </a:lnTo>
                  <a:cubicBezTo>
                    <a:pt x="1479" y="699"/>
                    <a:pt x="1478" y="699"/>
                    <a:pt x="1477" y="699"/>
                  </a:cubicBezTo>
                  <a:lnTo>
                    <a:pt x="1373" y="684"/>
                  </a:lnTo>
                  <a:lnTo>
                    <a:pt x="1267" y="660"/>
                  </a:lnTo>
                  <a:lnTo>
                    <a:pt x="1163" y="636"/>
                  </a:lnTo>
                  <a:lnTo>
                    <a:pt x="1061" y="622"/>
                  </a:lnTo>
                  <a:lnTo>
                    <a:pt x="1012" y="621"/>
                  </a:lnTo>
                  <a:lnTo>
                    <a:pt x="963" y="627"/>
                  </a:lnTo>
                  <a:lnTo>
                    <a:pt x="914" y="639"/>
                  </a:lnTo>
                  <a:lnTo>
                    <a:pt x="917" y="638"/>
                  </a:lnTo>
                  <a:lnTo>
                    <a:pt x="865" y="659"/>
                  </a:lnTo>
                  <a:lnTo>
                    <a:pt x="813" y="680"/>
                  </a:lnTo>
                  <a:lnTo>
                    <a:pt x="758" y="694"/>
                  </a:lnTo>
                  <a:cubicBezTo>
                    <a:pt x="757" y="694"/>
                    <a:pt x="756" y="694"/>
                    <a:pt x="755" y="694"/>
                  </a:cubicBezTo>
                  <a:lnTo>
                    <a:pt x="703" y="699"/>
                  </a:lnTo>
                  <a:lnTo>
                    <a:pt x="648" y="699"/>
                  </a:lnTo>
                  <a:cubicBezTo>
                    <a:pt x="647" y="699"/>
                    <a:pt x="646" y="699"/>
                    <a:pt x="645" y="699"/>
                  </a:cubicBezTo>
                  <a:lnTo>
                    <a:pt x="541" y="684"/>
                  </a:lnTo>
                  <a:lnTo>
                    <a:pt x="435" y="660"/>
                  </a:lnTo>
                  <a:lnTo>
                    <a:pt x="331" y="636"/>
                  </a:lnTo>
                  <a:lnTo>
                    <a:pt x="229" y="622"/>
                  </a:lnTo>
                  <a:lnTo>
                    <a:pt x="180" y="621"/>
                  </a:lnTo>
                  <a:lnTo>
                    <a:pt x="131" y="627"/>
                  </a:lnTo>
                  <a:lnTo>
                    <a:pt x="82" y="639"/>
                  </a:lnTo>
                  <a:lnTo>
                    <a:pt x="85" y="638"/>
                  </a:lnTo>
                  <a:lnTo>
                    <a:pt x="33" y="659"/>
                  </a:lnTo>
                  <a:cubicBezTo>
                    <a:pt x="26" y="662"/>
                    <a:pt x="18" y="661"/>
                    <a:pt x="11" y="656"/>
                  </a:cubicBezTo>
                  <a:cubicBezTo>
                    <a:pt x="4" y="652"/>
                    <a:pt x="0" y="644"/>
                    <a:pt x="0" y="636"/>
                  </a:cubicBezTo>
                  <a:lnTo>
                    <a:pt x="0" y="62"/>
                  </a:lnTo>
                  <a:close/>
                  <a:moveTo>
                    <a:pt x="48" y="636"/>
                  </a:moveTo>
                  <a:lnTo>
                    <a:pt x="15" y="614"/>
                  </a:lnTo>
                  <a:lnTo>
                    <a:pt x="67" y="593"/>
                  </a:lnTo>
                  <a:cubicBezTo>
                    <a:pt x="69" y="593"/>
                    <a:pt x="70" y="592"/>
                    <a:pt x="71" y="592"/>
                  </a:cubicBezTo>
                  <a:lnTo>
                    <a:pt x="126" y="580"/>
                  </a:lnTo>
                  <a:lnTo>
                    <a:pt x="181" y="573"/>
                  </a:lnTo>
                  <a:lnTo>
                    <a:pt x="236" y="575"/>
                  </a:lnTo>
                  <a:lnTo>
                    <a:pt x="342" y="589"/>
                  </a:lnTo>
                  <a:lnTo>
                    <a:pt x="446" y="613"/>
                  </a:lnTo>
                  <a:lnTo>
                    <a:pt x="548" y="637"/>
                  </a:lnTo>
                  <a:lnTo>
                    <a:pt x="652" y="652"/>
                  </a:lnTo>
                  <a:lnTo>
                    <a:pt x="648" y="651"/>
                  </a:lnTo>
                  <a:lnTo>
                    <a:pt x="698" y="652"/>
                  </a:lnTo>
                  <a:lnTo>
                    <a:pt x="750" y="647"/>
                  </a:lnTo>
                  <a:lnTo>
                    <a:pt x="747" y="647"/>
                  </a:lnTo>
                  <a:lnTo>
                    <a:pt x="795" y="635"/>
                  </a:lnTo>
                  <a:lnTo>
                    <a:pt x="847" y="614"/>
                  </a:lnTo>
                  <a:lnTo>
                    <a:pt x="899" y="593"/>
                  </a:lnTo>
                  <a:cubicBezTo>
                    <a:pt x="901" y="593"/>
                    <a:pt x="902" y="592"/>
                    <a:pt x="903" y="592"/>
                  </a:cubicBezTo>
                  <a:lnTo>
                    <a:pt x="958" y="580"/>
                  </a:lnTo>
                  <a:lnTo>
                    <a:pt x="1013" y="573"/>
                  </a:lnTo>
                  <a:lnTo>
                    <a:pt x="1068" y="575"/>
                  </a:lnTo>
                  <a:lnTo>
                    <a:pt x="1174" y="589"/>
                  </a:lnTo>
                  <a:lnTo>
                    <a:pt x="1278" y="613"/>
                  </a:lnTo>
                  <a:lnTo>
                    <a:pt x="1380" y="637"/>
                  </a:lnTo>
                  <a:lnTo>
                    <a:pt x="1484" y="652"/>
                  </a:lnTo>
                  <a:lnTo>
                    <a:pt x="1480" y="651"/>
                  </a:lnTo>
                  <a:lnTo>
                    <a:pt x="1530" y="652"/>
                  </a:lnTo>
                  <a:lnTo>
                    <a:pt x="1582" y="647"/>
                  </a:lnTo>
                  <a:lnTo>
                    <a:pt x="1579" y="647"/>
                  </a:lnTo>
                  <a:lnTo>
                    <a:pt x="1627" y="635"/>
                  </a:lnTo>
                  <a:lnTo>
                    <a:pt x="1679" y="614"/>
                  </a:lnTo>
                  <a:lnTo>
                    <a:pt x="1664" y="636"/>
                  </a:lnTo>
                  <a:lnTo>
                    <a:pt x="1664" y="62"/>
                  </a:lnTo>
                  <a:lnTo>
                    <a:pt x="1697" y="85"/>
                  </a:lnTo>
                  <a:lnTo>
                    <a:pt x="1642" y="107"/>
                  </a:lnTo>
                  <a:lnTo>
                    <a:pt x="1590" y="120"/>
                  </a:lnTo>
                  <a:cubicBezTo>
                    <a:pt x="1589" y="120"/>
                    <a:pt x="1588" y="120"/>
                    <a:pt x="1587" y="120"/>
                  </a:cubicBezTo>
                  <a:lnTo>
                    <a:pt x="1532" y="125"/>
                  </a:lnTo>
                  <a:lnTo>
                    <a:pt x="1480" y="125"/>
                  </a:lnTo>
                  <a:cubicBezTo>
                    <a:pt x="1479" y="125"/>
                    <a:pt x="1478" y="125"/>
                    <a:pt x="1477" y="125"/>
                  </a:cubicBezTo>
                  <a:lnTo>
                    <a:pt x="1371" y="110"/>
                  </a:lnTo>
                  <a:lnTo>
                    <a:pt x="1267" y="86"/>
                  </a:lnTo>
                  <a:lnTo>
                    <a:pt x="1165" y="62"/>
                  </a:lnTo>
                  <a:lnTo>
                    <a:pt x="1064" y="48"/>
                  </a:lnTo>
                  <a:lnTo>
                    <a:pt x="1015" y="47"/>
                  </a:lnTo>
                  <a:lnTo>
                    <a:pt x="966" y="53"/>
                  </a:lnTo>
                  <a:lnTo>
                    <a:pt x="914" y="65"/>
                  </a:lnTo>
                  <a:lnTo>
                    <a:pt x="917" y="64"/>
                  </a:lnTo>
                  <a:lnTo>
                    <a:pt x="865" y="85"/>
                  </a:lnTo>
                  <a:lnTo>
                    <a:pt x="810" y="107"/>
                  </a:lnTo>
                  <a:lnTo>
                    <a:pt x="758" y="120"/>
                  </a:lnTo>
                  <a:cubicBezTo>
                    <a:pt x="757" y="120"/>
                    <a:pt x="756" y="120"/>
                    <a:pt x="755" y="120"/>
                  </a:cubicBezTo>
                  <a:lnTo>
                    <a:pt x="700" y="125"/>
                  </a:lnTo>
                  <a:lnTo>
                    <a:pt x="648" y="125"/>
                  </a:lnTo>
                  <a:cubicBezTo>
                    <a:pt x="647" y="125"/>
                    <a:pt x="646" y="125"/>
                    <a:pt x="645" y="125"/>
                  </a:cubicBezTo>
                  <a:lnTo>
                    <a:pt x="539" y="110"/>
                  </a:lnTo>
                  <a:lnTo>
                    <a:pt x="435" y="86"/>
                  </a:lnTo>
                  <a:lnTo>
                    <a:pt x="333" y="62"/>
                  </a:lnTo>
                  <a:lnTo>
                    <a:pt x="232" y="48"/>
                  </a:lnTo>
                  <a:lnTo>
                    <a:pt x="183" y="47"/>
                  </a:lnTo>
                  <a:lnTo>
                    <a:pt x="134" y="53"/>
                  </a:lnTo>
                  <a:lnTo>
                    <a:pt x="82" y="65"/>
                  </a:lnTo>
                  <a:lnTo>
                    <a:pt x="85" y="64"/>
                  </a:lnTo>
                  <a:lnTo>
                    <a:pt x="33" y="85"/>
                  </a:lnTo>
                  <a:lnTo>
                    <a:pt x="48" y="62"/>
                  </a:lnTo>
                  <a:lnTo>
                    <a:pt x="48" y="636"/>
                  </a:lnTo>
                  <a:close/>
                </a:path>
              </a:pathLst>
            </a:custGeom>
            <a:solidFill>
              <a:srgbClr val="385D8A"/>
            </a:solidFill>
            <a:ln w="0" cap="flat">
              <a:solidFill>
                <a:srgbClr val="385D8A"/>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22" name="Rectangle 22"/>
            <p:cNvSpPr>
              <a:spLocks noChangeArrowheads="1"/>
            </p:cNvSpPr>
            <p:nvPr/>
          </p:nvSpPr>
          <p:spPr bwMode="auto">
            <a:xfrm>
              <a:off x="2212" y="2718"/>
              <a:ext cx="44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Calibri" pitchFamily="34" charset="0"/>
                </a:rPr>
                <a:t>World</a:t>
              </a:r>
              <a:endParaRPr kumimoji="0" lang="pl-PL" sz="1800" b="0" i="0" u="none" strike="noStrike" cap="none" normalizeH="0" baseline="0" dirty="0" smtClean="0">
                <a:ln>
                  <a:noFill/>
                </a:ln>
                <a:solidFill>
                  <a:schemeClr val="tx1"/>
                </a:solidFill>
                <a:effectLst/>
                <a:latin typeface="Calibri" pitchFamily="34" charset="0"/>
              </a:endParaRPr>
            </a:p>
          </p:txBody>
        </p:sp>
        <p:sp>
          <p:nvSpPr>
            <p:cNvPr id="23" name="Freeform 23"/>
            <p:cNvSpPr>
              <a:spLocks noEditPoints="1"/>
            </p:cNvSpPr>
            <p:nvPr/>
          </p:nvSpPr>
          <p:spPr bwMode="auto">
            <a:xfrm>
              <a:off x="2353" y="1983"/>
              <a:ext cx="238" cy="684"/>
            </a:xfrm>
            <a:custGeom>
              <a:avLst/>
              <a:gdLst>
                <a:gd name="T0" fmla="*/ 632 w 695"/>
                <a:gd name="T1" fmla="*/ 11 h 1902"/>
                <a:gd name="T2" fmla="*/ 571 w 695"/>
                <a:gd name="T3" fmla="*/ 45 h 1902"/>
                <a:gd name="T4" fmla="*/ 515 w 695"/>
                <a:gd name="T5" fmla="*/ 99 h 1902"/>
                <a:gd name="T6" fmla="*/ 461 w 695"/>
                <a:gd name="T7" fmla="*/ 170 h 1902"/>
                <a:gd name="T8" fmla="*/ 362 w 695"/>
                <a:gd name="T9" fmla="*/ 360 h 1902"/>
                <a:gd name="T10" fmla="*/ 274 w 695"/>
                <a:gd name="T11" fmla="*/ 603 h 1902"/>
                <a:gd name="T12" fmla="*/ 200 w 695"/>
                <a:gd name="T13" fmla="*/ 889 h 1902"/>
                <a:gd name="T14" fmla="*/ 143 w 695"/>
                <a:gd name="T15" fmla="*/ 1208 h 1902"/>
                <a:gd name="T16" fmla="*/ 97 w 695"/>
                <a:gd name="T17" fmla="*/ 1724 h 1902"/>
                <a:gd name="T18" fmla="*/ 102 w 695"/>
                <a:gd name="T19" fmla="*/ 1854 h 1902"/>
                <a:gd name="T20" fmla="*/ 115 w 695"/>
                <a:gd name="T21" fmla="*/ 1550 h 1902"/>
                <a:gd name="T22" fmla="*/ 177 w 695"/>
                <a:gd name="T23" fmla="*/ 1046 h 1902"/>
                <a:gd name="T24" fmla="*/ 243 w 695"/>
                <a:gd name="T25" fmla="*/ 743 h 1902"/>
                <a:gd name="T26" fmla="*/ 324 w 695"/>
                <a:gd name="T27" fmla="*/ 479 h 1902"/>
                <a:gd name="T28" fmla="*/ 417 w 695"/>
                <a:gd name="T29" fmla="*/ 261 h 1902"/>
                <a:gd name="T30" fmla="*/ 519 w 695"/>
                <a:gd name="T31" fmla="*/ 107 h 1902"/>
                <a:gd name="T32" fmla="*/ 572 w 695"/>
                <a:gd name="T33" fmla="*/ 54 h 1902"/>
                <a:gd name="T34" fmla="*/ 628 w 695"/>
                <a:gd name="T35" fmla="*/ 21 h 1902"/>
                <a:gd name="T36" fmla="*/ 687 w 695"/>
                <a:gd name="T37" fmla="*/ 8 h 1902"/>
                <a:gd name="T38" fmla="*/ 689 w 695"/>
                <a:gd name="T39" fmla="*/ 16 h 1902"/>
                <a:gd name="T40" fmla="*/ 632 w 695"/>
                <a:gd name="T41" fmla="*/ 28 h 1902"/>
                <a:gd name="T42" fmla="*/ 578 w 695"/>
                <a:gd name="T43" fmla="*/ 60 h 1902"/>
                <a:gd name="T44" fmla="*/ 525 w 695"/>
                <a:gd name="T45" fmla="*/ 112 h 1902"/>
                <a:gd name="T46" fmla="*/ 424 w 695"/>
                <a:gd name="T47" fmla="*/ 265 h 1902"/>
                <a:gd name="T48" fmla="*/ 331 w 695"/>
                <a:gd name="T49" fmla="*/ 482 h 1902"/>
                <a:gd name="T50" fmla="*/ 251 w 695"/>
                <a:gd name="T51" fmla="*/ 745 h 1902"/>
                <a:gd name="T52" fmla="*/ 185 w 695"/>
                <a:gd name="T53" fmla="*/ 1048 h 1902"/>
                <a:gd name="T54" fmla="*/ 123 w 695"/>
                <a:gd name="T55" fmla="*/ 1551 h 1902"/>
                <a:gd name="T56" fmla="*/ 110 w 695"/>
                <a:gd name="T57" fmla="*/ 1854 h 1902"/>
                <a:gd name="T58" fmla="*/ 128 w 695"/>
                <a:gd name="T59" fmla="*/ 1726 h 1902"/>
                <a:gd name="T60" fmla="*/ 174 w 695"/>
                <a:gd name="T61" fmla="*/ 1213 h 1902"/>
                <a:gd name="T62" fmla="*/ 231 w 695"/>
                <a:gd name="T63" fmla="*/ 896 h 1902"/>
                <a:gd name="T64" fmla="*/ 304 w 695"/>
                <a:gd name="T65" fmla="*/ 613 h 1902"/>
                <a:gd name="T66" fmla="*/ 391 w 695"/>
                <a:gd name="T67" fmla="*/ 374 h 1902"/>
                <a:gd name="T68" fmla="*/ 487 w 695"/>
                <a:gd name="T69" fmla="*/ 189 h 1902"/>
                <a:gd name="T70" fmla="*/ 588 w 695"/>
                <a:gd name="T71" fmla="*/ 72 h 1902"/>
                <a:gd name="T72" fmla="*/ 692 w 695"/>
                <a:gd name="T73" fmla="*/ 31 h 1902"/>
                <a:gd name="T74" fmla="*/ 694 w 695"/>
                <a:gd name="T75" fmla="*/ 39 h 1902"/>
                <a:gd name="T76" fmla="*/ 593 w 695"/>
                <a:gd name="T77" fmla="*/ 78 h 1902"/>
                <a:gd name="T78" fmla="*/ 493 w 695"/>
                <a:gd name="T79" fmla="*/ 194 h 1902"/>
                <a:gd name="T80" fmla="*/ 398 w 695"/>
                <a:gd name="T81" fmla="*/ 377 h 1902"/>
                <a:gd name="T82" fmla="*/ 312 w 695"/>
                <a:gd name="T83" fmla="*/ 616 h 1902"/>
                <a:gd name="T84" fmla="*/ 239 w 695"/>
                <a:gd name="T85" fmla="*/ 898 h 1902"/>
                <a:gd name="T86" fmla="*/ 182 w 695"/>
                <a:gd name="T87" fmla="*/ 1214 h 1902"/>
                <a:gd name="T88" fmla="*/ 136 w 695"/>
                <a:gd name="T89" fmla="*/ 1726 h 1902"/>
                <a:gd name="T90" fmla="*/ 142 w 695"/>
                <a:gd name="T91" fmla="*/ 1854 h 1902"/>
                <a:gd name="T92" fmla="*/ 154 w 695"/>
                <a:gd name="T93" fmla="*/ 1554 h 1902"/>
                <a:gd name="T94" fmla="*/ 216 w 695"/>
                <a:gd name="T95" fmla="*/ 1054 h 1902"/>
                <a:gd name="T96" fmla="*/ 282 w 695"/>
                <a:gd name="T97" fmla="*/ 754 h 1902"/>
                <a:gd name="T98" fmla="*/ 361 w 695"/>
                <a:gd name="T99" fmla="*/ 493 h 1902"/>
                <a:gd name="T100" fmla="*/ 451 w 695"/>
                <a:gd name="T101" fmla="*/ 282 h 1902"/>
                <a:gd name="T102" fmla="*/ 550 w 695"/>
                <a:gd name="T103" fmla="*/ 132 h 1902"/>
                <a:gd name="T104" fmla="*/ 645 w 695"/>
                <a:gd name="T105" fmla="*/ 57 h 1902"/>
                <a:gd name="T106" fmla="*/ 694 w 695"/>
                <a:gd name="T107" fmla="*/ 39 h 1902"/>
                <a:gd name="T108" fmla="*/ 117 w 695"/>
                <a:gd name="T109" fmla="*/ 1902 h 1902"/>
                <a:gd name="T110" fmla="*/ 227 w 695"/>
                <a:gd name="T111" fmla="*/ 1675 h 1902"/>
                <a:gd name="T112" fmla="*/ 98 w 695"/>
                <a:gd name="T113" fmla="*/ 1842 h 1902"/>
                <a:gd name="T114" fmla="*/ 49 w 695"/>
                <a:gd name="T115" fmla="*/ 1681 h 1902"/>
                <a:gd name="T116" fmla="*/ 7 w 695"/>
                <a:gd name="T117" fmla="*/ 1704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902">
                  <a:moveTo>
                    <a:pt x="686" y="0"/>
                  </a:moveTo>
                  <a:lnTo>
                    <a:pt x="632" y="11"/>
                  </a:lnTo>
                  <a:cubicBezTo>
                    <a:pt x="629" y="11"/>
                    <a:pt x="627" y="12"/>
                    <a:pt x="624" y="14"/>
                  </a:cubicBezTo>
                  <a:lnTo>
                    <a:pt x="571" y="45"/>
                  </a:lnTo>
                  <a:cubicBezTo>
                    <a:pt x="570" y="46"/>
                    <a:pt x="568" y="47"/>
                    <a:pt x="567" y="48"/>
                  </a:cubicBezTo>
                  <a:lnTo>
                    <a:pt x="515" y="99"/>
                  </a:lnTo>
                  <a:cubicBezTo>
                    <a:pt x="514" y="100"/>
                    <a:pt x="513" y="101"/>
                    <a:pt x="512" y="102"/>
                  </a:cubicBezTo>
                  <a:lnTo>
                    <a:pt x="461" y="170"/>
                  </a:lnTo>
                  <a:lnTo>
                    <a:pt x="410" y="257"/>
                  </a:lnTo>
                  <a:lnTo>
                    <a:pt x="362" y="360"/>
                  </a:lnTo>
                  <a:lnTo>
                    <a:pt x="316" y="476"/>
                  </a:lnTo>
                  <a:lnTo>
                    <a:pt x="274" y="603"/>
                  </a:lnTo>
                  <a:lnTo>
                    <a:pt x="235" y="741"/>
                  </a:lnTo>
                  <a:lnTo>
                    <a:pt x="200" y="889"/>
                  </a:lnTo>
                  <a:lnTo>
                    <a:pt x="169" y="1045"/>
                  </a:lnTo>
                  <a:lnTo>
                    <a:pt x="143" y="1208"/>
                  </a:lnTo>
                  <a:lnTo>
                    <a:pt x="107" y="1549"/>
                  </a:lnTo>
                  <a:lnTo>
                    <a:pt x="97" y="1724"/>
                  </a:lnTo>
                  <a:lnTo>
                    <a:pt x="94" y="1854"/>
                  </a:lnTo>
                  <a:lnTo>
                    <a:pt x="102" y="1854"/>
                  </a:lnTo>
                  <a:lnTo>
                    <a:pt x="104" y="1725"/>
                  </a:lnTo>
                  <a:lnTo>
                    <a:pt x="115" y="1550"/>
                  </a:lnTo>
                  <a:lnTo>
                    <a:pt x="151" y="1209"/>
                  </a:lnTo>
                  <a:lnTo>
                    <a:pt x="177" y="1046"/>
                  </a:lnTo>
                  <a:lnTo>
                    <a:pt x="208" y="891"/>
                  </a:lnTo>
                  <a:lnTo>
                    <a:pt x="243" y="743"/>
                  </a:lnTo>
                  <a:lnTo>
                    <a:pt x="281" y="605"/>
                  </a:lnTo>
                  <a:lnTo>
                    <a:pt x="324" y="479"/>
                  </a:lnTo>
                  <a:lnTo>
                    <a:pt x="369" y="364"/>
                  </a:lnTo>
                  <a:lnTo>
                    <a:pt x="417" y="261"/>
                  </a:lnTo>
                  <a:lnTo>
                    <a:pt x="468" y="175"/>
                  </a:lnTo>
                  <a:lnTo>
                    <a:pt x="519" y="107"/>
                  </a:lnTo>
                  <a:cubicBezTo>
                    <a:pt x="519" y="106"/>
                    <a:pt x="520" y="106"/>
                    <a:pt x="520" y="105"/>
                  </a:cubicBezTo>
                  <a:lnTo>
                    <a:pt x="572" y="54"/>
                  </a:lnTo>
                  <a:cubicBezTo>
                    <a:pt x="573" y="53"/>
                    <a:pt x="574" y="52"/>
                    <a:pt x="575" y="52"/>
                  </a:cubicBezTo>
                  <a:lnTo>
                    <a:pt x="628" y="21"/>
                  </a:lnTo>
                  <a:cubicBezTo>
                    <a:pt x="630" y="20"/>
                    <a:pt x="632" y="19"/>
                    <a:pt x="633" y="19"/>
                  </a:cubicBezTo>
                  <a:lnTo>
                    <a:pt x="687" y="8"/>
                  </a:lnTo>
                  <a:lnTo>
                    <a:pt x="686" y="0"/>
                  </a:lnTo>
                  <a:close/>
                  <a:moveTo>
                    <a:pt x="689" y="16"/>
                  </a:moveTo>
                  <a:lnTo>
                    <a:pt x="635" y="27"/>
                  </a:lnTo>
                  <a:cubicBezTo>
                    <a:pt x="634" y="27"/>
                    <a:pt x="633" y="27"/>
                    <a:pt x="632" y="28"/>
                  </a:cubicBezTo>
                  <a:lnTo>
                    <a:pt x="579" y="59"/>
                  </a:lnTo>
                  <a:cubicBezTo>
                    <a:pt x="579" y="59"/>
                    <a:pt x="578" y="59"/>
                    <a:pt x="578" y="60"/>
                  </a:cubicBezTo>
                  <a:lnTo>
                    <a:pt x="526" y="111"/>
                  </a:lnTo>
                  <a:cubicBezTo>
                    <a:pt x="526" y="111"/>
                    <a:pt x="525" y="111"/>
                    <a:pt x="525" y="112"/>
                  </a:cubicBezTo>
                  <a:lnTo>
                    <a:pt x="474" y="180"/>
                  </a:lnTo>
                  <a:lnTo>
                    <a:pt x="424" y="265"/>
                  </a:lnTo>
                  <a:lnTo>
                    <a:pt x="376" y="367"/>
                  </a:lnTo>
                  <a:lnTo>
                    <a:pt x="331" y="482"/>
                  </a:lnTo>
                  <a:lnTo>
                    <a:pt x="289" y="608"/>
                  </a:lnTo>
                  <a:lnTo>
                    <a:pt x="251" y="745"/>
                  </a:lnTo>
                  <a:lnTo>
                    <a:pt x="216" y="893"/>
                  </a:lnTo>
                  <a:lnTo>
                    <a:pt x="185" y="1048"/>
                  </a:lnTo>
                  <a:lnTo>
                    <a:pt x="159" y="1210"/>
                  </a:lnTo>
                  <a:lnTo>
                    <a:pt x="123" y="1551"/>
                  </a:lnTo>
                  <a:lnTo>
                    <a:pt x="112" y="1725"/>
                  </a:lnTo>
                  <a:lnTo>
                    <a:pt x="110" y="1854"/>
                  </a:lnTo>
                  <a:lnTo>
                    <a:pt x="126" y="1854"/>
                  </a:lnTo>
                  <a:lnTo>
                    <a:pt x="128" y="1726"/>
                  </a:lnTo>
                  <a:lnTo>
                    <a:pt x="138" y="1552"/>
                  </a:lnTo>
                  <a:lnTo>
                    <a:pt x="174" y="1213"/>
                  </a:lnTo>
                  <a:lnTo>
                    <a:pt x="200" y="1051"/>
                  </a:lnTo>
                  <a:lnTo>
                    <a:pt x="231" y="896"/>
                  </a:lnTo>
                  <a:lnTo>
                    <a:pt x="266" y="750"/>
                  </a:lnTo>
                  <a:lnTo>
                    <a:pt x="304" y="613"/>
                  </a:lnTo>
                  <a:lnTo>
                    <a:pt x="346" y="487"/>
                  </a:lnTo>
                  <a:lnTo>
                    <a:pt x="391" y="374"/>
                  </a:lnTo>
                  <a:lnTo>
                    <a:pt x="437" y="274"/>
                  </a:lnTo>
                  <a:lnTo>
                    <a:pt x="487" y="189"/>
                  </a:lnTo>
                  <a:lnTo>
                    <a:pt x="538" y="122"/>
                  </a:lnTo>
                  <a:lnTo>
                    <a:pt x="588" y="72"/>
                  </a:lnTo>
                  <a:lnTo>
                    <a:pt x="639" y="42"/>
                  </a:lnTo>
                  <a:lnTo>
                    <a:pt x="692" y="31"/>
                  </a:lnTo>
                  <a:lnTo>
                    <a:pt x="689" y="16"/>
                  </a:lnTo>
                  <a:close/>
                  <a:moveTo>
                    <a:pt x="694" y="39"/>
                  </a:moveTo>
                  <a:lnTo>
                    <a:pt x="642" y="50"/>
                  </a:lnTo>
                  <a:lnTo>
                    <a:pt x="593" y="78"/>
                  </a:lnTo>
                  <a:lnTo>
                    <a:pt x="544" y="127"/>
                  </a:lnTo>
                  <a:lnTo>
                    <a:pt x="493" y="194"/>
                  </a:lnTo>
                  <a:lnTo>
                    <a:pt x="444" y="278"/>
                  </a:lnTo>
                  <a:lnTo>
                    <a:pt x="398" y="377"/>
                  </a:lnTo>
                  <a:lnTo>
                    <a:pt x="353" y="490"/>
                  </a:lnTo>
                  <a:lnTo>
                    <a:pt x="312" y="616"/>
                  </a:lnTo>
                  <a:lnTo>
                    <a:pt x="274" y="752"/>
                  </a:lnTo>
                  <a:lnTo>
                    <a:pt x="239" y="898"/>
                  </a:lnTo>
                  <a:lnTo>
                    <a:pt x="208" y="1053"/>
                  </a:lnTo>
                  <a:lnTo>
                    <a:pt x="182" y="1214"/>
                  </a:lnTo>
                  <a:lnTo>
                    <a:pt x="146" y="1553"/>
                  </a:lnTo>
                  <a:lnTo>
                    <a:pt x="136" y="1726"/>
                  </a:lnTo>
                  <a:lnTo>
                    <a:pt x="134" y="1854"/>
                  </a:lnTo>
                  <a:lnTo>
                    <a:pt x="142" y="1854"/>
                  </a:lnTo>
                  <a:lnTo>
                    <a:pt x="144" y="1727"/>
                  </a:lnTo>
                  <a:lnTo>
                    <a:pt x="154" y="1554"/>
                  </a:lnTo>
                  <a:lnTo>
                    <a:pt x="190" y="1215"/>
                  </a:lnTo>
                  <a:lnTo>
                    <a:pt x="216" y="1054"/>
                  </a:lnTo>
                  <a:lnTo>
                    <a:pt x="247" y="900"/>
                  </a:lnTo>
                  <a:lnTo>
                    <a:pt x="282" y="754"/>
                  </a:lnTo>
                  <a:lnTo>
                    <a:pt x="319" y="618"/>
                  </a:lnTo>
                  <a:lnTo>
                    <a:pt x="361" y="493"/>
                  </a:lnTo>
                  <a:lnTo>
                    <a:pt x="405" y="381"/>
                  </a:lnTo>
                  <a:lnTo>
                    <a:pt x="451" y="282"/>
                  </a:lnTo>
                  <a:lnTo>
                    <a:pt x="500" y="199"/>
                  </a:lnTo>
                  <a:lnTo>
                    <a:pt x="550" y="132"/>
                  </a:lnTo>
                  <a:lnTo>
                    <a:pt x="598" y="85"/>
                  </a:lnTo>
                  <a:lnTo>
                    <a:pt x="645" y="57"/>
                  </a:lnTo>
                  <a:lnTo>
                    <a:pt x="695" y="47"/>
                  </a:lnTo>
                  <a:lnTo>
                    <a:pt x="694" y="39"/>
                  </a:lnTo>
                  <a:close/>
                  <a:moveTo>
                    <a:pt x="7" y="1704"/>
                  </a:moveTo>
                  <a:lnTo>
                    <a:pt x="117" y="1902"/>
                  </a:lnTo>
                  <a:lnTo>
                    <a:pt x="235" y="1708"/>
                  </a:lnTo>
                  <a:cubicBezTo>
                    <a:pt x="242" y="1697"/>
                    <a:pt x="238" y="1682"/>
                    <a:pt x="227" y="1675"/>
                  </a:cubicBezTo>
                  <a:cubicBezTo>
                    <a:pt x="215" y="1668"/>
                    <a:pt x="201" y="1672"/>
                    <a:pt x="194" y="1683"/>
                  </a:cubicBezTo>
                  <a:lnTo>
                    <a:pt x="98" y="1842"/>
                  </a:lnTo>
                  <a:lnTo>
                    <a:pt x="139" y="1842"/>
                  </a:lnTo>
                  <a:lnTo>
                    <a:pt x="49" y="1681"/>
                  </a:lnTo>
                  <a:cubicBezTo>
                    <a:pt x="42" y="1669"/>
                    <a:pt x="28" y="1665"/>
                    <a:pt x="16" y="1671"/>
                  </a:cubicBezTo>
                  <a:cubicBezTo>
                    <a:pt x="4" y="1678"/>
                    <a:pt x="0" y="1693"/>
                    <a:pt x="7" y="1704"/>
                  </a:cubicBezTo>
                  <a:close/>
                </a:path>
              </a:pathLst>
            </a:custGeom>
            <a:solidFill>
              <a:srgbClr val="4A7EBB"/>
            </a:solidFill>
            <a:ln w="0" cap="flat">
              <a:solidFill>
                <a:srgbClr val="4A7EBB"/>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24" name="Freeform 24"/>
            <p:cNvSpPr>
              <a:spLocks noEditPoints="1"/>
            </p:cNvSpPr>
            <p:nvPr/>
          </p:nvSpPr>
          <p:spPr bwMode="auto">
            <a:xfrm>
              <a:off x="2678" y="2812"/>
              <a:ext cx="896" cy="456"/>
            </a:xfrm>
            <a:custGeom>
              <a:avLst/>
              <a:gdLst>
                <a:gd name="T0" fmla="*/ 484 w 2615"/>
                <a:gd name="T1" fmla="*/ 50 h 1270"/>
                <a:gd name="T2" fmla="*/ 998 w 2615"/>
                <a:gd name="T3" fmla="*/ 221 h 1270"/>
                <a:gd name="T4" fmla="*/ 1260 w 2615"/>
                <a:gd name="T5" fmla="*/ 416 h 1270"/>
                <a:gd name="T6" fmla="*/ 1323 w 2615"/>
                <a:gd name="T7" fmla="*/ 527 h 1270"/>
                <a:gd name="T8" fmla="*/ 1358 w 2615"/>
                <a:gd name="T9" fmla="*/ 683 h 1270"/>
                <a:gd name="T10" fmla="*/ 1562 w 2615"/>
                <a:gd name="T11" fmla="*/ 873 h 1270"/>
                <a:gd name="T12" fmla="*/ 1921 w 2615"/>
                <a:gd name="T13" fmla="*/ 1028 h 1270"/>
                <a:gd name="T14" fmla="*/ 2568 w 2615"/>
                <a:gd name="T15" fmla="*/ 1129 h 1270"/>
                <a:gd name="T16" fmla="*/ 2138 w 2615"/>
                <a:gd name="T17" fmla="*/ 1090 h 1270"/>
                <a:gd name="T18" fmla="*/ 1636 w 2615"/>
                <a:gd name="T19" fmla="*/ 922 h 1270"/>
                <a:gd name="T20" fmla="*/ 1385 w 2615"/>
                <a:gd name="T21" fmla="*/ 736 h 1270"/>
                <a:gd name="T22" fmla="*/ 1316 w 2615"/>
                <a:gd name="T23" fmla="*/ 534 h 1270"/>
                <a:gd name="T24" fmla="*/ 1256 w 2615"/>
                <a:gd name="T25" fmla="*/ 423 h 1270"/>
                <a:gd name="T26" fmla="*/ 1074 w 2615"/>
                <a:gd name="T27" fmla="*/ 272 h 1270"/>
                <a:gd name="T28" fmla="*/ 705 w 2615"/>
                <a:gd name="T29" fmla="*/ 113 h 1270"/>
                <a:gd name="T30" fmla="*/ 1 w 2615"/>
                <a:gd name="T31" fmla="*/ 8 h 1270"/>
                <a:gd name="T32" fmla="*/ 245 w 2615"/>
                <a:gd name="T33" fmla="*/ 29 h 1270"/>
                <a:gd name="T34" fmla="*/ 902 w 2615"/>
                <a:gd name="T35" fmla="*/ 194 h 1270"/>
                <a:gd name="T36" fmla="*/ 1201 w 2615"/>
                <a:gd name="T37" fmla="*/ 376 h 1270"/>
                <a:gd name="T38" fmla="*/ 1286 w 2615"/>
                <a:gd name="T39" fmla="*/ 481 h 1270"/>
                <a:gd name="T40" fmla="*/ 1323 w 2615"/>
                <a:gd name="T41" fmla="*/ 640 h 1270"/>
                <a:gd name="T42" fmla="*/ 1485 w 2615"/>
                <a:gd name="T43" fmla="*/ 839 h 1270"/>
                <a:gd name="T44" fmla="*/ 1814 w 2615"/>
                <a:gd name="T45" fmla="*/ 1008 h 1270"/>
                <a:gd name="T46" fmla="*/ 2493 w 2615"/>
                <a:gd name="T47" fmla="*/ 1143 h 1270"/>
                <a:gd name="T48" fmla="*/ 2369 w 2615"/>
                <a:gd name="T49" fmla="*/ 1149 h 1270"/>
                <a:gd name="T50" fmla="*/ 1713 w 2615"/>
                <a:gd name="T51" fmla="*/ 985 h 1270"/>
                <a:gd name="T52" fmla="*/ 1414 w 2615"/>
                <a:gd name="T53" fmla="*/ 802 h 1270"/>
                <a:gd name="T54" fmla="*/ 1329 w 2615"/>
                <a:gd name="T55" fmla="*/ 697 h 1270"/>
                <a:gd name="T56" fmla="*/ 1293 w 2615"/>
                <a:gd name="T57" fmla="*/ 539 h 1270"/>
                <a:gd name="T58" fmla="*/ 1132 w 2615"/>
                <a:gd name="T59" fmla="*/ 340 h 1270"/>
                <a:gd name="T60" fmla="*/ 801 w 2615"/>
                <a:gd name="T61" fmla="*/ 171 h 1270"/>
                <a:gd name="T62" fmla="*/ 122 w 2615"/>
                <a:gd name="T63" fmla="*/ 35 h 1270"/>
                <a:gd name="T64" fmla="*/ 122 w 2615"/>
                <a:gd name="T65" fmla="*/ 43 h 1270"/>
                <a:gd name="T66" fmla="*/ 798 w 2615"/>
                <a:gd name="T67" fmla="*/ 179 h 1270"/>
                <a:gd name="T68" fmla="*/ 1128 w 2615"/>
                <a:gd name="T69" fmla="*/ 347 h 1270"/>
                <a:gd name="T70" fmla="*/ 1285 w 2615"/>
                <a:gd name="T71" fmla="*/ 541 h 1270"/>
                <a:gd name="T72" fmla="*/ 1322 w 2615"/>
                <a:gd name="T73" fmla="*/ 700 h 1270"/>
                <a:gd name="T74" fmla="*/ 1408 w 2615"/>
                <a:gd name="T75" fmla="*/ 807 h 1270"/>
                <a:gd name="T76" fmla="*/ 1710 w 2615"/>
                <a:gd name="T77" fmla="*/ 992 h 1270"/>
                <a:gd name="T78" fmla="*/ 2368 w 2615"/>
                <a:gd name="T79" fmla="*/ 1157 h 1270"/>
                <a:gd name="T80" fmla="*/ 2491 w 2615"/>
                <a:gd name="T81" fmla="*/ 1175 h 1270"/>
                <a:gd name="T82" fmla="*/ 1803 w 2615"/>
                <a:gd name="T83" fmla="*/ 1038 h 1270"/>
                <a:gd name="T84" fmla="*/ 1464 w 2615"/>
                <a:gd name="T85" fmla="*/ 864 h 1270"/>
                <a:gd name="T86" fmla="*/ 1317 w 2615"/>
                <a:gd name="T87" fmla="*/ 708 h 1270"/>
                <a:gd name="T88" fmla="*/ 1284 w 2615"/>
                <a:gd name="T89" fmla="*/ 593 h 1270"/>
                <a:gd name="T90" fmla="*/ 1180 w 2615"/>
                <a:gd name="T91" fmla="*/ 401 h 1270"/>
                <a:gd name="T92" fmla="*/ 891 w 2615"/>
                <a:gd name="T93" fmla="*/ 224 h 1270"/>
                <a:gd name="T94" fmla="*/ 243 w 2615"/>
                <a:gd name="T95" fmla="*/ 61 h 1270"/>
                <a:gd name="T96" fmla="*/ 2422 w 2615"/>
                <a:gd name="T97" fmla="*/ 1036 h 1270"/>
                <a:gd name="T98" fmla="*/ 2393 w 2615"/>
                <a:gd name="T99" fmla="*/ 1222 h 1270"/>
                <a:gd name="T100" fmla="*/ 2389 w 2615"/>
                <a:gd name="T101" fmla="*/ 1043 h 1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15" h="1270">
                  <a:moveTo>
                    <a:pt x="1" y="0"/>
                  </a:moveTo>
                  <a:lnTo>
                    <a:pt x="123" y="3"/>
                  </a:lnTo>
                  <a:lnTo>
                    <a:pt x="246" y="14"/>
                  </a:lnTo>
                  <a:lnTo>
                    <a:pt x="484" y="50"/>
                  </a:lnTo>
                  <a:lnTo>
                    <a:pt x="707" y="105"/>
                  </a:lnTo>
                  <a:lnTo>
                    <a:pt x="811" y="141"/>
                  </a:lnTo>
                  <a:lnTo>
                    <a:pt x="908" y="179"/>
                  </a:lnTo>
                  <a:lnTo>
                    <a:pt x="998" y="221"/>
                  </a:lnTo>
                  <a:lnTo>
                    <a:pt x="1078" y="266"/>
                  </a:lnTo>
                  <a:lnTo>
                    <a:pt x="1150" y="314"/>
                  </a:lnTo>
                  <a:lnTo>
                    <a:pt x="1211" y="364"/>
                  </a:lnTo>
                  <a:lnTo>
                    <a:pt x="1260" y="416"/>
                  </a:lnTo>
                  <a:cubicBezTo>
                    <a:pt x="1261" y="417"/>
                    <a:pt x="1262" y="418"/>
                    <a:pt x="1262" y="419"/>
                  </a:cubicBezTo>
                  <a:lnTo>
                    <a:pt x="1298" y="471"/>
                  </a:lnTo>
                  <a:cubicBezTo>
                    <a:pt x="1299" y="472"/>
                    <a:pt x="1300" y="474"/>
                    <a:pt x="1301" y="475"/>
                  </a:cubicBezTo>
                  <a:lnTo>
                    <a:pt x="1323" y="527"/>
                  </a:lnTo>
                  <a:cubicBezTo>
                    <a:pt x="1323" y="529"/>
                    <a:pt x="1324" y="531"/>
                    <a:pt x="1324" y="533"/>
                  </a:cubicBezTo>
                  <a:lnTo>
                    <a:pt x="1331" y="586"/>
                  </a:lnTo>
                  <a:lnTo>
                    <a:pt x="1339" y="636"/>
                  </a:lnTo>
                  <a:lnTo>
                    <a:pt x="1358" y="683"/>
                  </a:lnTo>
                  <a:lnTo>
                    <a:pt x="1391" y="731"/>
                  </a:lnTo>
                  <a:lnTo>
                    <a:pt x="1437" y="780"/>
                  </a:lnTo>
                  <a:lnTo>
                    <a:pt x="1495" y="827"/>
                  </a:lnTo>
                  <a:lnTo>
                    <a:pt x="1562" y="873"/>
                  </a:lnTo>
                  <a:lnTo>
                    <a:pt x="1640" y="915"/>
                  </a:lnTo>
                  <a:lnTo>
                    <a:pt x="1727" y="956"/>
                  </a:lnTo>
                  <a:lnTo>
                    <a:pt x="1820" y="993"/>
                  </a:lnTo>
                  <a:lnTo>
                    <a:pt x="1921" y="1028"/>
                  </a:lnTo>
                  <a:lnTo>
                    <a:pt x="2140" y="1082"/>
                  </a:lnTo>
                  <a:lnTo>
                    <a:pt x="2374" y="1118"/>
                  </a:lnTo>
                  <a:lnTo>
                    <a:pt x="2494" y="1128"/>
                  </a:lnTo>
                  <a:lnTo>
                    <a:pt x="2568" y="1129"/>
                  </a:lnTo>
                  <a:lnTo>
                    <a:pt x="2567" y="1137"/>
                  </a:lnTo>
                  <a:lnTo>
                    <a:pt x="2494" y="1136"/>
                  </a:lnTo>
                  <a:lnTo>
                    <a:pt x="2373" y="1126"/>
                  </a:lnTo>
                  <a:lnTo>
                    <a:pt x="2138" y="1090"/>
                  </a:lnTo>
                  <a:lnTo>
                    <a:pt x="1919" y="1035"/>
                  </a:lnTo>
                  <a:lnTo>
                    <a:pt x="1817" y="1001"/>
                  </a:lnTo>
                  <a:lnTo>
                    <a:pt x="1723" y="963"/>
                  </a:lnTo>
                  <a:lnTo>
                    <a:pt x="1636" y="922"/>
                  </a:lnTo>
                  <a:lnTo>
                    <a:pt x="1557" y="879"/>
                  </a:lnTo>
                  <a:lnTo>
                    <a:pt x="1490" y="833"/>
                  </a:lnTo>
                  <a:lnTo>
                    <a:pt x="1431" y="786"/>
                  </a:lnTo>
                  <a:lnTo>
                    <a:pt x="1385" y="736"/>
                  </a:lnTo>
                  <a:lnTo>
                    <a:pt x="1351" y="687"/>
                  </a:lnTo>
                  <a:lnTo>
                    <a:pt x="1331" y="638"/>
                  </a:lnTo>
                  <a:lnTo>
                    <a:pt x="1323" y="587"/>
                  </a:lnTo>
                  <a:lnTo>
                    <a:pt x="1316" y="534"/>
                  </a:lnTo>
                  <a:cubicBezTo>
                    <a:pt x="1316" y="533"/>
                    <a:pt x="1316" y="532"/>
                    <a:pt x="1315" y="530"/>
                  </a:cubicBezTo>
                  <a:lnTo>
                    <a:pt x="1293" y="478"/>
                  </a:lnTo>
                  <a:cubicBezTo>
                    <a:pt x="1293" y="477"/>
                    <a:pt x="1292" y="476"/>
                    <a:pt x="1292" y="475"/>
                  </a:cubicBezTo>
                  <a:lnTo>
                    <a:pt x="1256" y="423"/>
                  </a:lnTo>
                  <a:cubicBezTo>
                    <a:pt x="1255" y="423"/>
                    <a:pt x="1255" y="422"/>
                    <a:pt x="1254" y="422"/>
                  </a:cubicBezTo>
                  <a:lnTo>
                    <a:pt x="1206" y="370"/>
                  </a:lnTo>
                  <a:lnTo>
                    <a:pt x="1145" y="320"/>
                  </a:lnTo>
                  <a:lnTo>
                    <a:pt x="1074" y="272"/>
                  </a:lnTo>
                  <a:lnTo>
                    <a:pt x="994" y="228"/>
                  </a:lnTo>
                  <a:lnTo>
                    <a:pt x="905" y="187"/>
                  </a:lnTo>
                  <a:lnTo>
                    <a:pt x="809" y="148"/>
                  </a:lnTo>
                  <a:lnTo>
                    <a:pt x="705" y="113"/>
                  </a:lnTo>
                  <a:lnTo>
                    <a:pt x="483" y="58"/>
                  </a:lnTo>
                  <a:lnTo>
                    <a:pt x="246" y="22"/>
                  </a:lnTo>
                  <a:lnTo>
                    <a:pt x="123" y="11"/>
                  </a:lnTo>
                  <a:lnTo>
                    <a:pt x="1" y="8"/>
                  </a:lnTo>
                  <a:lnTo>
                    <a:pt x="1" y="0"/>
                  </a:lnTo>
                  <a:close/>
                  <a:moveTo>
                    <a:pt x="1" y="16"/>
                  </a:moveTo>
                  <a:lnTo>
                    <a:pt x="123" y="19"/>
                  </a:lnTo>
                  <a:lnTo>
                    <a:pt x="245" y="29"/>
                  </a:lnTo>
                  <a:lnTo>
                    <a:pt x="482" y="66"/>
                  </a:lnTo>
                  <a:lnTo>
                    <a:pt x="703" y="121"/>
                  </a:lnTo>
                  <a:lnTo>
                    <a:pt x="806" y="156"/>
                  </a:lnTo>
                  <a:lnTo>
                    <a:pt x="902" y="194"/>
                  </a:lnTo>
                  <a:lnTo>
                    <a:pt x="991" y="235"/>
                  </a:lnTo>
                  <a:lnTo>
                    <a:pt x="1070" y="279"/>
                  </a:lnTo>
                  <a:lnTo>
                    <a:pt x="1141" y="327"/>
                  </a:lnTo>
                  <a:lnTo>
                    <a:pt x="1201" y="376"/>
                  </a:lnTo>
                  <a:lnTo>
                    <a:pt x="1248" y="427"/>
                  </a:lnTo>
                  <a:cubicBezTo>
                    <a:pt x="1249" y="427"/>
                    <a:pt x="1249" y="428"/>
                    <a:pt x="1249" y="428"/>
                  </a:cubicBezTo>
                  <a:lnTo>
                    <a:pt x="1285" y="480"/>
                  </a:lnTo>
                  <a:cubicBezTo>
                    <a:pt x="1285" y="480"/>
                    <a:pt x="1286" y="481"/>
                    <a:pt x="1286" y="481"/>
                  </a:cubicBezTo>
                  <a:lnTo>
                    <a:pt x="1308" y="533"/>
                  </a:lnTo>
                  <a:cubicBezTo>
                    <a:pt x="1308" y="534"/>
                    <a:pt x="1308" y="535"/>
                    <a:pt x="1308" y="535"/>
                  </a:cubicBezTo>
                  <a:lnTo>
                    <a:pt x="1315" y="588"/>
                  </a:lnTo>
                  <a:lnTo>
                    <a:pt x="1323" y="640"/>
                  </a:lnTo>
                  <a:lnTo>
                    <a:pt x="1344" y="691"/>
                  </a:lnTo>
                  <a:lnTo>
                    <a:pt x="1379" y="741"/>
                  </a:lnTo>
                  <a:lnTo>
                    <a:pt x="1425" y="791"/>
                  </a:lnTo>
                  <a:lnTo>
                    <a:pt x="1485" y="839"/>
                  </a:lnTo>
                  <a:lnTo>
                    <a:pt x="1553" y="886"/>
                  </a:lnTo>
                  <a:lnTo>
                    <a:pt x="1632" y="929"/>
                  </a:lnTo>
                  <a:lnTo>
                    <a:pt x="1720" y="970"/>
                  </a:lnTo>
                  <a:lnTo>
                    <a:pt x="1814" y="1008"/>
                  </a:lnTo>
                  <a:lnTo>
                    <a:pt x="1916" y="1043"/>
                  </a:lnTo>
                  <a:lnTo>
                    <a:pt x="2136" y="1098"/>
                  </a:lnTo>
                  <a:lnTo>
                    <a:pt x="2372" y="1134"/>
                  </a:lnTo>
                  <a:lnTo>
                    <a:pt x="2493" y="1143"/>
                  </a:lnTo>
                  <a:lnTo>
                    <a:pt x="2567" y="1145"/>
                  </a:lnTo>
                  <a:lnTo>
                    <a:pt x="2567" y="1161"/>
                  </a:lnTo>
                  <a:lnTo>
                    <a:pt x="2492" y="1159"/>
                  </a:lnTo>
                  <a:lnTo>
                    <a:pt x="2369" y="1149"/>
                  </a:lnTo>
                  <a:lnTo>
                    <a:pt x="2133" y="1113"/>
                  </a:lnTo>
                  <a:lnTo>
                    <a:pt x="1911" y="1058"/>
                  </a:lnTo>
                  <a:lnTo>
                    <a:pt x="1808" y="1023"/>
                  </a:lnTo>
                  <a:lnTo>
                    <a:pt x="1713" y="985"/>
                  </a:lnTo>
                  <a:lnTo>
                    <a:pt x="1625" y="943"/>
                  </a:lnTo>
                  <a:lnTo>
                    <a:pt x="1544" y="899"/>
                  </a:lnTo>
                  <a:lnTo>
                    <a:pt x="1474" y="852"/>
                  </a:lnTo>
                  <a:lnTo>
                    <a:pt x="1414" y="802"/>
                  </a:lnTo>
                  <a:lnTo>
                    <a:pt x="1367" y="752"/>
                  </a:lnTo>
                  <a:cubicBezTo>
                    <a:pt x="1366" y="752"/>
                    <a:pt x="1366" y="751"/>
                    <a:pt x="1366" y="751"/>
                  </a:cubicBezTo>
                  <a:lnTo>
                    <a:pt x="1330" y="699"/>
                  </a:lnTo>
                  <a:cubicBezTo>
                    <a:pt x="1330" y="699"/>
                    <a:pt x="1329" y="698"/>
                    <a:pt x="1329" y="697"/>
                  </a:cubicBezTo>
                  <a:lnTo>
                    <a:pt x="1308" y="645"/>
                  </a:lnTo>
                  <a:cubicBezTo>
                    <a:pt x="1308" y="645"/>
                    <a:pt x="1308" y="644"/>
                    <a:pt x="1308" y="644"/>
                  </a:cubicBezTo>
                  <a:lnTo>
                    <a:pt x="1300" y="591"/>
                  </a:lnTo>
                  <a:lnTo>
                    <a:pt x="1293" y="539"/>
                  </a:lnTo>
                  <a:lnTo>
                    <a:pt x="1271" y="488"/>
                  </a:lnTo>
                  <a:lnTo>
                    <a:pt x="1236" y="438"/>
                  </a:lnTo>
                  <a:lnTo>
                    <a:pt x="1190" y="389"/>
                  </a:lnTo>
                  <a:lnTo>
                    <a:pt x="1132" y="340"/>
                  </a:lnTo>
                  <a:lnTo>
                    <a:pt x="1063" y="293"/>
                  </a:lnTo>
                  <a:lnTo>
                    <a:pt x="984" y="250"/>
                  </a:lnTo>
                  <a:lnTo>
                    <a:pt x="897" y="209"/>
                  </a:lnTo>
                  <a:lnTo>
                    <a:pt x="801" y="171"/>
                  </a:lnTo>
                  <a:lnTo>
                    <a:pt x="700" y="136"/>
                  </a:lnTo>
                  <a:lnTo>
                    <a:pt x="479" y="81"/>
                  </a:lnTo>
                  <a:lnTo>
                    <a:pt x="244" y="45"/>
                  </a:lnTo>
                  <a:lnTo>
                    <a:pt x="122" y="35"/>
                  </a:lnTo>
                  <a:lnTo>
                    <a:pt x="0" y="32"/>
                  </a:lnTo>
                  <a:lnTo>
                    <a:pt x="1" y="16"/>
                  </a:lnTo>
                  <a:close/>
                  <a:moveTo>
                    <a:pt x="0" y="40"/>
                  </a:moveTo>
                  <a:lnTo>
                    <a:pt x="122" y="43"/>
                  </a:lnTo>
                  <a:lnTo>
                    <a:pt x="243" y="53"/>
                  </a:lnTo>
                  <a:lnTo>
                    <a:pt x="478" y="89"/>
                  </a:lnTo>
                  <a:lnTo>
                    <a:pt x="698" y="144"/>
                  </a:lnTo>
                  <a:lnTo>
                    <a:pt x="798" y="179"/>
                  </a:lnTo>
                  <a:lnTo>
                    <a:pt x="894" y="216"/>
                  </a:lnTo>
                  <a:lnTo>
                    <a:pt x="981" y="257"/>
                  </a:lnTo>
                  <a:lnTo>
                    <a:pt x="1059" y="300"/>
                  </a:lnTo>
                  <a:lnTo>
                    <a:pt x="1128" y="347"/>
                  </a:lnTo>
                  <a:lnTo>
                    <a:pt x="1185" y="395"/>
                  </a:lnTo>
                  <a:lnTo>
                    <a:pt x="1230" y="443"/>
                  </a:lnTo>
                  <a:lnTo>
                    <a:pt x="1264" y="492"/>
                  </a:lnTo>
                  <a:lnTo>
                    <a:pt x="1285" y="541"/>
                  </a:lnTo>
                  <a:lnTo>
                    <a:pt x="1292" y="592"/>
                  </a:lnTo>
                  <a:lnTo>
                    <a:pt x="1300" y="645"/>
                  </a:lnTo>
                  <a:cubicBezTo>
                    <a:pt x="1300" y="646"/>
                    <a:pt x="1300" y="647"/>
                    <a:pt x="1301" y="648"/>
                  </a:cubicBezTo>
                  <a:lnTo>
                    <a:pt x="1322" y="700"/>
                  </a:lnTo>
                  <a:cubicBezTo>
                    <a:pt x="1322" y="702"/>
                    <a:pt x="1323" y="703"/>
                    <a:pt x="1323" y="704"/>
                  </a:cubicBezTo>
                  <a:lnTo>
                    <a:pt x="1359" y="756"/>
                  </a:lnTo>
                  <a:cubicBezTo>
                    <a:pt x="1360" y="756"/>
                    <a:pt x="1360" y="757"/>
                    <a:pt x="1361" y="757"/>
                  </a:cubicBezTo>
                  <a:lnTo>
                    <a:pt x="1408" y="807"/>
                  </a:lnTo>
                  <a:lnTo>
                    <a:pt x="1469" y="858"/>
                  </a:lnTo>
                  <a:lnTo>
                    <a:pt x="1539" y="906"/>
                  </a:lnTo>
                  <a:lnTo>
                    <a:pt x="1621" y="950"/>
                  </a:lnTo>
                  <a:lnTo>
                    <a:pt x="1710" y="992"/>
                  </a:lnTo>
                  <a:lnTo>
                    <a:pt x="1806" y="1030"/>
                  </a:lnTo>
                  <a:lnTo>
                    <a:pt x="1908" y="1066"/>
                  </a:lnTo>
                  <a:lnTo>
                    <a:pt x="2131" y="1121"/>
                  </a:lnTo>
                  <a:lnTo>
                    <a:pt x="2368" y="1157"/>
                  </a:lnTo>
                  <a:lnTo>
                    <a:pt x="2491" y="1167"/>
                  </a:lnTo>
                  <a:lnTo>
                    <a:pt x="2567" y="1169"/>
                  </a:lnTo>
                  <a:lnTo>
                    <a:pt x="2566" y="1177"/>
                  </a:lnTo>
                  <a:lnTo>
                    <a:pt x="2491" y="1175"/>
                  </a:lnTo>
                  <a:lnTo>
                    <a:pt x="2367" y="1165"/>
                  </a:lnTo>
                  <a:lnTo>
                    <a:pt x="2129" y="1129"/>
                  </a:lnTo>
                  <a:lnTo>
                    <a:pt x="1906" y="1073"/>
                  </a:lnTo>
                  <a:lnTo>
                    <a:pt x="1803" y="1038"/>
                  </a:lnTo>
                  <a:lnTo>
                    <a:pt x="1706" y="999"/>
                  </a:lnTo>
                  <a:lnTo>
                    <a:pt x="1617" y="957"/>
                  </a:lnTo>
                  <a:lnTo>
                    <a:pt x="1535" y="912"/>
                  </a:lnTo>
                  <a:lnTo>
                    <a:pt x="1464" y="864"/>
                  </a:lnTo>
                  <a:lnTo>
                    <a:pt x="1402" y="813"/>
                  </a:lnTo>
                  <a:lnTo>
                    <a:pt x="1355" y="763"/>
                  </a:lnTo>
                  <a:cubicBezTo>
                    <a:pt x="1354" y="762"/>
                    <a:pt x="1353" y="761"/>
                    <a:pt x="1353" y="760"/>
                  </a:cubicBezTo>
                  <a:lnTo>
                    <a:pt x="1317" y="708"/>
                  </a:lnTo>
                  <a:cubicBezTo>
                    <a:pt x="1316" y="707"/>
                    <a:pt x="1315" y="705"/>
                    <a:pt x="1314" y="703"/>
                  </a:cubicBezTo>
                  <a:lnTo>
                    <a:pt x="1293" y="651"/>
                  </a:lnTo>
                  <a:cubicBezTo>
                    <a:pt x="1293" y="650"/>
                    <a:pt x="1292" y="648"/>
                    <a:pt x="1292" y="646"/>
                  </a:cubicBezTo>
                  <a:lnTo>
                    <a:pt x="1284" y="593"/>
                  </a:lnTo>
                  <a:lnTo>
                    <a:pt x="1277" y="543"/>
                  </a:lnTo>
                  <a:lnTo>
                    <a:pt x="1257" y="496"/>
                  </a:lnTo>
                  <a:lnTo>
                    <a:pt x="1224" y="448"/>
                  </a:lnTo>
                  <a:lnTo>
                    <a:pt x="1180" y="401"/>
                  </a:lnTo>
                  <a:lnTo>
                    <a:pt x="1123" y="353"/>
                  </a:lnTo>
                  <a:lnTo>
                    <a:pt x="1055" y="307"/>
                  </a:lnTo>
                  <a:lnTo>
                    <a:pt x="977" y="264"/>
                  </a:lnTo>
                  <a:lnTo>
                    <a:pt x="891" y="224"/>
                  </a:lnTo>
                  <a:lnTo>
                    <a:pt x="796" y="186"/>
                  </a:lnTo>
                  <a:lnTo>
                    <a:pt x="696" y="152"/>
                  </a:lnTo>
                  <a:lnTo>
                    <a:pt x="477" y="97"/>
                  </a:lnTo>
                  <a:lnTo>
                    <a:pt x="243" y="61"/>
                  </a:lnTo>
                  <a:lnTo>
                    <a:pt x="122" y="51"/>
                  </a:lnTo>
                  <a:lnTo>
                    <a:pt x="0" y="48"/>
                  </a:lnTo>
                  <a:lnTo>
                    <a:pt x="0" y="40"/>
                  </a:lnTo>
                  <a:close/>
                  <a:moveTo>
                    <a:pt x="2422" y="1036"/>
                  </a:moveTo>
                  <a:lnTo>
                    <a:pt x="2615" y="1154"/>
                  </a:lnTo>
                  <a:lnTo>
                    <a:pt x="2416" y="1264"/>
                  </a:lnTo>
                  <a:cubicBezTo>
                    <a:pt x="2405" y="1270"/>
                    <a:pt x="2390" y="1266"/>
                    <a:pt x="2384" y="1254"/>
                  </a:cubicBezTo>
                  <a:cubicBezTo>
                    <a:pt x="2377" y="1243"/>
                    <a:pt x="2382" y="1228"/>
                    <a:pt x="2393" y="1222"/>
                  </a:cubicBezTo>
                  <a:lnTo>
                    <a:pt x="2555" y="1132"/>
                  </a:lnTo>
                  <a:lnTo>
                    <a:pt x="2554" y="1174"/>
                  </a:lnTo>
                  <a:lnTo>
                    <a:pt x="2397" y="1076"/>
                  </a:lnTo>
                  <a:cubicBezTo>
                    <a:pt x="2385" y="1070"/>
                    <a:pt x="2382" y="1055"/>
                    <a:pt x="2389" y="1043"/>
                  </a:cubicBezTo>
                  <a:cubicBezTo>
                    <a:pt x="2396" y="1032"/>
                    <a:pt x="2411" y="1029"/>
                    <a:pt x="2422" y="1036"/>
                  </a:cubicBezTo>
                  <a:close/>
                </a:path>
              </a:pathLst>
            </a:custGeom>
            <a:solidFill>
              <a:srgbClr val="4A7EBB"/>
            </a:solidFill>
            <a:ln w="0" cap="flat">
              <a:solidFill>
                <a:srgbClr val="4A7EBB"/>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grpSp>
      <p:sp>
        <p:nvSpPr>
          <p:cNvPr id="26" name="Rectangle 3"/>
          <p:cNvSpPr txBox="1">
            <a:spLocks noChangeArrowheads="1"/>
          </p:cNvSpPr>
          <p:nvPr/>
        </p:nvSpPr>
        <p:spPr bwMode="auto">
          <a:xfrm>
            <a:off x="361628" y="4606651"/>
            <a:ext cx="8540154" cy="2023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bg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bg1"/>
                </a:solidFill>
                <a:latin typeface="Calibri" pitchFamily="34" charset="0"/>
              </a:defRPr>
            </a:lvl2pPr>
            <a:lvl3pPr marL="1143000" indent="-228600" algn="l" rtl="0" eaLnBrk="0" fontAlgn="base" hangingPunct="0">
              <a:spcBef>
                <a:spcPct val="20000"/>
              </a:spcBef>
              <a:spcAft>
                <a:spcPct val="0"/>
              </a:spcAft>
              <a:buChar char="•"/>
              <a:defRPr sz="1600">
                <a:solidFill>
                  <a:schemeClr val="bg1"/>
                </a:solidFill>
                <a:latin typeface="Calibri" pitchFamily="34" charset="0"/>
              </a:defRPr>
            </a:lvl3pPr>
            <a:lvl4pPr marL="1600200" indent="-228600" algn="l" rtl="0" eaLnBrk="0" fontAlgn="base" hangingPunct="0">
              <a:spcBef>
                <a:spcPct val="20000"/>
              </a:spcBef>
              <a:spcAft>
                <a:spcPct val="0"/>
              </a:spcAft>
              <a:buChar char="–"/>
              <a:defRPr sz="1400">
                <a:solidFill>
                  <a:schemeClr val="bg1"/>
                </a:solidFill>
                <a:latin typeface="Calibri" pitchFamily="34" charset="0"/>
              </a:defRPr>
            </a:lvl4pPr>
            <a:lvl5pPr marL="2057400" indent="-228600" algn="l" rtl="0" eaLnBrk="0" fontAlgn="base" hangingPunct="0">
              <a:spcBef>
                <a:spcPct val="20000"/>
              </a:spcBef>
              <a:spcAft>
                <a:spcPct val="0"/>
              </a:spcAft>
              <a:buChar char="»"/>
              <a:defRPr sz="1400">
                <a:solidFill>
                  <a:schemeClr val="bg1"/>
                </a:solidFill>
                <a:latin typeface="Calibri" pitchFamily="34"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buNone/>
            </a:pPr>
            <a:r>
              <a:rPr lang="en-GB" sz="2400" dirty="0"/>
              <a:t>mostly parietal, temporal and prefrontal lobes;</a:t>
            </a:r>
          </a:p>
          <a:p>
            <a:pPr marL="0" indent="0">
              <a:buFontTx/>
              <a:buNone/>
            </a:pPr>
            <a:r>
              <a:rPr lang="en-GB" sz="2400" kern="0" dirty="0" smtClean="0"/>
              <a:t>M, motor cortex, motor imagery &amp; physical action. Frontal cortex, basal ganglia. </a:t>
            </a:r>
          </a:p>
          <a:p>
            <a:pPr marL="0" indent="0">
              <a:buFontTx/>
              <a:buNone/>
            </a:pPr>
            <a:r>
              <a:rPr lang="en-GB" sz="2400" kern="0" dirty="0" smtClean="0"/>
              <a:t>Even without emotion and reward system predominance of activity within or between these areas explains many learning phenomena.</a:t>
            </a:r>
            <a:endParaRPr lang="pl-PL" sz="2400" kern="0" dirty="0" smtClean="0"/>
          </a:p>
          <a:p>
            <a:pPr marL="0" indent="0">
              <a:buFontTx/>
              <a:buNone/>
            </a:pPr>
            <a:r>
              <a:rPr lang="en-GB" sz="2400" kern="0" dirty="0" smtClean="0"/>
              <a:t> </a:t>
            </a:r>
            <a:endParaRPr lang="pl-PL" sz="2400" kern="0" dirty="0" smtClean="0"/>
          </a:p>
          <a:p>
            <a:pPr marL="0" indent="0">
              <a:buFontTx/>
              <a:buNone/>
            </a:pPr>
            <a:endParaRPr lang="en-US" sz="2400" kern="0" dirty="0" smtClean="0"/>
          </a:p>
        </p:txBody>
      </p:sp>
    </p:spTree>
    <p:extLst>
      <p:ext uri="{BB962C8B-B14F-4D97-AF65-F5344CB8AC3E}">
        <p14:creationId xmlns:p14="http://schemas.microsoft.com/office/powerpoint/2010/main" val="2859164365"/>
      </p:ext>
    </p:extLst>
  </p:cSld>
  <p:clrMapOvr>
    <a:masterClrMapping/>
  </p:clrMapOvr>
  <p:transition>
    <p:strips dir="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a:xfrm>
            <a:off x="1835696" y="260648"/>
            <a:ext cx="6089873" cy="769938"/>
          </a:xfrm>
        </p:spPr>
        <p:txBody>
          <a:bodyPr/>
          <a:lstStyle/>
          <a:p>
            <a:pPr eaLnBrk="1" hangingPunct="1">
              <a:defRPr/>
            </a:pPr>
            <a:r>
              <a:rPr lang="en-US" dirty="0" smtClean="0">
                <a:latin typeface="Arial Unicode MS" pitchFamily="34" charset="-128"/>
              </a:rPr>
              <a:t>Learning styles 1</a:t>
            </a:r>
            <a:r>
              <a:rPr lang="en-US" baseline="30000" dirty="0" smtClean="0">
                <a:latin typeface="Arial Unicode MS" pitchFamily="34" charset="-128"/>
              </a:rPr>
              <a:t>st</a:t>
            </a:r>
            <a:r>
              <a:rPr lang="en-US" dirty="0" smtClean="0">
                <a:latin typeface="Arial Unicode MS" pitchFamily="34" charset="-128"/>
              </a:rPr>
              <a:t> D </a:t>
            </a:r>
          </a:p>
        </p:txBody>
      </p:sp>
      <p:sp>
        <p:nvSpPr>
          <p:cNvPr id="16387" name="Rectangle 3"/>
          <p:cNvSpPr>
            <a:spLocks noGrp="1" noChangeArrowheads="1"/>
          </p:cNvSpPr>
          <p:nvPr>
            <p:ph type="body" idx="1"/>
          </p:nvPr>
        </p:nvSpPr>
        <p:spPr>
          <a:xfrm>
            <a:off x="380999" y="1150268"/>
            <a:ext cx="4502943" cy="3070820"/>
          </a:xfrm>
        </p:spPr>
        <p:txBody>
          <a:bodyPr/>
          <a:lstStyle/>
          <a:p>
            <a:pPr marL="0" indent="0">
              <a:buNone/>
            </a:pPr>
            <a:r>
              <a:rPr lang="en-US" sz="2400" dirty="0" smtClean="0"/>
              <a:t>Kolb perception-abstraction: coupling within sensory S</a:t>
            </a:r>
            <a:r>
              <a:rPr lang="en-US" sz="2400" dirty="0">
                <a:sym typeface="Wingdings"/>
              </a:rPr>
              <a:t></a:t>
            </a:r>
            <a:r>
              <a:rPr lang="en-US" sz="2400" dirty="0"/>
              <a:t>S </a:t>
            </a:r>
            <a:r>
              <a:rPr lang="en-US" sz="2400" dirty="0" smtClean="0"/>
              <a:t>areas, vs. coupling within central C</a:t>
            </a:r>
            <a:r>
              <a:rPr lang="en-US" sz="2400" dirty="0">
                <a:sym typeface="Wingdings"/>
              </a:rPr>
              <a:t></a:t>
            </a:r>
            <a:r>
              <a:rPr lang="en-US" sz="2400" dirty="0" smtClean="0"/>
              <a:t>C areas. </a:t>
            </a:r>
            <a:br>
              <a:rPr lang="en-US" sz="2400" dirty="0" smtClean="0"/>
            </a:br>
            <a:r>
              <a:rPr lang="en-US" sz="2400" dirty="0" smtClean="0"/>
              <a:t>Strong C=&gt;S  leads </a:t>
            </a:r>
            <a:r>
              <a:rPr lang="en-US" sz="2400" dirty="0"/>
              <a:t>to vivid imagery dominated by sensory experience. </a:t>
            </a:r>
            <a:r>
              <a:rPr lang="en-US" sz="2400" dirty="0" smtClean="0"/>
              <a:t/>
            </a:r>
            <a:br>
              <a:rPr lang="en-US" sz="2400" dirty="0" smtClean="0"/>
            </a:br>
            <a:r>
              <a:rPr lang="en-US" sz="2400" dirty="0"/>
              <a:t>Autism: vivid detailed imagery, no </a:t>
            </a:r>
            <a:r>
              <a:rPr lang="en-US" sz="2400" dirty="0" smtClean="0"/>
              <a:t> generalization. </a:t>
            </a:r>
            <a:endParaRPr lang="pl-PL" sz="2400" dirty="0"/>
          </a:p>
        </p:txBody>
      </p:sp>
      <p:grpSp>
        <p:nvGrpSpPr>
          <p:cNvPr id="2" name="Group 4"/>
          <p:cNvGrpSpPr>
            <a:grpSpLocks noChangeAspect="1"/>
          </p:cNvGrpSpPr>
          <p:nvPr/>
        </p:nvGrpSpPr>
        <p:grpSpPr bwMode="auto">
          <a:xfrm>
            <a:off x="4139405" y="1270001"/>
            <a:ext cx="4979988" cy="2644774"/>
            <a:chOff x="2113" y="1764"/>
            <a:chExt cx="3137" cy="1666"/>
          </a:xfrm>
        </p:grpSpPr>
        <p:sp>
          <p:nvSpPr>
            <p:cNvPr id="3" name="AutoShape 3"/>
            <p:cNvSpPr>
              <a:spLocks noChangeAspect="1" noChangeArrowheads="1" noTextEdit="1"/>
            </p:cNvSpPr>
            <p:nvPr/>
          </p:nvSpPr>
          <p:spPr bwMode="auto">
            <a:xfrm>
              <a:off x="2113" y="1767"/>
              <a:ext cx="3137" cy="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dirty="0"/>
            </a:p>
          </p:txBody>
        </p:sp>
        <p:sp>
          <p:nvSpPr>
            <p:cNvPr id="4" name="Rectangle 5"/>
            <p:cNvSpPr>
              <a:spLocks noChangeArrowheads="1"/>
            </p:cNvSpPr>
            <p:nvPr/>
          </p:nvSpPr>
          <p:spPr bwMode="auto">
            <a:xfrm>
              <a:off x="3572" y="3039"/>
              <a:ext cx="883" cy="38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dirty="0"/>
            </a:p>
          </p:txBody>
        </p:sp>
        <p:sp>
          <p:nvSpPr>
            <p:cNvPr id="7" name="Rectangle 7"/>
            <p:cNvSpPr>
              <a:spLocks noChangeArrowheads="1"/>
            </p:cNvSpPr>
            <p:nvPr/>
          </p:nvSpPr>
          <p:spPr bwMode="auto">
            <a:xfrm>
              <a:off x="3657" y="3123"/>
              <a:ext cx="74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Calibri" pitchFamily="34" charset="0"/>
                </a:rPr>
                <a:t>S=Sensory</a:t>
              </a:r>
              <a:endParaRPr kumimoji="0" lang="pl-PL" sz="1800" b="0" i="0" u="none" strike="noStrike" cap="none" normalizeH="0" baseline="0" dirty="0" smtClean="0">
                <a:ln>
                  <a:noFill/>
                </a:ln>
                <a:solidFill>
                  <a:schemeClr val="tx1"/>
                </a:solidFill>
                <a:effectLst/>
                <a:latin typeface="Calibri" pitchFamily="34" charset="0"/>
              </a:endParaRPr>
            </a:p>
          </p:txBody>
        </p:sp>
        <p:sp>
          <p:nvSpPr>
            <p:cNvPr id="8" name="Rectangle 8"/>
            <p:cNvSpPr>
              <a:spLocks noChangeArrowheads="1"/>
            </p:cNvSpPr>
            <p:nvPr/>
          </p:nvSpPr>
          <p:spPr bwMode="auto">
            <a:xfrm>
              <a:off x="4350" y="1773"/>
              <a:ext cx="883" cy="38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dirty="0"/>
            </a:p>
          </p:txBody>
        </p:sp>
        <p:sp>
          <p:nvSpPr>
            <p:cNvPr id="9" name="Freeform 9"/>
            <p:cNvSpPr>
              <a:spLocks noEditPoints="1"/>
            </p:cNvSpPr>
            <p:nvPr/>
          </p:nvSpPr>
          <p:spPr bwMode="auto">
            <a:xfrm>
              <a:off x="4342" y="1764"/>
              <a:ext cx="900" cy="397"/>
            </a:xfrm>
            <a:custGeom>
              <a:avLst/>
              <a:gdLst>
                <a:gd name="T0" fmla="*/ 0 w 2624"/>
                <a:gd name="T1" fmla="*/ 24 h 1104"/>
                <a:gd name="T2" fmla="*/ 24 w 2624"/>
                <a:gd name="T3" fmla="*/ 0 h 1104"/>
                <a:gd name="T4" fmla="*/ 2600 w 2624"/>
                <a:gd name="T5" fmla="*/ 0 h 1104"/>
                <a:gd name="T6" fmla="*/ 2624 w 2624"/>
                <a:gd name="T7" fmla="*/ 24 h 1104"/>
                <a:gd name="T8" fmla="*/ 2624 w 2624"/>
                <a:gd name="T9" fmla="*/ 1080 h 1104"/>
                <a:gd name="T10" fmla="*/ 2600 w 2624"/>
                <a:gd name="T11" fmla="*/ 1104 h 1104"/>
                <a:gd name="T12" fmla="*/ 24 w 2624"/>
                <a:gd name="T13" fmla="*/ 1104 h 1104"/>
                <a:gd name="T14" fmla="*/ 0 w 2624"/>
                <a:gd name="T15" fmla="*/ 1080 h 1104"/>
                <a:gd name="T16" fmla="*/ 0 w 2624"/>
                <a:gd name="T17" fmla="*/ 24 h 1104"/>
                <a:gd name="T18" fmla="*/ 48 w 2624"/>
                <a:gd name="T19" fmla="*/ 1080 h 1104"/>
                <a:gd name="T20" fmla="*/ 24 w 2624"/>
                <a:gd name="T21" fmla="*/ 1056 h 1104"/>
                <a:gd name="T22" fmla="*/ 2600 w 2624"/>
                <a:gd name="T23" fmla="*/ 1056 h 1104"/>
                <a:gd name="T24" fmla="*/ 2576 w 2624"/>
                <a:gd name="T25" fmla="*/ 1080 h 1104"/>
                <a:gd name="T26" fmla="*/ 2576 w 2624"/>
                <a:gd name="T27" fmla="*/ 24 h 1104"/>
                <a:gd name="T28" fmla="*/ 2600 w 2624"/>
                <a:gd name="T29" fmla="*/ 48 h 1104"/>
                <a:gd name="T30" fmla="*/ 24 w 2624"/>
                <a:gd name="T31" fmla="*/ 48 h 1104"/>
                <a:gd name="T32" fmla="*/ 48 w 2624"/>
                <a:gd name="T33" fmla="*/ 24 h 1104"/>
                <a:gd name="T34" fmla="*/ 48 w 2624"/>
                <a:gd name="T35" fmla="*/ 1080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24" h="1104">
                  <a:moveTo>
                    <a:pt x="0" y="24"/>
                  </a:moveTo>
                  <a:cubicBezTo>
                    <a:pt x="0" y="11"/>
                    <a:pt x="11" y="0"/>
                    <a:pt x="24" y="0"/>
                  </a:cubicBezTo>
                  <a:lnTo>
                    <a:pt x="2600" y="0"/>
                  </a:lnTo>
                  <a:cubicBezTo>
                    <a:pt x="2614" y="0"/>
                    <a:pt x="2624" y="11"/>
                    <a:pt x="2624" y="24"/>
                  </a:cubicBezTo>
                  <a:lnTo>
                    <a:pt x="2624" y="1080"/>
                  </a:lnTo>
                  <a:cubicBezTo>
                    <a:pt x="2624" y="1094"/>
                    <a:pt x="2614" y="1104"/>
                    <a:pt x="2600" y="1104"/>
                  </a:cubicBezTo>
                  <a:lnTo>
                    <a:pt x="24" y="1104"/>
                  </a:lnTo>
                  <a:cubicBezTo>
                    <a:pt x="11" y="1104"/>
                    <a:pt x="0" y="1094"/>
                    <a:pt x="0" y="1080"/>
                  </a:cubicBezTo>
                  <a:lnTo>
                    <a:pt x="0" y="24"/>
                  </a:lnTo>
                  <a:close/>
                  <a:moveTo>
                    <a:pt x="48" y="1080"/>
                  </a:moveTo>
                  <a:lnTo>
                    <a:pt x="24" y="1056"/>
                  </a:lnTo>
                  <a:lnTo>
                    <a:pt x="2600" y="1056"/>
                  </a:lnTo>
                  <a:lnTo>
                    <a:pt x="2576" y="1080"/>
                  </a:lnTo>
                  <a:lnTo>
                    <a:pt x="2576" y="24"/>
                  </a:lnTo>
                  <a:lnTo>
                    <a:pt x="2600" y="48"/>
                  </a:lnTo>
                  <a:lnTo>
                    <a:pt x="24" y="48"/>
                  </a:lnTo>
                  <a:lnTo>
                    <a:pt x="48" y="24"/>
                  </a:lnTo>
                  <a:lnTo>
                    <a:pt x="48" y="1080"/>
                  </a:lnTo>
                  <a:close/>
                </a:path>
              </a:pathLst>
            </a:custGeom>
            <a:solidFill>
              <a:srgbClr val="385D8A"/>
            </a:solidFill>
            <a:ln w="0" cap="flat">
              <a:solidFill>
                <a:srgbClr val="385D8A"/>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10" name="Rectangle 10"/>
            <p:cNvSpPr>
              <a:spLocks noChangeArrowheads="1"/>
            </p:cNvSpPr>
            <p:nvPr/>
          </p:nvSpPr>
          <p:spPr bwMode="auto">
            <a:xfrm>
              <a:off x="4443" y="1857"/>
              <a:ext cx="70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Calibri" pitchFamily="34" charset="0"/>
                </a:rPr>
                <a:t>C=Central</a:t>
              </a:r>
              <a:endParaRPr kumimoji="0" lang="pl-PL" sz="1800" b="0" i="0" u="none" strike="noStrike" cap="none" normalizeH="0" baseline="0" dirty="0" smtClean="0">
                <a:ln>
                  <a:noFill/>
                </a:ln>
                <a:solidFill>
                  <a:schemeClr val="tx1"/>
                </a:solidFill>
                <a:effectLst/>
                <a:latin typeface="Calibri" pitchFamily="34" charset="0"/>
              </a:endParaRPr>
            </a:p>
          </p:txBody>
        </p:sp>
        <p:sp>
          <p:nvSpPr>
            <p:cNvPr id="11" name="Rectangle 11"/>
            <p:cNvSpPr>
              <a:spLocks noChangeArrowheads="1"/>
            </p:cNvSpPr>
            <p:nvPr/>
          </p:nvSpPr>
          <p:spPr bwMode="auto">
            <a:xfrm>
              <a:off x="2590" y="1802"/>
              <a:ext cx="878" cy="379"/>
            </a:xfrm>
            <a:prstGeom prst="rect">
              <a:avLst/>
            </a:prstGeom>
            <a:solidFill>
              <a:srgbClr val="EEEC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dirty="0"/>
            </a:p>
          </p:txBody>
        </p:sp>
        <p:sp>
          <p:nvSpPr>
            <p:cNvPr id="12" name="Freeform 12"/>
            <p:cNvSpPr>
              <a:spLocks noEditPoints="1"/>
            </p:cNvSpPr>
            <p:nvPr/>
          </p:nvSpPr>
          <p:spPr bwMode="auto">
            <a:xfrm>
              <a:off x="2582" y="1793"/>
              <a:ext cx="894" cy="397"/>
            </a:xfrm>
            <a:custGeom>
              <a:avLst/>
              <a:gdLst>
                <a:gd name="T0" fmla="*/ 0 w 2608"/>
                <a:gd name="T1" fmla="*/ 24 h 1104"/>
                <a:gd name="T2" fmla="*/ 24 w 2608"/>
                <a:gd name="T3" fmla="*/ 0 h 1104"/>
                <a:gd name="T4" fmla="*/ 2584 w 2608"/>
                <a:gd name="T5" fmla="*/ 0 h 1104"/>
                <a:gd name="T6" fmla="*/ 2608 w 2608"/>
                <a:gd name="T7" fmla="*/ 24 h 1104"/>
                <a:gd name="T8" fmla="*/ 2608 w 2608"/>
                <a:gd name="T9" fmla="*/ 1080 h 1104"/>
                <a:gd name="T10" fmla="*/ 2584 w 2608"/>
                <a:gd name="T11" fmla="*/ 1104 h 1104"/>
                <a:gd name="T12" fmla="*/ 24 w 2608"/>
                <a:gd name="T13" fmla="*/ 1104 h 1104"/>
                <a:gd name="T14" fmla="*/ 0 w 2608"/>
                <a:gd name="T15" fmla="*/ 1080 h 1104"/>
                <a:gd name="T16" fmla="*/ 0 w 2608"/>
                <a:gd name="T17" fmla="*/ 24 h 1104"/>
                <a:gd name="T18" fmla="*/ 48 w 2608"/>
                <a:gd name="T19" fmla="*/ 1080 h 1104"/>
                <a:gd name="T20" fmla="*/ 24 w 2608"/>
                <a:gd name="T21" fmla="*/ 1056 h 1104"/>
                <a:gd name="T22" fmla="*/ 2584 w 2608"/>
                <a:gd name="T23" fmla="*/ 1056 h 1104"/>
                <a:gd name="T24" fmla="*/ 2560 w 2608"/>
                <a:gd name="T25" fmla="*/ 1080 h 1104"/>
                <a:gd name="T26" fmla="*/ 2560 w 2608"/>
                <a:gd name="T27" fmla="*/ 24 h 1104"/>
                <a:gd name="T28" fmla="*/ 2584 w 2608"/>
                <a:gd name="T29" fmla="*/ 48 h 1104"/>
                <a:gd name="T30" fmla="*/ 24 w 2608"/>
                <a:gd name="T31" fmla="*/ 48 h 1104"/>
                <a:gd name="T32" fmla="*/ 48 w 2608"/>
                <a:gd name="T33" fmla="*/ 24 h 1104"/>
                <a:gd name="T34" fmla="*/ 48 w 2608"/>
                <a:gd name="T35" fmla="*/ 1080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08" h="1104">
                  <a:moveTo>
                    <a:pt x="0" y="24"/>
                  </a:moveTo>
                  <a:cubicBezTo>
                    <a:pt x="0" y="11"/>
                    <a:pt x="11" y="0"/>
                    <a:pt x="24" y="0"/>
                  </a:cubicBezTo>
                  <a:lnTo>
                    <a:pt x="2584" y="0"/>
                  </a:lnTo>
                  <a:cubicBezTo>
                    <a:pt x="2598" y="0"/>
                    <a:pt x="2608" y="11"/>
                    <a:pt x="2608" y="24"/>
                  </a:cubicBezTo>
                  <a:lnTo>
                    <a:pt x="2608" y="1080"/>
                  </a:lnTo>
                  <a:cubicBezTo>
                    <a:pt x="2608" y="1094"/>
                    <a:pt x="2598" y="1104"/>
                    <a:pt x="2584" y="1104"/>
                  </a:cubicBezTo>
                  <a:lnTo>
                    <a:pt x="24" y="1104"/>
                  </a:lnTo>
                  <a:cubicBezTo>
                    <a:pt x="11" y="1104"/>
                    <a:pt x="0" y="1094"/>
                    <a:pt x="0" y="1080"/>
                  </a:cubicBezTo>
                  <a:lnTo>
                    <a:pt x="0" y="24"/>
                  </a:lnTo>
                  <a:close/>
                  <a:moveTo>
                    <a:pt x="48" y="1080"/>
                  </a:moveTo>
                  <a:lnTo>
                    <a:pt x="24" y="1056"/>
                  </a:lnTo>
                  <a:lnTo>
                    <a:pt x="2584" y="1056"/>
                  </a:lnTo>
                  <a:lnTo>
                    <a:pt x="2560" y="1080"/>
                  </a:lnTo>
                  <a:lnTo>
                    <a:pt x="2560" y="24"/>
                  </a:lnTo>
                  <a:lnTo>
                    <a:pt x="2584" y="48"/>
                  </a:lnTo>
                  <a:lnTo>
                    <a:pt x="24" y="48"/>
                  </a:lnTo>
                  <a:lnTo>
                    <a:pt x="48" y="24"/>
                  </a:lnTo>
                  <a:lnTo>
                    <a:pt x="48" y="1080"/>
                  </a:lnTo>
                  <a:close/>
                </a:path>
              </a:pathLst>
            </a:custGeom>
            <a:solidFill>
              <a:srgbClr val="385D8A"/>
            </a:solidFill>
            <a:ln w="0" cap="flat">
              <a:solidFill>
                <a:srgbClr val="385D8A"/>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13" name="Rectangle 13"/>
            <p:cNvSpPr>
              <a:spLocks noChangeArrowheads="1"/>
            </p:cNvSpPr>
            <p:nvPr/>
          </p:nvSpPr>
          <p:spPr bwMode="auto">
            <a:xfrm>
              <a:off x="2732" y="1885"/>
              <a:ext cx="699"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Calibri" pitchFamily="34" charset="0"/>
                </a:rPr>
                <a:t>M=Motor</a:t>
              </a:r>
              <a:endParaRPr kumimoji="0" lang="pl-PL" sz="1800" b="0" i="0" u="none" strike="noStrike" cap="none" normalizeH="0" baseline="0" dirty="0" smtClean="0">
                <a:ln>
                  <a:noFill/>
                </a:ln>
                <a:solidFill>
                  <a:schemeClr val="tx1"/>
                </a:solidFill>
                <a:effectLst/>
                <a:latin typeface="Calibri" pitchFamily="34" charset="0"/>
              </a:endParaRPr>
            </a:p>
          </p:txBody>
        </p:sp>
        <p:sp>
          <p:nvSpPr>
            <p:cNvPr id="15" name="Freeform 15"/>
            <p:cNvSpPr>
              <a:spLocks noEditPoints="1"/>
            </p:cNvSpPr>
            <p:nvPr/>
          </p:nvSpPr>
          <p:spPr bwMode="auto">
            <a:xfrm>
              <a:off x="4194" y="2286"/>
              <a:ext cx="408" cy="624"/>
            </a:xfrm>
            <a:custGeom>
              <a:avLst/>
              <a:gdLst>
                <a:gd name="T0" fmla="*/ 592 w 729"/>
                <a:gd name="T1" fmla="*/ 10 h 875"/>
                <a:gd name="T2" fmla="*/ 719 w 729"/>
                <a:gd name="T3" fmla="*/ 0 h 875"/>
                <a:gd name="T4" fmla="*/ 729 w 729"/>
                <a:gd name="T5" fmla="*/ 133 h 875"/>
                <a:gd name="T6" fmla="*/ 686 w 729"/>
                <a:gd name="T7" fmla="*/ 94 h 875"/>
                <a:gd name="T8" fmla="*/ 699 w 729"/>
                <a:gd name="T9" fmla="*/ 93 h 875"/>
                <a:gd name="T10" fmla="*/ 95 w 729"/>
                <a:gd name="T11" fmla="*/ 839 h 875"/>
                <a:gd name="T12" fmla="*/ 94 w 729"/>
                <a:gd name="T13" fmla="*/ 826 h 875"/>
                <a:gd name="T14" fmla="*/ 137 w 729"/>
                <a:gd name="T15" fmla="*/ 864 h 875"/>
                <a:gd name="T16" fmla="*/ 10 w 729"/>
                <a:gd name="T17" fmla="*/ 875 h 875"/>
                <a:gd name="T18" fmla="*/ 0 w 729"/>
                <a:gd name="T19" fmla="*/ 742 h 875"/>
                <a:gd name="T20" fmla="*/ 42 w 729"/>
                <a:gd name="T21" fmla="*/ 780 h 875"/>
                <a:gd name="T22" fmla="*/ 30 w 729"/>
                <a:gd name="T23" fmla="*/ 781 h 875"/>
                <a:gd name="T24" fmla="*/ 634 w 729"/>
                <a:gd name="T25" fmla="*/ 35 h 875"/>
                <a:gd name="T26" fmla="*/ 635 w 729"/>
                <a:gd name="T27" fmla="*/ 48 h 875"/>
                <a:gd name="T28" fmla="*/ 592 w 729"/>
                <a:gd name="T29" fmla="*/ 10 h 875"/>
                <a:gd name="T30" fmla="*/ 654 w 729"/>
                <a:gd name="T31" fmla="*/ 40 h 875"/>
                <a:gd name="T32" fmla="*/ 38 w 729"/>
                <a:gd name="T33" fmla="*/ 801 h 875"/>
                <a:gd name="T34" fmla="*/ 5 w 729"/>
                <a:gd name="T35" fmla="*/ 771 h 875"/>
                <a:gd name="T36" fmla="*/ 20 w 729"/>
                <a:gd name="T37" fmla="*/ 763 h 875"/>
                <a:gd name="T38" fmla="*/ 28 w 729"/>
                <a:gd name="T39" fmla="*/ 863 h 875"/>
                <a:gd name="T40" fmla="*/ 18 w 729"/>
                <a:gd name="T41" fmla="*/ 855 h 875"/>
                <a:gd name="T42" fmla="*/ 113 w 729"/>
                <a:gd name="T43" fmla="*/ 847 h 875"/>
                <a:gd name="T44" fmla="*/ 108 w 729"/>
                <a:gd name="T45" fmla="*/ 863 h 875"/>
                <a:gd name="T46" fmla="*/ 75 w 729"/>
                <a:gd name="T47" fmla="*/ 834 h 875"/>
                <a:gd name="T48" fmla="*/ 691 w 729"/>
                <a:gd name="T49" fmla="*/ 74 h 875"/>
                <a:gd name="T50" fmla="*/ 724 w 729"/>
                <a:gd name="T51" fmla="*/ 103 h 875"/>
                <a:gd name="T52" fmla="*/ 709 w 729"/>
                <a:gd name="T53" fmla="*/ 111 h 875"/>
                <a:gd name="T54" fmla="*/ 701 w 729"/>
                <a:gd name="T55" fmla="*/ 11 h 875"/>
                <a:gd name="T56" fmla="*/ 711 w 729"/>
                <a:gd name="T57" fmla="*/ 20 h 875"/>
                <a:gd name="T58" fmla="*/ 616 w 729"/>
                <a:gd name="T59" fmla="*/ 28 h 875"/>
                <a:gd name="T60" fmla="*/ 621 w 729"/>
                <a:gd name="T61" fmla="*/ 11 h 875"/>
                <a:gd name="T62" fmla="*/ 654 w 729"/>
                <a:gd name="T63" fmla="*/ 40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9" h="875">
                  <a:moveTo>
                    <a:pt x="592" y="10"/>
                  </a:moveTo>
                  <a:lnTo>
                    <a:pt x="719" y="0"/>
                  </a:lnTo>
                  <a:lnTo>
                    <a:pt x="729" y="133"/>
                  </a:lnTo>
                  <a:lnTo>
                    <a:pt x="686" y="94"/>
                  </a:lnTo>
                  <a:lnTo>
                    <a:pt x="699" y="93"/>
                  </a:lnTo>
                  <a:lnTo>
                    <a:pt x="95" y="839"/>
                  </a:lnTo>
                  <a:lnTo>
                    <a:pt x="94" y="826"/>
                  </a:lnTo>
                  <a:lnTo>
                    <a:pt x="137" y="864"/>
                  </a:lnTo>
                  <a:lnTo>
                    <a:pt x="10" y="875"/>
                  </a:lnTo>
                  <a:lnTo>
                    <a:pt x="0" y="742"/>
                  </a:lnTo>
                  <a:lnTo>
                    <a:pt x="42" y="780"/>
                  </a:lnTo>
                  <a:lnTo>
                    <a:pt x="30" y="781"/>
                  </a:lnTo>
                  <a:lnTo>
                    <a:pt x="634" y="35"/>
                  </a:lnTo>
                  <a:lnTo>
                    <a:pt x="635" y="48"/>
                  </a:lnTo>
                  <a:lnTo>
                    <a:pt x="592" y="10"/>
                  </a:lnTo>
                  <a:close/>
                  <a:moveTo>
                    <a:pt x="654" y="40"/>
                  </a:moveTo>
                  <a:lnTo>
                    <a:pt x="38" y="801"/>
                  </a:lnTo>
                  <a:lnTo>
                    <a:pt x="5" y="771"/>
                  </a:lnTo>
                  <a:lnTo>
                    <a:pt x="20" y="763"/>
                  </a:lnTo>
                  <a:lnTo>
                    <a:pt x="28" y="863"/>
                  </a:lnTo>
                  <a:lnTo>
                    <a:pt x="18" y="855"/>
                  </a:lnTo>
                  <a:lnTo>
                    <a:pt x="113" y="847"/>
                  </a:lnTo>
                  <a:lnTo>
                    <a:pt x="108" y="863"/>
                  </a:lnTo>
                  <a:lnTo>
                    <a:pt x="75" y="834"/>
                  </a:lnTo>
                  <a:lnTo>
                    <a:pt x="691" y="74"/>
                  </a:lnTo>
                  <a:lnTo>
                    <a:pt x="724" y="103"/>
                  </a:lnTo>
                  <a:lnTo>
                    <a:pt x="709" y="111"/>
                  </a:lnTo>
                  <a:lnTo>
                    <a:pt x="701" y="11"/>
                  </a:lnTo>
                  <a:lnTo>
                    <a:pt x="711" y="20"/>
                  </a:lnTo>
                  <a:lnTo>
                    <a:pt x="616" y="28"/>
                  </a:lnTo>
                  <a:lnTo>
                    <a:pt x="621" y="11"/>
                  </a:lnTo>
                  <a:lnTo>
                    <a:pt x="654" y="40"/>
                  </a:lnTo>
                  <a:close/>
                </a:path>
              </a:pathLst>
            </a:custGeom>
            <a:solidFill>
              <a:srgbClr val="FFFF00"/>
            </a:solidFill>
            <a:ln w="0" cap="flat">
              <a:solidFill>
                <a:srgbClr val="385D8A"/>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17" name="Freeform 17"/>
            <p:cNvSpPr>
              <a:spLocks noEditPoints="1"/>
            </p:cNvSpPr>
            <p:nvPr/>
          </p:nvSpPr>
          <p:spPr bwMode="auto">
            <a:xfrm>
              <a:off x="3277" y="2298"/>
              <a:ext cx="590" cy="651"/>
            </a:xfrm>
            <a:custGeom>
              <a:avLst/>
              <a:gdLst>
                <a:gd name="T0" fmla="*/ 7 w 915"/>
                <a:gd name="T1" fmla="*/ 141 h 869"/>
                <a:gd name="T2" fmla="*/ 0 w 915"/>
                <a:gd name="T3" fmla="*/ 8 h 869"/>
                <a:gd name="T4" fmla="*/ 126 w 915"/>
                <a:gd name="T5" fmla="*/ 0 h 869"/>
                <a:gd name="T6" fmla="*/ 89 w 915"/>
                <a:gd name="T7" fmla="*/ 44 h 869"/>
                <a:gd name="T8" fmla="*/ 88 w 915"/>
                <a:gd name="T9" fmla="*/ 30 h 869"/>
                <a:gd name="T10" fmla="*/ 883 w 915"/>
                <a:gd name="T11" fmla="*/ 771 h 869"/>
                <a:gd name="T12" fmla="*/ 871 w 915"/>
                <a:gd name="T13" fmla="*/ 772 h 869"/>
                <a:gd name="T14" fmla="*/ 908 w 915"/>
                <a:gd name="T15" fmla="*/ 728 h 869"/>
                <a:gd name="T16" fmla="*/ 915 w 915"/>
                <a:gd name="T17" fmla="*/ 861 h 869"/>
                <a:gd name="T18" fmla="*/ 788 w 915"/>
                <a:gd name="T19" fmla="*/ 869 h 869"/>
                <a:gd name="T20" fmla="*/ 825 w 915"/>
                <a:gd name="T21" fmla="*/ 825 h 869"/>
                <a:gd name="T22" fmla="*/ 826 w 915"/>
                <a:gd name="T23" fmla="*/ 839 h 869"/>
                <a:gd name="T24" fmla="*/ 31 w 915"/>
                <a:gd name="T25" fmla="*/ 98 h 869"/>
                <a:gd name="T26" fmla="*/ 44 w 915"/>
                <a:gd name="T27" fmla="*/ 97 h 869"/>
                <a:gd name="T28" fmla="*/ 7 w 915"/>
                <a:gd name="T29" fmla="*/ 141 h 869"/>
                <a:gd name="T30" fmla="*/ 37 w 915"/>
                <a:gd name="T31" fmla="*/ 77 h 869"/>
                <a:gd name="T32" fmla="*/ 845 w 915"/>
                <a:gd name="T33" fmla="*/ 831 h 869"/>
                <a:gd name="T34" fmla="*/ 817 w 915"/>
                <a:gd name="T35" fmla="*/ 865 h 869"/>
                <a:gd name="T36" fmla="*/ 809 w 915"/>
                <a:gd name="T37" fmla="*/ 849 h 869"/>
                <a:gd name="T38" fmla="*/ 905 w 915"/>
                <a:gd name="T39" fmla="*/ 843 h 869"/>
                <a:gd name="T40" fmla="*/ 896 w 915"/>
                <a:gd name="T41" fmla="*/ 853 h 869"/>
                <a:gd name="T42" fmla="*/ 891 w 915"/>
                <a:gd name="T43" fmla="*/ 752 h 869"/>
                <a:gd name="T44" fmla="*/ 907 w 915"/>
                <a:gd name="T45" fmla="*/ 758 h 869"/>
                <a:gd name="T46" fmla="*/ 878 w 915"/>
                <a:gd name="T47" fmla="*/ 792 h 869"/>
                <a:gd name="T48" fmla="*/ 69 w 915"/>
                <a:gd name="T49" fmla="*/ 38 h 869"/>
                <a:gd name="T50" fmla="*/ 98 w 915"/>
                <a:gd name="T51" fmla="*/ 5 h 869"/>
                <a:gd name="T52" fmla="*/ 105 w 915"/>
                <a:gd name="T53" fmla="*/ 20 h 869"/>
                <a:gd name="T54" fmla="*/ 10 w 915"/>
                <a:gd name="T55" fmla="*/ 26 h 869"/>
                <a:gd name="T56" fmla="*/ 18 w 915"/>
                <a:gd name="T57" fmla="*/ 16 h 869"/>
                <a:gd name="T58" fmla="*/ 24 w 915"/>
                <a:gd name="T59" fmla="*/ 117 h 869"/>
                <a:gd name="T60" fmla="*/ 8 w 915"/>
                <a:gd name="T61" fmla="*/ 111 h 869"/>
                <a:gd name="T62" fmla="*/ 37 w 915"/>
                <a:gd name="T63" fmla="*/ 77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15" h="869">
                  <a:moveTo>
                    <a:pt x="7" y="141"/>
                  </a:moveTo>
                  <a:lnTo>
                    <a:pt x="0" y="8"/>
                  </a:lnTo>
                  <a:lnTo>
                    <a:pt x="126" y="0"/>
                  </a:lnTo>
                  <a:lnTo>
                    <a:pt x="89" y="44"/>
                  </a:lnTo>
                  <a:lnTo>
                    <a:pt x="88" y="30"/>
                  </a:lnTo>
                  <a:lnTo>
                    <a:pt x="883" y="771"/>
                  </a:lnTo>
                  <a:lnTo>
                    <a:pt x="871" y="772"/>
                  </a:lnTo>
                  <a:lnTo>
                    <a:pt x="908" y="728"/>
                  </a:lnTo>
                  <a:lnTo>
                    <a:pt x="915" y="861"/>
                  </a:lnTo>
                  <a:lnTo>
                    <a:pt x="788" y="869"/>
                  </a:lnTo>
                  <a:lnTo>
                    <a:pt x="825" y="825"/>
                  </a:lnTo>
                  <a:lnTo>
                    <a:pt x="826" y="839"/>
                  </a:lnTo>
                  <a:lnTo>
                    <a:pt x="31" y="98"/>
                  </a:lnTo>
                  <a:lnTo>
                    <a:pt x="44" y="97"/>
                  </a:lnTo>
                  <a:lnTo>
                    <a:pt x="7" y="141"/>
                  </a:lnTo>
                  <a:close/>
                  <a:moveTo>
                    <a:pt x="37" y="77"/>
                  </a:moveTo>
                  <a:lnTo>
                    <a:pt x="845" y="831"/>
                  </a:lnTo>
                  <a:lnTo>
                    <a:pt x="817" y="865"/>
                  </a:lnTo>
                  <a:lnTo>
                    <a:pt x="809" y="849"/>
                  </a:lnTo>
                  <a:lnTo>
                    <a:pt x="905" y="843"/>
                  </a:lnTo>
                  <a:lnTo>
                    <a:pt x="896" y="853"/>
                  </a:lnTo>
                  <a:lnTo>
                    <a:pt x="891" y="752"/>
                  </a:lnTo>
                  <a:lnTo>
                    <a:pt x="907" y="758"/>
                  </a:lnTo>
                  <a:lnTo>
                    <a:pt x="878" y="792"/>
                  </a:lnTo>
                  <a:lnTo>
                    <a:pt x="69" y="38"/>
                  </a:lnTo>
                  <a:lnTo>
                    <a:pt x="98" y="5"/>
                  </a:lnTo>
                  <a:lnTo>
                    <a:pt x="105" y="20"/>
                  </a:lnTo>
                  <a:lnTo>
                    <a:pt x="10" y="26"/>
                  </a:lnTo>
                  <a:lnTo>
                    <a:pt x="18" y="16"/>
                  </a:lnTo>
                  <a:lnTo>
                    <a:pt x="24" y="117"/>
                  </a:lnTo>
                  <a:lnTo>
                    <a:pt x="8" y="111"/>
                  </a:lnTo>
                  <a:lnTo>
                    <a:pt x="37" y="77"/>
                  </a:lnTo>
                  <a:close/>
                </a:path>
              </a:pathLst>
            </a:custGeom>
            <a:solidFill>
              <a:srgbClr val="385D8A"/>
            </a:solidFill>
            <a:ln w="0" cap="flat">
              <a:solidFill>
                <a:srgbClr val="385D8A"/>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19" name="Freeform 19"/>
            <p:cNvSpPr>
              <a:spLocks noEditPoints="1"/>
            </p:cNvSpPr>
            <p:nvPr/>
          </p:nvSpPr>
          <p:spPr bwMode="auto">
            <a:xfrm>
              <a:off x="3456" y="1960"/>
              <a:ext cx="906" cy="93"/>
            </a:xfrm>
            <a:custGeom>
              <a:avLst/>
              <a:gdLst>
                <a:gd name="T0" fmla="*/ 818 w 906"/>
                <a:gd name="T1" fmla="*/ 0 h 186"/>
                <a:gd name="T2" fmla="*/ 906 w 906"/>
                <a:gd name="T3" fmla="*/ 93 h 186"/>
                <a:gd name="T4" fmla="*/ 818 w 906"/>
                <a:gd name="T5" fmla="*/ 186 h 186"/>
                <a:gd name="T6" fmla="*/ 818 w 906"/>
                <a:gd name="T7" fmla="*/ 129 h 186"/>
                <a:gd name="T8" fmla="*/ 826 w 906"/>
                <a:gd name="T9" fmla="*/ 137 h 186"/>
                <a:gd name="T10" fmla="*/ 80 w 906"/>
                <a:gd name="T11" fmla="*/ 137 h 186"/>
                <a:gd name="T12" fmla="*/ 88 w 906"/>
                <a:gd name="T13" fmla="*/ 129 h 186"/>
                <a:gd name="T14" fmla="*/ 88 w 906"/>
                <a:gd name="T15" fmla="*/ 186 h 186"/>
                <a:gd name="T16" fmla="*/ 0 w 906"/>
                <a:gd name="T17" fmla="*/ 93 h 186"/>
                <a:gd name="T18" fmla="*/ 88 w 906"/>
                <a:gd name="T19" fmla="*/ 0 h 186"/>
                <a:gd name="T20" fmla="*/ 88 w 906"/>
                <a:gd name="T21" fmla="*/ 57 h 186"/>
                <a:gd name="T22" fmla="*/ 80 w 906"/>
                <a:gd name="T23" fmla="*/ 48 h 186"/>
                <a:gd name="T24" fmla="*/ 826 w 906"/>
                <a:gd name="T25" fmla="*/ 48 h 186"/>
                <a:gd name="T26" fmla="*/ 818 w 906"/>
                <a:gd name="T27" fmla="*/ 57 h 186"/>
                <a:gd name="T28" fmla="*/ 818 w 906"/>
                <a:gd name="T29" fmla="*/ 0 h 186"/>
                <a:gd name="T30" fmla="*/ 834 w 906"/>
                <a:gd name="T31" fmla="*/ 65 h 186"/>
                <a:gd name="T32" fmla="*/ 72 w 906"/>
                <a:gd name="T33" fmla="*/ 65 h 186"/>
                <a:gd name="T34" fmla="*/ 72 w 906"/>
                <a:gd name="T35" fmla="*/ 21 h 186"/>
                <a:gd name="T36" fmla="*/ 86 w 906"/>
                <a:gd name="T37" fmla="*/ 27 h 186"/>
                <a:gd name="T38" fmla="*/ 17 w 906"/>
                <a:gd name="T39" fmla="*/ 99 h 186"/>
                <a:gd name="T40" fmla="*/ 17 w 906"/>
                <a:gd name="T41" fmla="*/ 87 h 186"/>
                <a:gd name="T42" fmla="*/ 86 w 906"/>
                <a:gd name="T43" fmla="*/ 159 h 186"/>
                <a:gd name="T44" fmla="*/ 72 w 906"/>
                <a:gd name="T45" fmla="*/ 165 h 186"/>
                <a:gd name="T46" fmla="*/ 72 w 906"/>
                <a:gd name="T47" fmla="*/ 120 h 186"/>
                <a:gd name="T48" fmla="*/ 834 w 906"/>
                <a:gd name="T49" fmla="*/ 120 h 186"/>
                <a:gd name="T50" fmla="*/ 834 w 906"/>
                <a:gd name="T51" fmla="*/ 165 h 186"/>
                <a:gd name="T52" fmla="*/ 820 w 906"/>
                <a:gd name="T53" fmla="*/ 159 h 186"/>
                <a:gd name="T54" fmla="*/ 889 w 906"/>
                <a:gd name="T55" fmla="*/ 87 h 186"/>
                <a:gd name="T56" fmla="*/ 889 w 906"/>
                <a:gd name="T57" fmla="*/ 99 h 186"/>
                <a:gd name="T58" fmla="*/ 820 w 906"/>
                <a:gd name="T59" fmla="*/ 27 h 186"/>
                <a:gd name="T60" fmla="*/ 834 w 906"/>
                <a:gd name="T61" fmla="*/ 21 h 186"/>
                <a:gd name="T62" fmla="*/ 834 w 906"/>
                <a:gd name="T63" fmla="*/ 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6" h="186">
                  <a:moveTo>
                    <a:pt x="818" y="0"/>
                  </a:moveTo>
                  <a:lnTo>
                    <a:pt x="906" y="93"/>
                  </a:lnTo>
                  <a:lnTo>
                    <a:pt x="818" y="186"/>
                  </a:lnTo>
                  <a:lnTo>
                    <a:pt x="818" y="129"/>
                  </a:lnTo>
                  <a:lnTo>
                    <a:pt x="826" y="137"/>
                  </a:lnTo>
                  <a:lnTo>
                    <a:pt x="80" y="137"/>
                  </a:lnTo>
                  <a:lnTo>
                    <a:pt x="88" y="129"/>
                  </a:lnTo>
                  <a:lnTo>
                    <a:pt x="88" y="186"/>
                  </a:lnTo>
                  <a:lnTo>
                    <a:pt x="0" y="93"/>
                  </a:lnTo>
                  <a:lnTo>
                    <a:pt x="88" y="0"/>
                  </a:lnTo>
                  <a:lnTo>
                    <a:pt x="88" y="57"/>
                  </a:lnTo>
                  <a:lnTo>
                    <a:pt x="80" y="48"/>
                  </a:lnTo>
                  <a:lnTo>
                    <a:pt x="826" y="48"/>
                  </a:lnTo>
                  <a:lnTo>
                    <a:pt x="818" y="57"/>
                  </a:lnTo>
                  <a:lnTo>
                    <a:pt x="818" y="0"/>
                  </a:lnTo>
                  <a:close/>
                  <a:moveTo>
                    <a:pt x="834" y="65"/>
                  </a:moveTo>
                  <a:lnTo>
                    <a:pt x="72" y="65"/>
                  </a:lnTo>
                  <a:lnTo>
                    <a:pt x="72" y="21"/>
                  </a:lnTo>
                  <a:lnTo>
                    <a:pt x="86" y="27"/>
                  </a:lnTo>
                  <a:lnTo>
                    <a:pt x="17" y="99"/>
                  </a:lnTo>
                  <a:lnTo>
                    <a:pt x="17" y="87"/>
                  </a:lnTo>
                  <a:lnTo>
                    <a:pt x="86" y="159"/>
                  </a:lnTo>
                  <a:lnTo>
                    <a:pt x="72" y="165"/>
                  </a:lnTo>
                  <a:lnTo>
                    <a:pt x="72" y="120"/>
                  </a:lnTo>
                  <a:lnTo>
                    <a:pt x="834" y="120"/>
                  </a:lnTo>
                  <a:lnTo>
                    <a:pt x="834" y="165"/>
                  </a:lnTo>
                  <a:lnTo>
                    <a:pt x="820" y="159"/>
                  </a:lnTo>
                  <a:lnTo>
                    <a:pt x="889" y="87"/>
                  </a:lnTo>
                  <a:lnTo>
                    <a:pt x="889" y="99"/>
                  </a:lnTo>
                  <a:lnTo>
                    <a:pt x="820" y="27"/>
                  </a:lnTo>
                  <a:lnTo>
                    <a:pt x="834" y="21"/>
                  </a:lnTo>
                  <a:lnTo>
                    <a:pt x="834" y="65"/>
                  </a:lnTo>
                  <a:close/>
                </a:path>
              </a:pathLst>
            </a:custGeom>
            <a:solidFill>
              <a:srgbClr val="385D8A"/>
            </a:solidFill>
            <a:ln w="0" cap="flat">
              <a:solidFill>
                <a:srgbClr val="385D8A"/>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20" name="Freeform 20"/>
            <p:cNvSpPr>
              <a:spLocks/>
            </p:cNvSpPr>
            <p:nvPr/>
          </p:nvSpPr>
          <p:spPr bwMode="auto">
            <a:xfrm>
              <a:off x="2629" y="2459"/>
              <a:ext cx="570" cy="305"/>
            </a:xfrm>
            <a:custGeom>
              <a:avLst/>
              <a:gdLst>
                <a:gd name="T0" fmla="*/ 0 w 1664"/>
                <a:gd name="T1" fmla="*/ 136 h 847"/>
                <a:gd name="T2" fmla="*/ 832 w 1664"/>
                <a:gd name="T3" fmla="*/ 136 h 847"/>
                <a:gd name="T4" fmla="*/ 1664 w 1664"/>
                <a:gd name="T5" fmla="*/ 136 h 847"/>
                <a:gd name="T6" fmla="*/ 1664 w 1664"/>
                <a:gd name="T7" fmla="*/ 710 h 847"/>
                <a:gd name="T8" fmla="*/ 832 w 1664"/>
                <a:gd name="T9" fmla="*/ 710 h 847"/>
                <a:gd name="T10" fmla="*/ 0 w 1664"/>
                <a:gd name="T11" fmla="*/ 710 h 847"/>
                <a:gd name="T12" fmla="*/ 0 w 1664"/>
                <a:gd name="T13" fmla="*/ 136 h 847"/>
              </a:gdLst>
              <a:ahLst/>
              <a:cxnLst>
                <a:cxn ang="0">
                  <a:pos x="T0" y="T1"/>
                </a:cxn>
                <a:cxn ang="0">
                  <a:pos x="T2" y="T3"/>
                </a:cxn>
                <a:cxn ang="0">
                  <a:pos x="T4" y="T5"/>
                </a:cxn>
                <a:cxn ang="0">
                  <a:pos x="T6" y="T7"/>
                </a:cxn>
                <a:cxn ang="0">
                  <a:pos x="T8" y="T9"/>
                </a:cxn>
                <a:cxn ang="0">
                  <a:pos x="T10" y="T11"/>
                </a:cxn>
                <a:cxn ang="0">
                  <a:pos x="T12" y="T13"/>
                </a:cxn>
              </a:cxnLst>
              <a:rect l="0" t="0" r="r" b="b"/>
              <a:pathLst>
                <a:path w="1664" h="847">
                  <a:moveTo>
                    <a:pt x="0" y="136"/>
                  </a:moveTo>
                  <a:cubicBezTo>
                    <a:pt x="278" y="0"/>
                    <a:pt x="555" y="273"/>
                    <a:pt x="832" y="136"/>
                  </a:cubicBezTo>
                  <a:cubicBezTo>
                    <a:pt x="1110" y="0"/>
                    <a:pt x="1387" y="273"/>
                    <a:pt x="1664" y="136"/>
                  </a:cubicBezTo>
                  <a:lnTo>
                    <a:pt x="1664" y="710"/>
                  </a:lnTo>
                  <a:cubicBezTo>
                    <a:pt x="1387" y="847"/>
                    <a:pt x="1110" y="574"/>
                    <a:pt x="832" y="710"/>
                  </a:cubicBezTo>
                  <a:cubicBezTo>
                    <a:pt x="555" y="847"/>
                    <a:pt x="278" y="574"/>
                    <a:pt x="0" y="710"/>
                  </a:cubicBezTo>
                  <a:lnTo>
                    <a:pt x="0" y="136"/>
                  </a:lnTo>
                  <a:close/>
                </a:path>
              </a:pathLst>
            </a:custGeom>
            <a:solidFill>
              <a:srgbClr val="C3D69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22" name="Rectangle 22"/>
            <p:cNvSpPr>
              <a:spLocks noChangeArrowheads="1"/>
            </p:cNvSpPr>
            <p:nvPr/>
          </p:nvSpPr>
          <p:spPr bwMode="auto">
            <a:xfrm>
              <a:off x="2694" y="2505"/>
              <a:ext cx="44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Calibri" pitchFamily="34" charset="0"/>
                </a:rPr>
                <a:t>World</a:t>
              </a:r>
              <a:endParaRPr kumimoji="0" lang="pl-PL" sz="1800" b="0" i="0" u="none" strike="noStrike" cap="none" normalizeH="0" baseline="0" dirty="0" smtClean="0">
                <a:ln>
                  <a:noFill/>
                </a:ln>
                <a:solidFill>
                  <a:schemeClr val="tx1"/>
                </a:solidFill>
                <a:effectLst/>
                <a:latin typeface="Calibri" pitchFamily="34" charset="0"/>
              </a:endParaRPr>
            </a:p>
          </p:txBody>
        </p:sp>
        <p:sp>
          <p:nvSpPr>
            <p:cNvPr id="23" name="Freeform 23"/>
            <p:cNvSpPr>
              <a:spLocks noEditPoints="1"/>
            </p:cNvSpPr>
            <p:nvPr/>
          </p:nvSpPr>
          <p:spPr bwMode="auto">
            <a:xfrm flipH="1">
              <a:off x="2841" y="2181"/>
              <a:ext cx="73" cy="324"/>
            </a:xfrm>
            <a:custGeom>
              <a:avLst/>
              <a:gdLst>
                <a:gd name="T0" fmla="*/ 632 w 695"/>
                <a:gd name="T1" fmla="*/ 11 h 1902"/>
                <a:gd name="T2" fmla="*/ 571 w 695"/>
                <a:gd name="T3" fmla="*/ 45 h 1902"/>
                <a:gd name="T4" fmla="*/ 515 w 695"/>
                <a:gd name="T5" fmla="*/ 99 h 1902"/>
                <a:gd name="T6" fmla="*/ 461 w 695"/>
                <a:gd name="T7" fmla="*/ 170 h 1902"/>
                <a:gd name="T8" fmla="*/ 362 w 695"/>
                <a:gd name="T9" fmla="*/ 360 h 1902"/>
                <a:gd name="T10" fmla="*/ 274 w 695"/>
                <a:gd name="T11" fmla="*/ 603 h 1902"/>
                <a:gd name="T12" fmla="*/ 200 w 695"/>
                <a:gd name="T13" fmla="*/ 889 h 1902"/>
                <a:gd name="T14" fmla="*/ 143 w 695"/>
                <a:gd name="T15" fmla="*/ 1208 h 1902"/>
                <a:gd name="T16" fmla="*/ 97 w 695"/>
                <a:gd name="T17" fmla="*/ 1724 h 1902"/>
                <a:gd name="T18" fmla="*/ 102 w 695"/>
                <a:gd name="T19" fmla="*/ 1854 h 1902"/>
                <a:gd name="T20" fmla="*/ 115 w 695"/>
                <a:gd name="T21" fmla="*/ 1550 h 1902"/>
                <a:gd name="T22" fmla="*/ 177 w 695"/>
                <a:gd name="T23" fmla="*/ 1046 h 1902"/>
                <a:gd name="T24" fmla="*/ 243 w 695"/>
                <a:gd name="T25" fmla="*/ 743 h 1902"/>
                <a:gd name="T26" fmla="*/ 324 w 695"/>
                <a:gd name="T27" fmla="*/ 479 h 1902"/>
                <a:gd name="T28" fmla="*/ 417 w 695"/>
                <a:gd name="T29" fmla="*/ 261 h 1902"/>
                <a:gd name="T30" fmla="*/ 519 w 695"/>
                <a:gd name="T31" fmla="*/ 107 h 1902"/>
                <a:gd name="T32" fmla="*/ 572 w 695"/>
                <a:gd name="T33" fmla="*/ 54 h 1902"/>
                <a:gd name="T34" fmla="*/ 628 w 695"/>
                <a:gd name="T35" fmla="*/ 21 h 1902"/>
                <a:gd name="T36" fmla="*/ 687 w 695"/>
                <a:gd name="T37" fmla="*/ 8 h 1902"/>
                <a:gd name="T38" fmla="*/ 689 w 695"/>
                <a:gd name="T39" fmla="*/ 16 h 1902"/>
                <a:gd name="T40" fmla="*/ 632 w 695"/>
                <a:gd name="T41" fmla="*/ 28 h 1902"/>
                <a:gd name="T42" fmla="*/ 578 w 695"/>
                <a:gd name="T43" fmla="*/ 60 h 1902"/>
                <a:gd name="T44" fmla="*/ 525 w 695"/>
                <a:gd name="T45" fmla="*/ 112 h 1902"/>
                <a:gd name="T46" fmla="*/ 424 w 695"/>
                <a:gd name="T47" fmla="*/ 265 h 1902"/>
                <a:gd name="T48" fmla="*/ 331 w 695"/>
                <a:gd name="T49" fmla="*/ 482 h 1902"/>
                <a:gd name="T50" fmla="*/ 251 w 695"/>
                <a:gd name="T51" fmla="*/ 745 h 1902"/>
                <a:gd name="T52" fmla="*/ 185 w 695"/>
                <a:gd name="T53" fmla="*/ 1048 h 1902"/>
                <a:gd name="T54" fmla="*/ 123 w 695"/>
                <a:gd name="T55" fmla="*/ 1551 h 1902"/>
                <a:gd name="T56" fmla="*/ 110 w 695"/>
                <a:gd name="T57" fmla="*/ 1854 h 1902"/>
                <a:gd name="T58" fmla="*/ 128 w 695"/>
                <a:gd name="T59" fmla="*/ 1726 h 1902"/>
                <a:gd name="T60" fmla="*/ 174 w 695"/>
                <a:gd name="T61" fmla="*/ 1213 h 1902"/>
                <a:gd name="T62" fmla="*/ 231 w 695"/>
                <a:gd name="T63" fmla="*/ 896 h 1902"/>
                <a:gd name="T64" fmla="*/ 304 w 695"/>
                <a:gd name="T65" fmla="*/ 613 h 1902"/>
                <a:gd name="T66" fmla="*/ 391 w 695"/>
                <a:gd name="T67" fmla="*/ 374 h 1902"/>
                <a:gd name="T68" fmla="*/ 487 w 695"/>
                <a:gd name="T69" fmla="*/ 189 h 1902"/>
                <a:gd name="T70" fmla="*/ 588 w 695"/>
                <a:gd name="T71" fmla="*/ 72 h 1902"/>
                <a:gd name="T72" fmla="*/ 692 w 695"/>
                <a:gd name="T73" fmla="*/ 31 h 1902"/>
                <a:gd name="T74" fmla="*/ 694 w 695"/>
                <a:gd name="T75" fmla="*/ 39 h 1902"/>
                <a:gd name="T76" fmla="*/ 593 w 695"/>
                <a:gd name="T77" fmla="*/ 78 h 1902"/>
                <a:gd name="T78" fmla="*/ 493 w 695"/>
                <a:gd name="T79" fmla="*/ 194 h 1902"/>
                <a:gd name="T80" fmla="*/ 398 w 695"/>
                <a:gd name="T81" fmla="*/ 377 h 1902"/>
                <a:gd name="T82" fmla="*/ 312 w 695"/>
                <a:gd name="T83" fmla="*/ 616 h 1902"/>
                <a:gd name="T84" fmla="*/ 239 w 695"/>
                <a:gd name="T85" fmla="*/ 898 h 1902"/>
                <a:gd name="T86" fmla="*/ 182 w 695"/>
                <a:gd name="T87" fmla="*/ 1214 h 1902"/>
                <a:gd name="T88" fmla="*/ 136 w 695"/>
                <a:gd name="T89" fmla="*/ 1726 h 1902"/>
                <a:gd name="T90" fmla="*/ 142 w 695"/>
                <a:gd name="T91" fmla="*/ 1854 h 1902"/>
                <a:gd name="T92" fmla="*/ 154 w 695"/>
                <a:gd name="T93" fmla="*/ 1554 h 1902"/>
                <a:gd name="T94" fmla="*/ 216 w 695"/>
                <a:gd name="T95" fmla="*/ 1054 h 1902"/>
                <a:gd name="T96" fmla="*/ 282 w 695"/>
                <a:gd name="T97" fmla="*/ 754 h 1902"/>
                <a:gd name="T98" fmla="*/ 361 w 695"/>
                <a:gd name="T99" fmla="*/ 493 h 1902"/>
                <a:gd name="T100" fmla="*/ 451 w 695"/>
                <a:gd name="T101" fmla="*/ 282 h 1902"/>
                <a:gd name="T102" fmla="*/ 550 w 695"/>
                <a:gd name="T103" fmla="*/ 132 h 1902"/>
                <a:gd name="T104" fmla="*/ 645 w 695"/>
                <a:gd name="T105" fmla="*/ 57 h 1902"/>
                <a:gd name="T106" fmla="*/ 694 w 695"/>
                <a:gd name="T107" fmla="*/ 39 h 1902"/>
                <a:gd name="T108" fmla="*/ 117 w 695"/>
                <a:gd name="T109" fmla="*/ 1902 h 1902"/>
                <a:gd name="T110" fmla="*/ 227 w 695"/>
                <a:gd name="T111" fmla="*/ 1675 h 1902"/>
                <a:gd name="T112" fmla="*/ 98 w 695"/>
                <a:gd name="T113" fmla="*/ 1842 h 1902"/>
                <a:gd name="T114" fmla="*/ 49 w 695"/>
                <a:gd name="T115" fmla="*/ 1681 h 1902"/>
                <a:gd name="T116" fmla="*/ 7 w 695"/>
                <a:gd name="T117" fmla="*/ 1704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902">
                  <a:moveTo>
                    <a:pt x="686" y="0"/>
                  </a:moveTo>
                  <a:lnTo>
                    <a:pt x="632" y="11"/>
                  </a:lnTo>
                  <a:cubicBezTo>
                    <a:pt x="629" y="11"/>
                    <a:pt x="627" y="12"/>
                    <a:pt x="624" y="14"/>
                  </a:cubicBezTo>
                  <a:lnTo>
                    <a:pt x="571" y="45"/>
                  </a:lnTo>
                  <a:cubicBezTo>
                    <a:pt x="570" y="46"/>
                    <a:pt x="568" y="47"/>
                    <a:pt x="567" y="48"/>
                  </a:cubicBezTo>
                  <a:lnTo>
                    <a:pt x="515" y="99"/>
                  </a:lnTo>
                  <a:cubicBezTo>
                    <a:pt x="514" y="100"/>
                    <a:pt x="513" y="101"/>
                    <a:pt x="512" y="102"/>
                  </a:cubicBezTo>
                  <a:lnTo>
                    <a:pt x="461" y="170"/>
                  </a:lnTo>
                  <a:lnTo>
                    <a:pt x="410" y="257"/>
                  </a:lnTo>
                  <a:lnTo>
                    <a:pt x="362" y="360"/>
                  </a:lnTo>
                  <a:lnTo>
                    <a:pt x="316" y="476"/>
                  </a:lnTo>
                  <a:lnTo>
                    <a:pt x="274" y="603"/>
                  </a:lnTo>
                  <a:lnTo>
                    <a:pt x="235" y="741"/>
                  </a:lnTo>
                  <a:lnTo>
                    <a:pt x="200" y="889"/>
                  </a:lnTo>
                  <a:lnTo>
                    <a:pt x="169" y="1045"/>
                  </a:lnTo>
                  <a:lnTo>
                    <a:pt x="143" y="1208"/>
                  </a:lnTo>
                  <a:lnTo>
                    <a:pt x="107" y="1549"/>
                  </a:lnTo>
                  <a:lnTo>
                    <a:pt x="97" y="1724"/>
                  </a:lnTo>
                  <a:lnTo>
                    <a:pt x="94" y="1854"/>
                  </a:lnTo>
                  <a:lnTo>
                    <a:pt x="102" y="1854"/>
                  </a:lnTo>
                  <a:lnTo>
                    <a:pt x="104" y="1725"/>
                  </a:lnTo>
                  <a:lnTo>
                    <a:pt x="115" y="1550"/>
                  </a:lnTo>
                  <a:lnTo>
                    <a:pt x="151" y="1209"/>
                  </a:lnTo>
                  <a:lnTo>
                    <a:pt x="177" y="1046"/>
                  </a:lnTo>
                  <a:lnTo>
                    <a:pt x="208" y="891"/>
                  </a:lnTo>
                  <a:lnTo>
                    <a:pt x="243" y="743"/>
                  </a:lnTo>
                  <a:lnTo>
                    <a:pt x="281" y="605"/>
                  </a:lnTo>
                  <a:lnTo>
                    <a:pt x="324" y="479"/>
                  </a:lnTo>
                  <a:lnTo>
                    <a:pt x="369" y="364"/>
                  </a:lnTo>
                  <a:lnTo>
                    <a:pt x="417" y="261"/>
                  </a:lnTo>
                  <a:lnTo>
                    <a:pt x="468" y="175"/>
                  </a:lnTo>
                  <a:lnTo>
                    <a:pt x="519" y="107"/>
                  </a:lnTo>
                  <a:cubicBezTo>
                    <a:pt x="519" y="106"/>
                    <a:pt x="520" y="106"/>
                    <a:pt x="520" y="105"/>
                  </a:cubicBezTo>
                  <a:lnTo>
                    <a:pt x="572" y="54"/>
                  </a:lnTo>
                  <a:cubicBezTo>
                    <a:pt x="573" y="53"/>
                    <a:pt x="574" y="52"/>
                    <a:pt x="575" y="52"/>
                  </a:cubicBezTo>
                  <a:lnTo>
                    <a:pt x="628" y="21"/>
                  </a:lnTo>
                  <a:cubicBezTo>
                    <a:pt x="630" y="20"/>
                    <a:pt x="632" y="19"/>
                    <a:pt x="633" y="19"/>
                  </a:cubicBezTo>
                  <a:lnTo>
                    <a:pt x="687" y="8"/>
                  </a:lnTo>
                  <a:lnTo>
                    <a:pt x="686" y="0"/>
                  </a:lnTo>
                  <a:close/>
                  <a:moveTo>
                    <a:pt x="689" y="16"/>
                  </a:moveTo>
                  <a:lnTo>
                    <a:pt x="635" y="27"/>
                  </a:lnTo>
                  <a:cubicBezTo>
                    <a:pt x="634" y="27"/>
                    <a:pt x="633" y="27"/>
                    <a:pt x="632" y="28"/>
                  </a:cubicBezTo>
                  <a:lnTo>
                    <a:pt x="579" y="59"/>
                  </a:lnTo>
                  <a:cubicBezTo>
                    <a:pt x="579" y="59"/>
                    <a:pt x="578" y="59"/>
                    <a:pt x="578" y="60"/>
                  </a:cubicBezTo>
                  <a:lnTo>
                    <a:pt x="526" y="111"/>
                  </a:lnTo>
                  <a:cubicBezTo>
                    <a:pt x="526" y="111"/>
                    <a:pt x="525" y="111"/>
                    <a:pt x="525" y="112"/>
                  </a:cubicBezTo>
                  <a:lnTo>
                    <a:pt x="474" y="180"/>
                  </a:lnTo>
                  <a:lnTo>
                    <a:pt x="424" y="265"/>
                  </a:lnTo>
                  <a:lnTo>
                    <a:pt x="376" y="367"/>
                  </a:lnTo>
                  <a:lnTo>
                    <a:pt x="331" y="482"/>
                  </a:lnTo>
                  <a:lnTo>
                    <a:pt x="289" y="608"/>
                  </a:lnTo>
                  <a:lnTo>
                    <a:pt x="251" y="745"/>
                  </a:lnTo>
                  <a:lnTo>
                    <a:pt x="216" y="893"/>
                  </a:lnTo>
                  <a:lnTo>
                    <a:pt x="185" y="1048"/>
                  </a:lnTo>
                  <a:lnTo>
                    <a:pt x="159" y="1210"/>
                  </a:lnTo>
                  <a:lnTo>
                    <a:pt x="123" y="1551"/>
                  </a:lnTo>
                  <a:lnTo>
                    <a:pt x="112" y="1725"/>
                  </a:lnTo>
                  <a:lnTo>
                    <a:pt x="110" y="1854"/>
                  </a:lnTo>
                  <a:lnTo>
                    <a:pt x="126" y="1854"/>
                  </a:lnTo>
                  <a:lnTo>
                    <a:pt x="128" y="1726"/>
                  </a:lnTo>
                  <a:lnTo>
                    <a:pt x="138" y="1552"/>
                  </a:lnTo>
                  <a:lnTo>
                    <a:pt x="174" y="1213"/>
                  </a:lnTo>
                  <a:lnTo>
                    <a:pt x="200" y="1051"/>
                  </a:lnTo>
                  <a:lnTo>
                    <a:pt x="231" y="896"/>
                  </a:lnTo>
                  <a:lnTo>
                    <a:pt x="266" y="750"/>
                  </a:lnTo>
                  <a:lnTo>
                    <a:pt x="304" y="613"/>
                  </a:lnTo>
                  <a:lnTo>
                    <a:pt x="346" y="487"/>
                  </a:lnTo>
                  <a:lnTo>
                    <a:pt x="391" y="374"/>
                  </a:lnTo>
                  <a:lnTo>
                    <a:pt x="437" y="274"/>
                  </a:lnTo>
                  <a:lnTo>
                    <a:pt x="487" y="189"/>
                  </a:lnTo>
                  <a:lnTo>
                    <a:pt x="538" y="122"/>
                  </a:lnTo>
                  <a:lnTo>
                    <a:pt x="588" y="72"/>
                  </a:lnTo>
                  <a:lnTo>
                    <a:pt x="639" y="42"/>
                  </a:lnTo>
                  <a:lnTo>
                    <a:pt x="692" y="31"/>
                  </a:lnTo>
                  <a:lnTo>
                    <a:pt x="689" y="16"/>
                  </a:lnTo>
                  <a:close/>
                  <a:moveTo>
                    <a:pt x="694" y="39"/>
                  </a:moveTo>
                  <a:lnTo>
                    <a:pt x="642" y="50"/>
                  </a:lnTo>
                  <a:lnTo>
                    <a:pt x="593" y="78"/>
                  </a:lnTo>
                  <a:lnTo>
                    <a:pt x="544" y="127"/>
                  </a:lnTo>
                  <a:lnTo>
                    <a:pt x="493" y="194"/>
                  </a:lnTo>
                  <a:lnTo>
                    <a:pt x="444" y="278"/>
                  </a:lnTo>
                  <a:lnTo>
                    <a:pt x="398" y="377"/>
                  </a:lnTo>
                  <a:lnTo>
                    <a:pt x="353" y="490"/>
                  </a:lnTo>
                  <a:lnTo>
                    <a:pt x="312" y="616"/>
                  </a:lnTo>
                  <a:lnTo>
                    <a:pt x="274" y="752"/>
                  </a:lnTo>
                  <a:lnTo>
                    <a:pt x="239" y="898"/>
                  </a:lnTo>
                  <a:lnTo>
                    <a:pt x="208" y="1053"/>
                  </a:lnTo>
                  <a:lnTo>
                    <a:pt x="182" y="1214"/>
                  </a:lnTo>
                  <a:lnTo>
                    <a:pt x="146" y="1553"/>
                  </a:lnTo>
                  <a:lnTo>
                    <a:pt x="136" y="1726"/>
                  </a:lnTo>
                  <a:lnTo>
                    <a:pt x="134" y="1854"/>
                  </a:lnTo>
                  <a:lnTo>
                    <a:pt x="142" y="1854"/>
                  </a:lnTo>
                  <a:lnTo>
                    <a:pt x="144" y="1727"/>
                  </a:lnTo>
                  <a:lnTo>
                    <a:pt x="154" y="1554"/>
                  </a:lnTo>
                  <a:lnTo>
                    <a:pt x="190" y="1215"/>
                  </a:lnTo>
                  <a:lnTo>
                    <a:pt x="216" y="1054"/>
                  </a:lnTo>
                  <a:lnTo>
                    <a:pt x="247" y="900"/>
                  </a:lnTo>
                  <a:lnTo>
                    <a:pt x="282" y="754"/>
                  </a:lnTo>
                  <a:lnTo>
                    <a:pt x="319" y="618"/>
                  </a:lnTo>
                  <a:lnTo>
                    <a:pt x="361" y="493"/>
                  </a:lnTo>
                  <a:lnTo>
                    <a:pt x="405" y="381"/>
                  </a:lnTo>
                  <a:lnTo>
                    <a:pt x="451" y="282"/>
                  </a:lnTo>
                  <a:lnTo>
                    <a:pt x="500" y="199"/>
                  </a:lnTo>
                  <a:lnTo>
                    <a:pt x="550" y="132"/>
                  </a:lnTo>
                  <a:lnTo>
                    <a:pt x="598" y="85"/>
                  </a:lnTo>
                  <a:lnTo>
                    <a:pt x="645" y="57"/>
                  </a:lnTo>
                  <a:lnTo>
                    <a:pt x="695" y="47"/>
                  </a:lnTo>
                  <a:lnTo>
                    <a:pt x="694" y="39"/>
                  </a:lnTo>
                  <a:close/>
                  <a:moveTo>
                    <a:pt x="7" y="1704"/>
                  </a:moveTo>
                  <a:lnTo>
                    <a:pt x="117" y="1902"/>
                  </a:lnTo>
                  <a:lnTo>
                    <a:pt x="235" y="1708"/>
                  </a:lnTo>
                  <a:cubicBezTo>
                    <a:pt x="242" y="1697"/>
                    <a:pt x="238" y="1682"/>
                    <a:pt x="227" y="1675"/>
                  </a:cubicBezTo>
                  <a:cubicBezTo>
                    <a:pt x="215" y="1668"/>
                    <a:pt x="201" y="1672"/>
                    <a:pt x="194" y="1683"/>
                  </a:cubicBezTo>
                  <a:lnTo>
                    <a:pt x="98" y="1842"/>
                  </a:lnTo>
                  <a:lnTo>
                    <a:pt x="139" y="1842"/>
                  </a:lnTo>
                  <a:lnTo>
                    <a:pt x="49" y="1681"/>
                  </a:lnTo>
                  <a:cubicBezTo>
                    <a:pt x="42" y="1669"/>
                    <a:pt x="28" y="1665"/>
                    <a:pt x="16" y="1671"/>
                  </a:cubicBezTo>
                  <a:cubicBezTo>
                    <a:pt x="4" y="1678"/>
                    <a:pt x="0" y="1693"/>
                    <a:pt x="7" y="1704"/>
                  </a:cubicBezTo>
                  <a:close/>
                </a:path>
              </a:pathLst>
            </a:custGeom>
            <a:solidFill>
              <a:srgbClr val="4A7EBB"/>
            </a:solidFill>
            <a:ln w="0" cap="flat">
              <a:solidFill>
                <a:srgbClr val="4A7EBB"/>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24" name="Freeform 24"/>
            <p:cNvSpPr>
              <a:spLocks noEditPoints="1"/>
            </p:cNvSpPr>
            <p:nvPr/>
          </p:nvSpPr>
          <p:spPr bwMode="auto">
            <a:xfrm>
              <a:off x="2977" y="2718"/>
              <a:ext cx="597" cy="550"/>
            </a:xfrm>
            <a:custGeom>
              <a:avLst/>
              <a:gdLst>
                <a:gd name="T0" fmla="*/ 484 w 2615"/>
                <a:gd name="T1" fmla="*/ 50 h 1270"/>
                <a:gd name="T2" fmla="*/ 998 w 2615"/>
                <a:gd name="T3" fmla="*/ 221 h 1270"/>
                <a:gd name="T4" fmla="*/ 1260 w 2615"/>
                <a:gd name="T5" fmla="*/ 416 h 1270"/>
                <a:gd name="T6" fmla="*/ 1323 w 2615"/>
                <a:gd name="T7" fmla="*/ 527 h 1270"/>
                <a:gd name="T8" fmla="*/ 1358 w 2615"/>
                <a:gd name="T9" fmla="*/ 683 h 1270"/>
                <a:gd name="T10" fmla="*/ 1562 w 2615"/>
                <a:gd name="T11" fmla="*/ 873 h 1270"/>
                <a:gd name="T12" fmla="*/ 1921 w 2615"/>
                <a:gd name="T13" fmla="*/ 1028 h 1270"/>
                <a:gd name="T14" fmla="*/ 2568 w 2615"/>
                <a:gd name="T15" fmla="*/ 1129 h 1270"/>
                <a:gd name="T16" fmla="*/ 2138 w 2615"/>
                <a:gd name="T17" fmla="*/ 1090 h 1270"/>
                <a:gd name="T18" fmla="*/ 1636 w 2615"/>
                <a:gd name="T19" fmla="*/ 922 h 1270"/>
                <a:gd name="T20" fmla="*/ 1385 w 2615"/>
                <a:gd name="T21" fmla="*/ 736 h 1270"/>
                <a:gd name="T22" fmla="*/ 1316 w 2615"/>
                <a:gd name="T23" fmla="*/ 534 h 1270"/>
                <a:gd name="T24" fmla="*/ 1256 w 2615"/>
                <a:gd name="T25" fmla="*/ 423 h 1270"/>
                <a:gd name="T26" fmla="*/ 1074 w 2615"/>
                <a:gd name="T27" fmla="*/ 272 h 1270"/>
                <a:gd name="T28" fmla="*/ 705 w 2615"/>
                <a:gd name="T29" fmla="*/ 113 h 1270"/>
                <a:gd name="T30" fmla="*/ 1 w 2615"/>
                <a:gd name="T31" fmla="*/ 8 h 1270"/>
                <a:gd name="T32" fmla="*/ 245 w 2615"/>
                <a:gd name="T33" fmla="*/ 29 h 1270"/>
                <a:gd name="T34" fmla="*/ 902 w 2615"/>
                <a:gd name="T35" fmla="*/ 194 h 1270"/>
                <a:gd name="T36" fmla="*/ 1201 w 2615"/>
                <a:gd name="T37" fmla="*/ 376 h 1270"/>
                <a:gd name="T38" fmla="*/ 1286 w 2615"/>
                <a:gd name="T39" fmla="*/ 481 h 1270"/>
                <a:gd name="T40" fmla="*/ 1323 w 2615"/>
                <a:gd name="T41" fmla="*/ 640 h 1270"/>
                <a:gd name="T42" fmla="*/ 1485 w 2615"/>
                <a:gd name="T43" fmla="*/ 839 h 1270"/>
                <a:gd name="T44" fmla="*/ 1814 w 2615"/>
                <a:gd name="T45" fmla="*/ 1008 h 1270"/>
                <a:gd name="T46" fmla="*/ 2493 w 2615"/>
                <a:gd name="T47" fmla="*/ 1143 h 1270"/>
                <a:gd name="T48" fmla="*/ 2369 w 2615"/>
                <a:gd name="T49" fmla="*/ 1149 h 1270"/>
                <a:gd name="T50" fmla="*/ 1713 w 2615"/>
                <a:gd name="T51" fmla="*/ 985 h 1270"/>
                <a:gd name="T52" fmla="*/ 1414 w 2615"/>
                <a:gd name="T53" fmla="*/ 802 h 1270"/>
                <a:gd name="T54" fmla="*/ 1329 w 2615"/>
                <a:gd name="T55" fmla="*/ 697 h 1270"/>
                <a:gd name="T56" fmla="*/ 1293 w 2615"/>
                <a:gd name="T57" fmla="*/ 539 h 1270"/>
                <a:gd name="T58" fmla="*/ 1132 w 2615"/>
                <a:gd name="T59" fmla="*/ 340 h 1270"/>
                <a:gd name="T60" fmla="*/ 801 w 2615"/>
                <a:gd name="T61" fmla="*/ 171 h 1270"/>
                <a:gd name="T62" fmla="*/ 122 w 2615"/>
                <a:gd name="T63" fmla="*/ 35 h 1270"/>
                <a:gd name="T64" fmla="*/ 122 w 2615"/>
                <a:gd name="T65" fmla="*/ 43 h 1270"/>
                <a:gd name="T66" fmla="*/ 798 w 2615"/>
                <a:gd name="T67" fmla="*/ 179 h 1270"/>
                <a:gd name="T68" fmla="*/ 1128 w 2615"/>
                <a:gd name="T69" fmla="*/ 347 h 1270"/>
                <a:gd name="T70" fmla="*/ 1285 w 2615"/>
                <a:gd name="T71" fmla="*/ 541 h 1270"/>
                <a:gd name="T72" fmla="*/ 1322 w 2615"/>
                <a:gd name="T73" fmla="*/ 700 h 1270"/>
                <a:gd name="T74" fmla="*/ 1408 w 2615"/>
                <a:gd name="T75" fmla="*/ 807 h 1270"/>
                <a:gd name="T76" fmla="*/ 1710 w 2615"/>
                <a:gd name="T77" fmla="*/ 992 h 1270"/>
                <a:gd name="T78" fmla="*/ 2368 w 2615"/>
                <a:gd name="T79" fmla="*/ 1157 h 1270"/>
                <a:gd name="T80" fmla="*/ 2491 w 2615"/>
                <a:gd name="T81" fmla="*/ 1175 h 1270"/>
                <a:gd name="T82" fmla="*/ 1803 w 2615"/>
                <a:gd name="T83" fmla="*/ 1038 h 1270"/>
                <a:gd name="T84" fmla="*/ 1464 w 2615"/>
                <a:gd name="T85" fmla="*/ 864 h 1270"/>
                <a:gd name="T86" fmla="*/ 1317 w 2615"/>
                <a:gd name="T87" fmla="*/ 708 h 1270"/>
                <a:gd name="T88" fmla="*/ 1284 w 2615"/>
                <a:gd name="T89" fmla="*/ 593 h 1270"/>
                <a:gd name="T90" fmla="*/ 1180 w 2615"/>
                <a:gd name="T91" fmla="*/ 401 h 1270"/>
                <a:gd name="T92" fmla="*/ 891 w 2615"/>
                <a:gd name="T93" fmla="*/ 224 h 1270"/>
                <a:gd name="T94" fmla="*/ 243 w 2615"/>
                <a:gd name="T95" fmla="*/ 61 h 1270"/>
                <a:gd name="T96" fmla="*/ 2422 w 2615"/>
                <a:gd name="T97" fmla="*/ 1036 h 1270"/>
                <a:gd name="T98" fmla="*/ 2393 w 2615"/>
                <a:gd name="T99" fmla="*/ 1222 h 1270"/>
                <a:gd name="T100" fmla="*/ 2389 w 2615"/>
                <a:gd name="T101" fmla="*/ 1043 h 1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15" h="1270">
                  <a:moveTo>
                    <a:pt x="1" y="0"/>
                  </a:moveTo>
                  <a:lnTo>
                    <a:pt x="123" y="3"/>
                  </a:lnTo>
                  <a:lnTo>
                    <a:pt x="246" y="14"/>
                  </a:lnTo>
                  <a:lnTo>
                    <a:pt x="484" y="50"/>
                  </a:lnTo>
                  <a:lnTo>
                    <a:pt x="707" y="105"/>
                  </a:lnTo>
                  <a:lnTo>
                    <a:pt x="811" y="141"/>
                  </a:lnTo>
                  <a:lnTo>
                    <a:pt x="908" y="179"/>
                  </a:lnTo>
                  <a:lnTo>
                    <a:pt x="998" y="221"/>
                  </a:lnTo>
                  <a:lnTo>
                    <a:pt x="1078" y="266"/>
                  </a:lnTo>
                  <a:lnTo>
                    <a:pt x="1150" y="314"/>
                  </a:lnTo>
                  <a:lnTo>
                    <a:pt x="1211" y="364"/>
                  </a:lnTo>
                  <a:lnTo>
                    <a:pt x="1260" y="416"/>
                  </a:lnTo>
                  <a:cubicBezTo>
                    <a:pt x="1261" y="417"/>
                    <a:pt x="1262" y="418"/>
                    <a:pt x="1262" y="419"/>
                  </a:cubicBezTo>
                  <a:lnTo>
                    <a:pt x="1298" y="471"/>
                  </a:lnTo>
                  <a:cubicBezTo>
                    <a:pt x="1299" y="472"/>
                    <a:pt x="1300" y="474"/>
                    <a:pt x="1301" y="475"/>
                  </a:cubicBezTo>
                  <a:lnTo>
                    <a:pt x="1323" y="527"/>
                  </a:lnTo>
                  <a:cubicBezTo>
                    <a:pt x="1323" y="529"/>
                    <a:pt x="1324" y="531"/>
                    <a:pt x="1324" y="533"/>
                  </a:cubicBezTo>
                  <a:lnTo>
                    <a:pt x="1331" y="586"/>
                  </a:lnTo>
                  <a:lnTo>
                    <a:pt x="1339" y="636"/>
                  </a:lnTo>
                  <a:lnTo>
                    <a:pt x="1358" y="683"/>
                  </a:lnTo>
                  <a:lnTo>
                    <a:pt x="1391" y="731"/>
                  </a:lnTo>
                  <a:lnTo>
                    <a:pt x="1437" y="780"/>
                  </a:lnTo>
                  <a:lnTo>
                    <a:pt x="1495" y="827"/>
                  </a:lnTo>
                  <a:lnTo>
                    <a:pt x="1562" y="873"/>
                  </a:lnTo>
                  <a:lnTo>
                    <a:pt x="1640" y="915"/>
                  </a:lnTo>
                  <a:lnTo>
                    <a:pt x="1727" y="956"/>
                  </a:lnTo>
                  <a:lnTo>
                    <a:pt x="1820" y="993"/>
                  </a:lnTo>
                  <a:lnTo>
                    <a:pt x="1921" y="1028"/>
                  </a:lnTo>
                  <a:lnTo>
                    <a:pt x="2140" y="1082"/>
                  </a:lnTo>
                  <a:lnTo>
                    <a:pt x="2374" y="1118"/>
                  </a:lnTo>
                  <a:lnTo>
                    <a:pt x="2494" y="1128"/>
                  </a:lnTo>
                  <a:lnTo>
                    <a:pt x="2568" y="1129"/>
                  </a:lnTo>
                  <a:lnTo>
                    <a:pt x="2567" y="1137"/>
                  </a:lnTo>
                  <a:lnTo>
                    <a:pt x="2494" y="1136"/>
                  </a:lnTo>
                  <a:lnTo>
                    <a:pt x="2373" y="1126"/>
                  </a:lnTo>
                  <a:lnTo>
                    <a:pt x="2138" y="1090"/>
                  </a:lnTo>
                  <a:lnTo>
                    <a:pt x="1919" y="1035"/>
                  </a:lnTo>
                  <a:lnTo>
                    <a:pt x="1817" y="1001"/>
                  </a:lnTo>
                  <a:lnTo>
                    <a:pt x="1723" y="963"/>
                  </a:lnTo>
                  <a:lnTo>
                    <a:pt x="1636" y="922"/>
                  </a:lnTo>
                  <a:lnTo>
                    <a:pt x="1557" y="879"/>
                  </a:lnTo>
                  <a:lnTo>
                    <a:pt x="1490" y="833"/>
                  </a:lnTo>
                  <a:lnTo>
                    <a:pt x="1431" y="786"/>
                  </a:lnTo>
                  <a:lnTo>
                    <a:pt x="1385" y="736"/>
                  </a:lnTo>
                  <a:lnTo>
                    <a:pt x="1351" y="687"/>
                  </a:lnTo>
                  <a:lnTo>
                    <a:pt x="1331" y="638"/>
                  </a:lnTo>
                  <a:lnTo>
                    <a:pt x="1323" y="587"/>
                  </a:lnTo>
                  <a:lnTo>
                    <a:pt x="1316" y="534"/>
                  </a:lnTo>
                  <a:cubicBezTo>
                    <a:pt x="1316" y="533"/>
                    <a:pt x="1316" y="532"/>
                    <a:pt x="1315" y="530"/>
                  </a:cubicBezTo>
                  <a:lnTo>
                    <a:pt x="1293" y="478"/>
                  </a:lnTo>
                  <a:cubicBezTo>
                    <a:pt x="1293" y="477"/>
                    <a:pt x="1292" y="476"/>
                    <a:pt x="1292" y="475"/>
                  </a:cubicBezTo>
                  <a:lnTo>
                    <a:pt x="1256" y="423"/>
                  </a:lnTo>
                  <a:cubicBezTo>
                    <a:pt x="1255" y="423"/>
                    <a:pt x="1255" y="422"/>
                    <a:pt x="1254" y="422"/>
                  </a:cubicBezTo>
                  <a:lnTo>
                    <a:pt x="1206" y="370"/>
                  </a:lnTo>
                  <a:lnTo>
                    <a:pt x="1145" y="320"/>
                  </a:lnTo>
                  <a:lnTo>
                    <a:pt x="1074" y="272"/>
                  </a:lnTo>
                  <a:lnTo>
                    <a:pt x="994" y="228"/>
                  </a:lnTo>
                  <a:lnTo>
                    <a:pt x="905" y="187"/>
                  </a:lnTo>
                  <a:lnTo>
                    <a:pt x="809" y="148"/>
                  </a:lnTo>
                  <a:lnTo>
                    <a:pt x="705" y="113"/>
                  </a:lnTo>
                  <a:lnTo>
                    <a:pt x="483" y="58"/>
                  </a:lnTo>
                  <a:lnTo>
                    <a:pt x="246" y="22"/>
                  </a:lnTo>
                  <a:lnTo>
                    <a:pt x="123" y="11"/>
                  </a:lnTo>
                  <a:lnTo>
                    <a:pt x="1" y="8"/>
                  </a:lnTo>
                  <a:lnTo>
                    <a:pt x="1" y="0"/>
                  </a:lnTo>
                  <a:close/>
                  <a:moveTo>
                    <a:pt x="1" y="16"/>
                  </a:moveTo>
                  <a:lnTo>
                    <a:pt x="123" y="19"/>
                  </a:lnTo>
                  <a:lnTo>
                    <a:pt x="245" y="29"/>
                  </a:lnTo>
                  <a:lnTo>
                    <a:pt x="482" y="66"/>
                  </a:lnTo>
                  <a:lnTo>
                    <a:pt x="703" y="121"/>
                  </a:lnTo>
                  <a:lnTo>
                    <a:pt x="806" y="156"/>
                  </a:lnTo>
                  <a:lnTo>
                    <a:pt x="902" y="194"/>
                  </a:lnTo>
                  <a:lnTo>
                    <a:pt x="991" y="235"/>
                  </a:lnTo>
                  <a:lnTo>
                    <a:pt x="1070" y="279"/>
                  </a:lnTo>
                  <a:lnTo>
                    <a:pt x="1141" y="327"/>
                  </a:lnTo>
                  <a:lnTo>
                    <a:pt x="1201" y="376"/>
                  </a:lnTo>
                  <a:lnTo>
                    <a:pt x="1248" y="427"/>
                  </a:lnTo>
                  <a:cubicBezTo>
                    <a:pt x="1249" y="427"/>
                    <a:pt x="1249" y="428"/>
                    <a:pt x="1249" y="428"/>
                  </a:cubicBezTo>
                  <a:lnTo>
                    <a:pt x="1285" y="480"/>
                  </a:lnTo>
                  <a:cubicBezTo>
                    <a:pt x="1285" y="480"/>
                    <a:pt x="1286" y="481"/>
                    <a:pt x="1286" y="481"/>
                  </a:cubicBezTo>
                  <a:lnTo>
                    <a:pt x="1308" y="533"/>
                  </a:lnTo>
                  <a:cubicBezTo>
                    <a:pt x="1308" y="534"/>
                    <a:pt x="1308" y="535"/>
                    <a:pt x="1308" y="535"/>
                  </a:cubicBezTo>
                  <a:lnTo>
                    <a:pt x="1315" y="588"/>
                  </a:lnTo>
                  <a:lnTo>
                    <a:pt x="1323" y="640"/>
                  </a:lnTo>
                  <a:lnTo>
                    <a:pt x="1344" y="691"/>
                  </a:lnTo>
                  <a:lnTo>
                    <a:pt x="1379" y="741"/>
                  </a:lnTo>
                  <a:lnTo>
                    <a:pt x="1425" y="791"/>
                  </a:lnTo>
                  <a:lnTo>
                    <a:pt x="1485" y="839"/>
                  </a:lnTo>
                  <a:lnTo>
                    <a:pt x="1553" y="886"/>
                  </a:lnTo>
                  <a:lnTo>
                    <a:pt x="1632" y="929"/>
                  </a:lnTo>
                  <a:lnTo>
                    <a:pt x="1720" y="970"/>
                  </a:lnTo>
                  <a:lnTo>
                    <a:pt x="1814" y="1008"/>
                  </a:lnTo>
                  <a:lnTo>
                    <a:pt x="1916" y="1043"/>
                  </a:lnTo>
                  <a:lnTo>
                    <a:pt x="2136" y="1098"/>
                  </a:lnTo>
                  <a:lnTo>
                    <a:pt x="2372" y="1134"/>
                  </a:lnTo>
                  <a:lnTo>
                    <a:pt x="2493" y="1143"/>
                  </a:lnTo>
                  <a:lnTo>
                    <a:pt x="2567" y="1145"/>
                  </a:lnTo>
                  <a:lnTo>
                    <a:pt x="2567" y="1161"/>
                  </a:lnTo>
                  <a:lnTo>
                    <a:pt x="2492" y="1159"/>
                  </a:lnTo>
                  <a:lnTo>
                    <a:pt x="2369" y="1149"/>
                  </a:lnTo>
                  <a:lnTo>
                    <a:pt x="2133" y="1113"/>
                  </a:lnTo>
                  <a:lnTo>
                    <a:pt x="1911" y="1058"/>
                  </a:lnTo>
                  <a:lnTo>
                    <a:pt x="1808" y="1023"/>
                  </a:lnTo>
                  <a:lnTo>
                    <a:pt x="1713" y="985"/>
                  </a:lnTo>
                  <a:lnTo>
                    <a:pt x="1625" y="943"/>
                  </a:lnTo>
                  <a:lnTo>
                    <a:pt x="1544" y="899"/>
                  </a:lnTo>
                  <a:lnTo>
                    <a:pt x="1474" y="852"/>
                  </a:lnTo>
                  <a:lnTo>
                    <a:pt x="1414" y="802"/>
                  </a:lnTo>
                  <a:lnTo>
                    <a:pt x="1367" y="752"/>
                  </a:lnTo>
                  <a:cubicBezTo>
                    <a:pt x="1366" y="752"/>
                    <a:pt x="1366" y="751"/>
                    <a:pt x="1366" y="751"/>
                  </a:cubicBezTo>
                  <a:lnTo>
                    <a:pt x="1330" y="699"/>
                  </a:lnTo>
                  <a:cubicBezTo>
                    <a:pt x="1330" y="699"/>
                    <a:pt x="1329" y="698"/>
                    <a:pt x="1329" y="697"/>
                  </a:cubicBezTo>
                  <a:lnTo>
                    <a:pt x="1308" y="645"/>
                  </a:lnTo>
                  <a:cubicBezTo>
                    <a:pt x="1308" y="645"/>
                    <a:pt x="1308" y="644"/>
                    <a:pt x="1308" y="644"/>
                  </a:cubicBezTo>
                  <a:lnTo>
                    <a:pt x="1300" y="591"/>
                  </a:lnTo>
                  <a:lnTo>
                    <a:pt x="1293" y="539"/>
                  </a:lnTo>
                  <a:lnTo>
                    <a:pt x="1271" y="488"/>
                  </a:lnTo>
                  <a:lnTo>
                    <a:pt x="1236" y="438"/>
                  </a:lnTo>
                  <a:lnTo>
                    <a:pt x="1190" y="389"/>
                  </a:lnTo>
                  <a:lnTo>
                    <a:pt x="1132" y="340"/>
                  </a:lnTo>
                  <a:lnTo>
                    <a:pt x="1063" y="293"/>
                  </a:lnTo>
                  <a:lnTo>
                    <a:pt x="984" y="250"/>
                  </a:lnTo>
                  <a:lnTo>
                    <a:pt x="897" y="209"/>
                  </a:lnTo>
                  <a:lnTo>
                    <a:pt x="801" y="171"/>
                  </a:lnTo>
                  <a:lnTo>
                    <a:pt x="700" y="136"/>
                  </a:lnTo>
                  <a:lnTo>
                    <a:pt x="479" y="81"/>
                  </a:lnTo>
                  <a:lnTo>
                    <a:pt x="244" y="45"/>
                  </a:lnTo>
                  <a:lnTo>
                    <a:pt x="122" y="35"/>
                  </a:lnTo>
                  <a:lnTo>
                    <a:pt x="0" y="32"/>
                  </a:lnTo>
                  <a:lnTo>
                    <a:pt x="1" y="16"/>
                  </a:lnTo>
                  <a:close/>
                  <a:moveTo>
                    <a:pt x="0" y="40"/>
                  </a:moveTo>
                  <a:lnTo>
                    <a:pt x="122" y="43"/>
                  </a:lnTo>
                  <a:lnTo>
                    <a:pt x="243" y="53"/>
                  </a:lnTo>
                  <a:lnTo>
                    <a:pt x="478" y="89"/>
                  </a:lnTo>
                  <a:lnTo>
                    <a:pt x="698" y="144"/>
                  </a:lnTo>
                  <a:lnTo>
                    <a:pt x="798" y="179"/>
                  </a:lnTo>
                  <a:lnTo>
                    <a:pt x="894" y="216"/>
                  </a:lnTo>
                  <a:lnTo>
                    <a:pt x="981" y="257"/>
                  </a:lnTo>
                  <a:lnTo>
                    <a:pt x="1059" y="300"/>
                  </a:lnTo>
                  <a:lnTo>
                    <a:pt x="1128" y="347"/>
                  </a:lnTo>
                  <a:lnTo>
                    <a:pt x="1185" y="395"/>
                  </a:lnTo>
                  <a:lnTo>
                    <a:pt x="1230" y="443"/>
                  </a:lnTo>
                  <a:lnTo>
                    <a:pt x="1264" y="492"/>
                  </a:lnTo>
                  <a:lnTo>
                    <a:pt x="1285" y="541"/>
                  </a:lnTo>
                  <a:lnTo>
                    <a:pt x="1292" y="592"/>
                  </a:lnTo>
                  <a:lnTo>
                    <a:pt x="1300" y="645"/>
                  </a:lnTo>
                  <a:cubicBezTo>
                    <a:pt x="1300" y="646"/>
                    <a:pt x="1300" y="647"/>
                    <a:pt x="1301" y="648"/>
                  </a:cubicBezTo>
                  <a:lnTo>
                    <a:pt x="1322" y="700"/>
                  </a:lnTo>
                  <a:cubicBezTo>
                    <a:pt x="1322" y="702"/>
                    <a:pt x="1323" y="703"/>
                    <a:pt x="1323" y="704"/>
                  </a:cubicBezTo>
                  <a:lnTo>
                    <a:pt x="1359" y="756"/>
                  </a:lnTo>
                  <a:cubicBezTo>
                    <a:pt x="1360" y="756"/>
                    <a:pt x="1360" y="757"/>
                    <a:pt x="1361" y="757"/>
                  </a:cubicBezTo>
                  <a:lnTo>
                    <a:pt x="1408" y="807"/>
                  </a:lnTo>
                  <a:lnTo>
                    <a:pt x="1469" y="858"/>
                  </a:lnTo>
                  <a:lnTo>
                    <a:pt x="1539" y="906"/>
                  </a:lnTo>
                  <a:lnTo>
                    <a:pt x="1621" y="950"/>
                  </a:lnTo>
                  <a:lnTo>
                    <a:pt x="1710" y="992"/>
                  </a:lnTo>
                  <a:lnTo>
                    <a:pt x="1806" y="1030"/>
                  </a:lnTo>
                  <a:lnTo>
                    <a:pt x="1908" y="1066"/>
                  </a:lnTo>
                  <a:lnTo>
                    <a:pt x="2131" y="1121"/>
                  </a:lnTo>
                  <a:lnTo>
                    <a:pt x="2368" y="1157"/>
                  </a:lnTo>
                  <a:lnTo>
                    <a:pt x="2491" y="1167"/>
                  </a:lnTo>
                  <a:lnTo>
                    <a:pt x="2567" y="1169"/>
                  </a:lnTo>
                  <a:lnTo>
                    <a:pt x="2566" y="1177"/>
                  </a:lnTo>
                  <a:lnTo>
                    <a:pt x="2491" y="1175"/>
                  </a:lnTo>
                  <a:lnTo>
                    <a:pt x="2367" y="1165"/>
                  </a:lnTo>
                  <a:lnTo>
                    <a:pt x="2129" y="1129"/>
                  </a:lnTo>
                  <a:lnTo>
                    <a:pt x="1906" y="1073"/>
                  </a:lnTo>
                  <a:lnTo>
                    <a:pt x="1803" y="1038"/>
                  </a:lnTo>
                  <a:lnTo>
                    <a:pt x="1706" y="999"/>
                  </a:lnTo>
                  <a:lnTo>
                    <a:pt x="1617" y="957"/>
                  </a:lnTo>
                  <a:lnTo>
                    <a:pt x="1535" y="912"/>
                  </a:lnTo>
                  <a:lnTo>
                    <a:pt x="1464" y="864"/>
                  </a:lnTo>
                  <a:lnTo>
                    <a:pt x="1402" y="813"/>
                  </a:lnTo>
                  <a:lnTo>
                    <a:pt x="1355" y="763"/>
                  </a:lnTo>
                  <a:cubicBezTo>
                    <a:pt x="1354" y="762"/>
                    <a:pt x="1353" y="761"/>
                    <a:pt x="1353" y="760"/>
                  </a:cubicBezTo>
                  <a:lnTo>
                    <a:pt x="1317" y="708"/>
                  </a:lnTo>
                  <a:cubicBezTo>
                    <a:pt x="1316" y="707"/>
                    <a:pt x="1315" y="705"/>
                    <a:pt x="1314" y="703"/>
                  </a:cubicBezTo>
                  <a:lnTo>
                    <a:pt x="1293" y="651"/>
                  </a:lnTo>
                  <a:cubicBezTo>
                    <a:pt x="1293" y="650"/>
                    <a:pt x="1292" y="648"/>
                    <a:pt x="1292" y="646"/>
                  </a:cubicBezTo>
                  <a:lnTo>
                    <a:pt x="1284" y="593"/>
                  </a:lnTo>
                  <a:lnTo>
                    <a:pt x="1277" y="543"/>
                  </a:lnTo>
                  <a:lnTo>
                    <a:pt x="1257" y="496"/>
                  </a:lnTo>
                  <a:lnTo>
                    <a:pt x="1224" y="448"/>
                  </a:lnTo>
                  <a:lnTo>
                    <a:pt x="1180" y="401"/>
                  </a:lnTo>
                  <a:lnTo>
                    <a:pt x="1123" y="353"/>
                  </a:lnTo>
                  <a:lnTo>
                    <a:pt x="1055" y="307"/>
                  </a:lnTo>
                  <a:lnTo>
                    <a:pt x="977" y="264"/>
                  </a:lnTo>
                  <a:lnTo>
                    <a:pt x="891" y="224"/>
                  </a:lnTo>
                  <a:lnTo>
                    <a:pt x="796" y="186"/>
                  </a:lnTo>
                  <a:lnTo>
                    <a:pt x="696" y="152"/>
                  </a:lnTo>
                  <a:lnTo>
                    <a:pt x="477" y="97"/>
                  </a:lnTo>
                  <a:lnTo>
                    <a:pt x="243" y="61"/>
                  </a:lnTo>
                  <a:lnTo>
                    <a:pt x="122" y="51"/>
                  </a:lnTo>
                  <a:lnTo>
                    <a:pt x="0" y="48"/>
                  </a:lnTo>
                  <a:lnTo>
                    <a:pt x="0" y="40"/>
                  </a:lnTo>
                  <a:close/>
                  <a:moveTo>
                    <a:pt x="2422" y="1036"/>
                  </a:moveTo>
                  <a:lnTo>
                    <a:pt x="2615" y="1154"/>
                  </a:lnTo>
                  <a:lnTo>
                    <a:pt x="2416" y="1264"/>
                  </a:lnTo>
                  <a:cubicBezTo>
                    <a:pt x="2405" y="1270"/>
                    <a:pt x="2390" y="1266"/>
                    <a:pt x="2384" y="1254"/>
                  </a:cubicBezTo>
                  <a:cubicBezTo>
                    <a:pt x="2377" y="1243"/>
                    <a:pt x="2382" y="1228"/>
                    <a:pt x="2393" y="1222"/>
                  </a:cubicBezTo>
                  <a:lnTo>
                    <a:pt x="2555" y="1132"/>
                  </a:lnTo>
                  <a:lnTo>
                    <a:pt x="2554" y="1174"/>
                  </a:lnTo>
                  <a:lnTo>
                    <a:pt x="2397" y="1076"/>
                  </a:lnTo>
                  <a:cubicBezTo>
                    <a:pt x="2385" y="1070"/>
                    <a:pt x="2382" y="1055"/>
                    <a:pt x="2389" y="1043"/>
                  </a:cubicBezTo>
                  <a:cubicBezTo>
                    <a:pt x="2396" y="1032"/>
                    <a:pt x="2411" y="1029"/>
                    <a:pt x="2422" y="1036"/>
                  </a:cubicBezTo>
                  <a:close/>
                </a:path>
              </a:pathLst>
            </a:custGeom>
            <a:solidFill>
              <a:srgbClr val="4A7EBB"/>
            </a:solidFill>
            <a:ln w="0" cap="flat">
              <a:solidFill>
                <a:srgbClr val="4A7EBB"/>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grpSp>
      <p:sp>
        <p:nvSpPr>
          <p:cNvPr id="26" name="Rectangle 3"/>
          <p:cNvSpPr txBox="1">
            <a:spLocks noChangeArrowheads="1"/>
          </p:cNvSpPr>
          <p:nvPr/>
        </p:nvSpPr>
        <p:spPr bwMode="auto">
          <a:xfrm>
            <a:off x="343594" y="4101455"/>
            <a:ext cx="8540154" cy="268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bg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bg1"/>
                </a:solidFill>
                <a:latin typeface="Calibri" pitchFamily="34" charset="0"/>
              </a:defRPr>
            </a:lvl2pPr>
            <a:lvl3pPr marL="1143000" indent="-228600" algn="l" rtl="0" eaLnBrk="0" fontAlgn="base" hangingPunct="0">
              <a:spcBef>
                <a:spcPct val="20000"/>
              </a:spcBef>
              <a:spcAft>
                <a:spcPct val="0"/>
              </a:spcAft>
              <a:buChar char="•"/>
              <a:defRPr sz="1600">
                <a:solidFill>
                  <a:schemeClr val="bg1"/>
                </a:solidFill>
                <a:latin typeface="Calibri" pitchFamily="34" charset="0"/>
              </a:defRPr>
            </a:lvl3pPr>
            <a:lvl4pPr marL="1600200" indent="-228600" algn="l" rtl="0" eaLnBrk="0" fontAlgn="base" hangingPunct="0">
              <a:spcBef>
                <a:spcPct val="20000"/>
              </a:spcBef>
              <a:spcAft>
                <a:spcPct val="0"/>
              </a:spcAft>
              <a:buChar char="–"/>
              <a:defRPr sz="1400">
                <a:solidFill>
                  <a:schemeClr val="bg1"/>
                </a:solidFill>
                <a:latin typeface="Calibri" pitchFamily="34" charset="0"/>
              </a:defRPr>
            </a:lvl4pPr>
            <a:lvl5pPr marL="2057400" indent="-228600" algn="l" rtl="0" eaLnBrk="0" fontAlgn="base" hangingPunct="0">
              <a:spcBef>
                <a:spcPct val="20000"/>
              </a:spcBef>
              <a:spcAft>
                <a:spcPct val="0"/>
              </a:spcAft>
              <a:buChar char="»"/>
              <a:defRPr sz="1400">
                <a:solidFill>
                  <a:schemeClr val="bg1"/>
                </a:solidFill>
                <a:latin typeface="Calibri" pitchFamily="34"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buNone/>
            </a:pPr>
            <a:r>
              <a:rPr lang="en-US" sz="2400" dirty="0" smtClean="0"/>
              <a:t>Attention = synchronization </a:t>
            </a:r>
            <a:r>
              <a:rPr lang="en-US" sz="2400" dirty="0"/>
              <a:t>of </a:t>
            </a:r>
            <a:r>
              <a:rPr lang="en-US" sz="2400" dirty="0" smtClean="0"/>
              <a:t>neurons, limited </a:t>
            </a:r>
            <a:r>
              <a:rPr lang="en-US" sz="2400" dirty="0"/>
              <a:t>to </a:t>
            </a:r>
            <a:r>
              <a:rPr lang="en-US" sz="2400" dirty="0" smtClean="0"/>
              <a:t>S, perception S</a:t>
            </a:r>
            <a:r>
              <a:rPr lang="en-US" sz="2400" dirty="0" smtClean="0">
                <a:sym typeface="Wingdings" pitchFamily="2" charset="2"/>
              </a:rPr>
              <a:t>S strongly </a:t>
            </a:r>
            <a:r>
              <a:rPr lang="en-US" sz="2400" dirty="0" smtClean="0"/>
              <a:t>binds attention, no chance for normal development. Asperger syndrome strong C=&gt;S activates </a:t>
            </a:r>
            <a:r>
              <a:rPr lang="en-US" sz="2400" dirty="0"/>
              <a:t>sensory cortices </a:t>
            </a:r>
            <a:r>
              <a:rPr lang="en-US" sz="2400" dirty="0" smtClean="0"/>
              <a:t> preventing understanding </a:t>
            </a:r>
            <a:r>
              <a:rPr lang="en-US" sz="2400" dirty="0"/>
              <a:t>of metaphoric </a:t>
            </a:r>
            <a:r>
              <a:rPr lang="en-US" sz="2400" dirty="0" smtClean="0"/>
              <a:t>language. </a:t>
            </a:r>
            <a:endParaRPr lang="pl-PL" sz="2400" dirty="0"/>
          </a:p>
          <a:p>
            <a:pPr marL="0" indent="0">
              <a:buNone/>
            </a:pPr>
            <a:r>
              <a:rPr lang="en-US" sz="2400" dirty="0"/>
              <a:t>If </a:t>
            </a:r>
            <a:r>
              <a:rPr lang="en-US" sz="2400" dirty="0" smtClean="0"/>
              <a:t>central </a:t>
            </a:r>
            <a:r>
              <a:rPr lang="en-US" sz="2400" dirty="0"/>
              <a:t>C</a:t>
            </a:r>
            <a:r>
              <a:rPr lang="en-US" sz="2400" dirty="0">
                <a:sym typeface="Wingdings"/>
              </a:rPr>
              <a:t></a:t>
            </a:r>
            <a:r>
              <a:rPr lang="en-US" sz="2400" dirty="0"/>
              <a:t>C processes </a:t>
            </a:r>
            <a:r>
              <a:rPr lang="en-US" sz="2400" dirty="0" smtClean="0"/>
              <a:t>dominate</a:t>
            </a:r>
            <a:r>
              <a:rPr lang="en-US" sz="2400" dirty="0"/>
              <a:t>, no vivid imagery </a:t>
            </a:r>
            <a:r>
              <a:rPr lang="en-US" sz="2400" dirty="0" smtClean="0"/>
              <a:t>but efficient </a:t>
            </a:r>
            <a:r>
              <a:rPr lang="en-US" sz="2400" dirty="0"/>
              <a:t>abstract thinking </a:t>
            </a:r>
            <a:r>
              <a:rPr lang="en-US" sz="2400" dirty="0" smtClean="0"/>
              <a:t>is expected - mathematicians</a:t>
            </a:r>
            <a:r>
              <a:rPr lang="en-US" sz="2400" dirty="0"/>
              <a:t>, logicians, theoretical physicist, theologians and philosophers </a:t>
            </a:r>
            <a:r>
              <a:rPr lang="en-US" sz="2400" dirty="0" smtClean="0"/>
              <a:t>ideas</a:t>
            </a:r>
            <a:r>
              <a:rPr lang="en-US" sz="2400" dirty="0"/>
              <a:t>. </a:t>
            </a:r>
            <a:endParaRPr lang="pl-PL" sz="2400" dirty="0"/>
          </a:p>
        </p:txBody>
      </p:sp>
    </p:spTree>
    <p:extLst>
      <p:ext uri="{BB962C8B-B14F-4D97-AF65-F5344CB8AC3E}">
        <p14:creationId xmlns:p14="http://schemas.microsoft.com/office/powerpoint/2010/main" val="3742165946"/>
      </p:ext>
    </p:extLst>
  </p:cSld>
  <p:clrMapOvr>
    <a:masterClrMapping/>
  </p:clrMapOvr>
  <p:transition>
    <p:strips dir="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a:xfrm>
            <a:off x="1835696" y="260648"/>
            <a:ext cx="6089873" cy="769938"/>
          </a:xfrm>
        </p:spPr>
        <p:txBody>
          <a:bodyPr/>
          <a:lstStyle/>
          <a:p>
            <a:pPr eaLnBrk="1" hangingPunct="1">
              <a:defRPr/>
            </a:pPr>
            <a:r>
              <a:rPr lang="en-US" dirty="0" smtClean="0">
                <a:latin typeface="Arial Unicode MS" pitchFamily="34" charset="-128"/>
              </a:rPr>
              <a:t>Learning styles 2</a:t>
            </a:r>
            <a:r>
              <a:rPr lang="en-US" baseline="30000" dirty="0" smtClean="0">
                <a:latin typeface="Arial Unicode MS" pitchFamily="34" charset="-128"/>
              </a:rPr>
              <a:t>nd</a:t>
            </a:r>
            <a:r>
              <a:rPr lang="en-US" dirty="0" smtClean="0">
                <a:latin typeface="Arial Unicode MS" pitchFamily="34" charset="-128"/>
              </a:rPr>
              <a:t> D</a:t>
            </a:r>
          </a:p>
        </p:txBody>
      </p:sp>
      <p:sp>
        <p:nvSpPr>
          <p:cNvPr id="16387" name="Rectangle 3"/>
          <p:cNvSpPr>
            <a:spLocks noGrp="1" noChangeArrowheads="1"/>
          </p:cNvSpPr>
          <p:nvPr>
            <p:ph type="body" idx="1"/>
          </p:nvPr>
        </p:nvSpPr>
        <p:spPr>
          <a:xfrm>
            <a:off x="380999" y="1124744"/>
            <a:ext cx="4248747" cy="2880320"/>
          </a:xfrm>
        </p:spPr>
        <p:txBody>
          <a:bodyPr/>
          <a:lstStyle/>
          <a:p>
            <a:pPr marL="0" lvl="0" indent="0">
              <a:spcBef>
                <a:spcPts val="0"/>
              </a:spcBef>
              <a:spcAft>
                <a:spcPts val="600"/>
              </a:spcAft>
              <a:buNone/>
            </a:pPr>
            <a:r>
              <a:rPr lang="en-US" sz="2400" dirty="0" smtClean="0"/>
              <a:t>Kolb passive-active dimension, observation – experimentation: motor-central </a:t>
            </a:r>
            <a:r>
              <a:rPr lang="en-US" sz="2400" dirty="0"/>
              <a:t>processes M</a:t>
            </a:r>
            <a:r>
              <a:rPr lang="en-US" sz="2400" dirty="0">
                <a:sym typeface="Wingdings"/>
              </a:rPr>
              <a:t></a:t>
            </a:r>
            <a:r>
              <a:rPr lang="en-US" sz="2400" dirty="0"/>
              <a:t>C, </a:t>
            </a:r>
            <a:r>
              <a:rPr lang="en-US" sz="2400" dirty="0" smtClean="0"/>
              <a:t>sensory-motor </a:t>
            </a:r>
            <a:r>
              <a:rPr lang="en-US" sz="2400" dirty="0"/>
              <a:t>processes M</a:t>
            </a:r>
            <a:r>
              <a:rPr lang="en-US" sz="2400" dirty="0">
                <a:sym typeface="Wingdings"/>
              </a:rPr>
              <a:t></a:t>
            </a:r>
            <a:r>
              <a:rPr lang="en-US" sz="2400" dirty="0"/>
              <a:t>S. </a:t>
            </a:r>
            <a:r>
              <a:rPr lang="en-US" sz="2400" dirty="0" smtClean="0"/>
              <a:t>Autistic people: processes </a:t>
            </a:r>
            <a:r>
              <a:rPr lang="en-US" sz="2400" dirty="0"/>
              <a:t>at </a:t>
            </a:r>
            <a:r>
              <a:rPr lang="en-US" sz="2400" dirty="0" smtClean="0"/>
              <a:t/>
            </a:r>
            <a:br>
              <a:rPr lang="en-US" sz="2400" dirty="0" smtClean="0"/>
            </a:br>
            <a:r>
              <a:rPr lang="en-US" sz="2400" dirty="0" smtClean="0"/>
              <a:t>the </a:t>
            </a:r>
            <a:r>
              <a:rPr lang="en-US" sz="2400" dirty="0"/>
              <a:t>motor level M</a:t>
            </a:r>
            <a:r>
              <a:rPr lang="en-US" sz="2400" dirty="0">
                <a:sym typeface="Wingdings"/>
              </a:rPr>
              <a:t></a:t>
            </a:r>
            <a:r>
              <a:rPr lang="en-US" sz="2400" dirty="0"/>
              <a:t>M, </a:t>
            </a:r>
            <a:r>
              <a:rPr lang="en-US" sz="2400" dirty="0" smtClean="0"/>
              <a:t/>
            </a:r>
            <a:br>
              <a:rPr lang="en-US" sz="2400" dirty="0" smtClean="0"/>
            </a:br>
            <a:r>
              <a:rPr lang="en-US" sz="2400" dirty="0" smtClean="0"/>
              <a:t>leads to repetitive movements, echolalia. </a:t>
            </a:r>
          </a:p>
        </p:txBody>
      </p:sp>
      <p:grpSp>
        <p:nvGrpSpPr>
          <p:cNvPr id="2" name="Group 4"/>
          <p:cNvGrpSpPr>
            <a:grpSpLocks noChangeAspect="1"/>
          </p:cNvGrpSpPr>
          <p:nvPr/>
        </p:nvGrpSpPr>
        <p:grpSpPr bwMode="auto">
          <a:xfrm>
            <a:off x="4532928" y="1217355"/>
            <a:ext cx="4522788" cy="2397379"/>
            <a:chOff x="2099" y="1764"/>
            <a:chExt cx="3143" cy="1666"/>
          </a:xfrm>
        </p:grpSpPr>
        <p:sp>
          <p:nvSpPr>
            <p:cNvPr id="3" name="AutoShape 3"/>
            <p:cNvSpPr>
              <a:spLocks noChangeAspect="1" noChangeArrowheads="1" noTextEdit="1"/>
            </p:cNvSpPr>
            <p:nvPr/>
          </p:nvSpPr>
          <p:spPr bwMode="auto">
            <a:xfrm>
              <a:off x="2102" y="1767"/>
              <a:ext cx="3137" cy="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dirty="0"/>
            </a:p>
          </p:txBody>
        </p:sp>
        <p:sp>
          <p:nvSpPr>
            <p:cNvPr id="4" name="Rectangle 5"/>
            <p:cNvSpPr>
              <a:spLocks noChangeArrowheads="1"/>
            </p:cNvSpPr>
            <p:nvPr/>
          </p:nvSpPr>
          <p:spPr bwMode="auto">
            <a:xfrm>
              <a:off x="3572" y="3039"/>
              <a:ext cx="883" cy="380"/>
            </a:xfrm>
            <a:prstGeom prst="rect">
              <a:avLst/>
            </a:prstGeom>
            <a:solidFill>
              <a:srgbClr val="EEEC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dirty="0"/>
            </a:p>
          </p:txBody>
        </p:sp>
        <p:sp>
          <p:nvSpPr>
            <p:cNvPr id="6" name="Freeform 6"/>
            <p:cNvSpPr>
              <a:spLocks noEditPoints="1"/>
            </p:cNvSpPr>
            <p:nvPr/>
          </p:nvSpPr>
          <p:spPr bwMode="auto">
            <a:xfrm>
              <a:off x="3563" y="3030"/>
              <a:ext cx="900" cy="397"/>
            </a:xfrm>
            <a:custGeom>
              <a:avLst/>
              <a:gdLst>
                <a:gd name="T0" fmla="*/ 0 w 2624"/>
                <a:gd name="T1" fmla="*/ 24 h 1104"/>
                <a:gd name="T2" fmla="*/ 24 w 2624"/>
                <a:gd name="T3" fmla="*/ 0 h 1104"/>
                <a:gd name="T4" fmla="*/ 2600 w 2624"/>
                <a:gd name="T5" fmla="*/ 0 h 1104"/>
                <a:gd name="T6" fmla="*/ 2624 w 2624"/>
                <a:gd name="T7" fmla="*/ 24 h 1104"/>
                <a:gd name="T8" fmla="*/ 2624 w 2624"/>
                <a:gd name="T9" fmla="*/ 1080 h 1104"/>
                <a:gd name="T10" fmla="*/ 2600 w 2624"/>
                <a:gd name="T11" fmla="*/ 1104 h 1104"/>
                <a:gd name="T12" fmla="*/ 24 w 2624"/>
                <a:gd name="T13" fmla="*/ 1104 h 1104"/>
                <a:gd name="T14" fmla="*/ 0 w 2624"/>
                <a:gd name="T15" fmla="*/ 1080 h 1104"/>
                <a:gd name="T16" fmla="*/ 0 w 2624"/>
                <a:gd name="T17" fmla="*/ 24 h 1104"/>
                <a:gd name="T18" fmla="*/ 48 w 2624"/>
                <a:gd name="T19" fmla="*/ 1080 h 1104"/>
                <a:gd name="T20" fmla="*/ 24 w 2624"/>
                <a:gd name="T21" fmla="*/ 1056 h 1104"/>
                <a:gd name="T22" fmla="*/ 2600 w 2624"/>
                <a:gd name="T23" fmla="*/ 1056 h 1104"/>
                <a:gd name="T24" fmla="*/ 2576 w 2624"/>
                <a:gd name="T25" fmla="*/ 1080 h 1104"/>
                <a:gd name="T26" fmla="*/ 2576 w 2624"/>
                <a:gd name="T27" fmla="*/ 24 h 1104"/>
                <a:gd name="T28" fmla="*/ 2600 w 2624"/>
                <a:gd name="T29" fmla="*/ 48 h 1104"/>
                <a:gd name="T30" fmla="*/ 24 w 2624"/>
                <a:gd name="T31" fmla="*/ 48 h 1104"/>
                <a:gd name="T32" fmla="*/ 48 w 2624"/>
                <a:gd name="T33" fmla="*/ 24 h 1104"/>
                <a:gd name="T34" fmla="*/ 48 w 2624"/>
                <a:gd name="T35" fmla="*/ 1080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24" h="1104">
                  <a:moveTo>
                    <a:pt x="0" y="24"/>
                  </a:moveTo>
                  <a:cubicBezTo>
                    <a:pt x="0" y="11"/>
                    <a:pt x="11" y="0"/>
                    <a:pt x="24" y="0"/>
                  </a:cubicBezTo>
                  <a:lnTo>
                    <a:pt x="2600" y="0"/>
                  </a:lnTo>
                  <a:cubicBezTo>
                    <a:pt x="2614" y="0"/>
                    <a:pt x="2624" y="11"/>
                    <a:pt x="2624" y="24"/>
                  </a:cubicBezTo>
                  <a:lnTo>
                    <a:pt x="2624" y="1080"/>
                  </a:lnTo>
                  <a:cubicBezTo>
                    <a:pt x="2624" y="1094"/>
                    <a:pt x="2614" y="1104"/>
                    <a:pt x="2600" y="1104"/>
                  </a:cubicBezTo>
                  <a:lnTo>
                    <a:pt x="24" y="1104"/>
                  </a:lnTo>
                  <a:cubicBezTo>
                    <a:pt x="11" y="1104"/>
                    <a:pt x="0" y="1094"/>
                    <a:pt x="0" y="1080"/>
                  </a:cubicBezTo>
                  <a:lnTo>
                    <a:pt x="0" y="24"/>
                  </a:lnTo>
                  <a:close/>
                  <a:moveTo>
                    <a:pt x="48" y="1080"/>
                  </a:moveTo>
                  <a:lnTo>
                    <a:pt x="24" y="1056"/>
                  </a:lnTo>
                  <a:lnTo>
                    <a:pt x="2600" y="1056"/>
                  </a:lnTo>
                  <a:lnTo>
                    <a:pt x="2576" y="1080"/>
                  </a:lnTo>
                  <a:lnTo>
                    <a:pt x="2576" y="24"/>
                  </a:lnTo>
                  <a:lnTo>
                    <a:pt x="2600" y="48"/>
                  </a:lnTo>
                  <a:lnTo>
                    <a:pt x="24" y="48"/>
                  </a:lnTo>
                  <a:lnTo>
                    <a:pt x="48" y="24"/>
                  </a:lnTo>
                  <a:lnTo>
                    <a:pt x="48" y="1080"/>
                  </a:lnTo>
                  <a:close/>
                </a:path>
              </a:pathLst>
            </a:custGeom>
            <a:solidFill>
              <a:srgbClr val="385D8A"/>
            </a:solidFill>
            <a:ln w="0" cap="flat">
              <a:solidFill>
                <a:srgbClr val="385D8A"/>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7" name="Rectangle 7"/>
            <p:cNvSpPr>
              <a:spLocks noChangeArrowheads="1"/>
            </p:cNvSpPr>
            <p:nvPr/>
          </p:nvSpPr>
          <p:spPr bwMode="auto">
            <a:xfrm>
              <a:off x="3680" y="3123"/>
              <a:ext cx="817"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Calibri" pitchFamily="34" charset="0"/>
                </a:rPr>
                <a:t>S=Sensory</a:t>
              </a:r>
              <a:endParaRPr kumimoji="0" lang="pl-PL" sz="1800" b="0" i="0" u="none" strike="noStrike" cap="none" normalizeH="0" baseline="0" dirty="0" smtClean="0">
                <a:ln>
                  <a:noFill/>
                </a:ln>
                <a:solidFill>
                  <a:schemeClr val="tx1"/>
                </a:solidFill>
                <a:effectLst/>
                <a:latin typeface="Calibri" pitchFamily="34" charset="0"/>
              </a:endParaRPr>
            </a:p>
          </p:txBody>
        </p:sp>
        <p:sp>
          <p:nvSpPr>
            <p:cNvPr id="8" name="Rectangle 8"/>
            <p:cNvSpPr>
              <a:spLocks noChangeArrowheads="1"/>
            </p:cNvSpPr>
            <p:nvPr/>
          </p:nvSpPr>
          <p:spPr bwMode="auto">
            <a:xfrm>
              <a:off x="4350" y="1773"/>
              <a:ext cx="883" cy="380"/>
            </a:xfrm>
            <a:prstGeom prst="rect">
              <a:avLst/>
            </a:prstGeom>
            <a:solidFill>
              <a:srgbClr val="EEEC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dirty="0"/>
            </a:p>
          </p:txBody>
        </p:sp>
        <p:sp>
          <p:nvSpPr>
            <p:cNvPr id="9" name="Freeform 9"/>
            <p:cNvSpPr>
              <a:spLocks noEditPoints="1"/>
            </p:cNvSpPr>
            <p:nvPr/>
          </p:nvSpPr>
          <p:spPr bwMode="auto">
            <a:xfrm>
              <a:off x="4342" y="1764"/>
              <a:ext cx="900" cy="397"/>
            </a:xfrm>
            <a:custGeom>
              <a:avLst/>
              <a:gdLst>
                <a:gd name="T0" fmla="*/ 0 w 2624"/>
                <a:gd name="T1" fmla="*/ 24 h 1104"/>
                <a:gd name="T2" fmla="*/ 24 w 2624"/>
                <a:gd name="T3" fmla="*/ 0 h 1104"/>
                <a:gd name="T4" fmla="*/ 2600 w 2624"/>
                <a:gd name="T5" fmla="*/ 0 h 1104"/>
                <a:gd name="T6" fmla="*/ 2624 w 2624"/>
                <a:gd name="T7" fmla="*/ 24 h 1104"/>
                <a:gd name="T8" fmla="*/ 2624 w 2624"/>
                <a:gd name="T9" fmla="*/ 1080 h 1104"/>
                <a:gd name="T10" fmla="*/ 2600 w 2624"/>
                <a:gd name="T11" fmla="*/ 1104 h 1104"/>
                <a:gd name="T12" fmla="*/ 24 w 2624"/>
                <a:gd name="T13" fmla="*/ 1104 h 1104"/>
                <a:gd name="T14" fmla="*/ 0 w 2624"/>
                <a:gd name="T15" fmla="*/ 1080 h 1104"/>
                <a:gd name="T16" fmla="*/ 0 w 2624"/>
                <a:gd name="T17" fmla="*/ 24 h 1104"/>
                <a:gd name="T18" fmla="*/ 48 w 2624"/>
                <a:gd name="T19" fmla="*/ 1080 h 1104"/>
                <a:gd name="T20" fmla="*/ 24 w 2624"/>
                <a:gd name="T21" fmla="*/ 1056 h 1104"/>
                <a:gd name="T22" fmla="*/ 2600 w 2624"/>
                <a:gd name="T23" fmla="*/ 1056 h 1104"/>
                <a:gd name="T24" fmla="*/ 2576 w 2624"/>
                <a:gd name="T25" fmla="*/ 1080 h 1104"/>
                <a:gd name="T26" fmla="*/ 2576 w 2624"/>
                <a:gd name="T27" fmla="*/ 24 h 1104"/>
                <a:gd name="T28" fmla="*/ 2600 w 2624"/>
                <a:gd name="T29" fmla="*/ 48 h 1104"/>
                <a:gd name="T30" fmla="*/ 24 w 2624"/>
                <a:gd name="T31" fmla="*/ 48 h 1104"/>
                <a:gd name="T32" fmla="*/ 48 w 2624"/>
                <a:gd name="T33" fmla="*/ 24 h 1104"/>
                <a:gd name="T34" fmla="*/ 48 w 2624"/>
                <a:gd name="T35" fmla="*/ 1080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24" h="1104">
                  <a:moveTo>
                    <a:pt x="0" y="24"/>
                  </a:moveTo>
                  <a:cubicBezTo>
                    <a:pt x="0" y="11"/>
                    <a:pt x="11" y="0"/>
                    <a:pt x="24" y="0"/>
                  </a:cubicBezTo>
                  <a:lnTo>
                    <a:pt x="2600" y="0"/>
                  </a:lnTo>
                  <a:cubicBezTo>
                    <a:pt x="2614" y="0"/>
                    <a:pt x="2624" y="11"/>
                    <a:pt x="2624" y="24"/>
                  </a:cubicBezTo>
                  <a:lnTo>
                    <a:pt x="2624" y="1080"/>
                  </a:lnTo>
                  <a:cubicBezTo>
                    <a:pt x="2624" y="1094"/>
                    <a:pt x="2614" y="1104"/>
                    <a:pt x="2600" y="1104"/>
                  </a:cubicBezTo>
                  <a:lnTo>
                    <a:pt x="24" y="1104"/>
                  </a:lnTo>
                  <a:cubicBezTo>
                    <a:pt x="11" y="1104"/>
                    <a:pt x="0" y="1094"/>
                    <a:pt x="0" y="1080"/>
                  </a:cubicBezTo>
                  <a:lnTo>
                    <a:pt x="0" y="24"/>
                  </a:lnTo>
                  <a:close/>
                  <a:moveTo>
                    <a:pt x="48" y="1080"/>
                  </a:moveTo>
                  <a:lnTo>
                    <a:pt x="24" y="1056"/>
                  </a:lnTo>
                  <a:lnTo>
                    <a:pt x="2600" y="1056"/>
                  </a:lnTo>
                  <a:lnTo>
                    <a:pt x="2576" y="1080"/>
                  </a:lnTo>
                  <a:lnTo>
                    <a:pt x="2576" y="24"/>
                  </a:lnTo>
                  <a:lnTo>
                    <a:pt x="2600" y="48"/>
                  </a:lnTo>
                  <a:lnTo>
                    <a:pt x="24" y="48"/>
                  </a:lnTo>
                  <a:lnTo>
                    <a:pt x="48" y="24"/>
                  </a:lnTo>
                  <a:lnTo>
                    <a:pt x="48" y="1080"/>
                  </a:lnTo>
                  <a:close/>
                </a:path>
              </a:pathLst>
            </a:custGeom>
            <a:solidFill>
              <a:srgbClr val="385D8A"/>
            </a:solidFill>
            <a:ln w="0" cap="flat">
              <a:solidFill>
                <a:srgbClr val="385D8A"/>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10" name="Rectangle 10"/>
            <p:cNvSpPr>
              <a:spLocks noChangeArrowheads="1"/>
            </p:cNvSpPr>
            <p:nvPr/>
          </p:nvSpPr>
          <p:spPr bwMode="auto">
            <a:xfrm>
              <a:off x="4443" y="1857"/>
              <a:ext cx="774"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Calibri" pitchFamily="34" charset="0"/>
                </a:rPr>
                <a:t>C=Central</a:t>
              </a:r>
              <a:endParaRPr kumimoji="0" lang="pl-PL" sz="1800" b="0" i="0" u="none" strike="noStrike" cap="none" normalizeH="0" baseline="0" dirty="0" smtClean="0">
                <a:ln>
                  <a:noFill/>
                </a:ln>
                <a:solidFill>
                  <a:schemeClr val="tx1"/>
                </a:solidFill>
                <a:effectLst/>
                <a:latin typeface="Calibri" pitchFamily="34" charset="0"/>
              </a:endParaRPr>
            </a:p>
          </p:txBody>
        </p:sp>
        <p:sp>
          <p:nvSpPr>
            <p:cNvPr id="11" name="Rectangle 11"/>
            <p:cNvSpPr>
              <a:spLocks noChangeArrowheads="1"/>
            </p:cNvSpPr>
            <p:nvPr/>
          </p:nvSpPr>
          <p:spPr bwMode="auto">
            <a:xfrm>
              <a:off x="2590" y="1802"/>
              <a:ext cx="878" cy="379"/>
            </a:xfrm>
            <a:prstGeom prst="rect">
              <a:avLst/>
            </a:prstGeom>
            <a:solidFill>
              <a:srgbClr val="EEEC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dirty="0"/>
            </a:p>
          </p:txBody>
        </p:sp>
        <p:sp>
          <p:nvSpPr>
            <p:cNvPr id="12" name="Freeform 12"/>
            <p:cNvSpPr>
              <a:spLocks noEditPoints="1"/>
            </p:cNvSpPr>
            <p:nvPr/>
          </p:nvSpPr>
          <p:spPr bwMode="auto">
            <a:xfrm>
              <a:off x="2582" y="1793"/>
              <a:ext cx="894" cy="397"/>
            </a:xfrm>
            <a:custGeom>
              <a:avLst/>
              <a:gdLst>
                <a:gd name="T0" fmla="*/ 0 w 2608"/>
                <a:gd name="T1" fmla="*/ 24 h 1104"/>
                <a:gd name="T2" fmla="*/ 24 w 2608"/>
                <a:gd name="T3" fmla="*/ 0 h 1104"/>
                <a:gd name="T4" fmla="*/ 2584 w 2608"/>
                <a:gd name="T5" fmla="*/ 0 h 1104"/>
                <a:gd name="T6" fmla="*/ 2608 w 2608"/>
                <a:gd name="T7" fmla="*/ 24 h 1104"/>
                <a:gd name="T8" fmla="*/ 2608 w 2608"/>
                <a:gd name="T9" fmla="*/ 1080 h 1104"/>
                <a:gd name="T10" fmla="*/ 2584 w 2608"/>
                <a:gd name="T11" fmla="*/ 1104 h 1104"/>
                <a:gd name="T12" fmla="*/ 24 w 2608"/>
                <a:gd name="T13" fmla="*/ 1104 h 1104"/>
                <a:gd name="T14" fmla="*/ 0 w 2608"/>
                <a:gd name="T15" fmla="*/ 1080 h 1104"/>
                <a:gd name="T16" fmla="*/ 0 w 2608"/>
                <a:gd name="T17" fmla="*/ 24 h 1104"/>
                <a:gd name="T18" fmla="*/ 48 w 2608"/>
                <a:gd name="T19" fmla="*/ 1080 h 1104"/>
                <a:gd name="T20" fmla="*/ 24 w 2608"/>
                <a:gd name="T21" fmla="*/ 1056 h 1104"/>
                <a:gd name="T22" fmla="*/ 2584 w 2608"/>
                <a:gd name="T23" fmla="*/ 1056 h 1104"/>
                <a:gd name="T24" fmla="*/ 2560 w 2608"/>
                <a:gd name="T25" fmla="*/ 1080 h 1104"/>
                <a:gd name="T26" fmla="*/ 2560 w 2608"/>
                <a:gd name="T27" fmla="*/ 24 h 1104"/>
                <a:gd name="T28" fmla="*/ 2584 w 2608"/>
                <a:gd name="T29" fmla="*/ 48 h 1104"/>
                <a:gd name="T30" fmla="*/ 24 w 2608"/>
                <a:gd name="T31" fmla="*/ 48 h 1104"/>
                <a:gd name="T32" fmla="*/ 48 w 2608"/>
                <a:gd name="T33" fmla="*/ 24 h 1104"/>
                <a:gd name="T34" fmla="*/ 48 w 2608"/>
                <a:gd name="T35" fmla="*/ 1080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08" h="1104">
                  <a:moveTo>
                    <a:pt x="0" y="24"/>
                  </a:moveTo>
                  <a:cubicBezTo>
                    <a:pt x="0" y="11"/>
                    <a:pt x="11" y="0"/>
                    <a:pt x="24" y="0"/>
                  </a:cubicBezTo>
                  <a:lnTo>
                    <a:pt x="2584" y="0"/>
                  </a:lnTo>
                  <a:cubicBezTo>
                    <a:pt x="2598" y="0"/>
                    <a:pt x="2608" y="11"/>
                    <a:pt x="2608" y="24"/>
                  </a:cubicBezTo>
                  <a:lnTo>
                    <a:pt x="2608" y="1080"/>
                  </a:lnTo>
                  <a:cubicBezTo>
                    <a:pt x="2608" y="1094"/>
                    <a:pt x="2598" y="1104"/>
                    <a:pt x="2584" y="1104"/>
                  </a:cubicBezTo>
                  <a:lnTo>
                    <a:pt x="24" y="1104"/>
                  </a:lnTo>
                  <a:cubicBezTo>
                    <a:pt x="11" y="1104"/>
                    <a:pt x="0" y="1094"/>
                    <a:pt x="0" y="1080"/>
                  </a:cubicBezTo>
                  <a:lnTo>
                    <a:pt x="0" y="24"/>
                  </a:lnTo>
                  <a:close/>
                  <a:moveTo>
                    <a:pt x="48" y="1080"/>
                  </a:moveTo>
                  <a:lnTo>
                    <a:pt x="24" y="1056"/>
                  </a:lnTo>
                  <a:lnTo>
                    <a:pt x="2584" y="1056"/>
                  </a:lnTo>
                  <a:lnTo>
                    <a:pt x="2560" y="1080"/>
                  </a:lnTo>
                  <a:lnTo>
                    <a:pt x="2560" y="24"/>
                  </a:lnTo>
                  <a:lnTo>
                    <a:pt x="2584" y="48"/>
                  </a:lnTo>
                  <a:lnTo>
                    <a:pt x="24" y="48"/>
                  </a:lnTo>
                  <a:lnTo>
                    <a:pt x="48" y="24"/>
                  </a:lnTo>
                  <a:lnTo>
                    <a:pt x="48" y="1080"/>
                  </a:lnTo>
                  <a:close/>
                </a:path>
              </a:pathLst>
            </a:custGeom>
            <a:solidFill>
              <a:srgbClr val="385D8A"/>
            </a:solidFill>
            <a:ln w="0" cap="flat">
              <a:solidFill>
                <a:srgbClr val="385D8A"/>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13" name="Rectangle 13"/>
            <p:cNvSpPr>
              <a:spLocks noChangeArrowheads="1"/>
            </p:cNvSpPr>
            <p:nvPr/>
          </p:nvSpPr>
          <p:spPr bwMode="auto">
            <a:xfrm>
              <a:off x="2655" y="1864"/>
              <a:ext cx="772"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Calibri" pitchFamily="34" charset="0"/>
                </a:rPr>
                <a:t>M=Motor</a:t>
              </a:r>
              <a:endParaRPr kumimoji="0" lang="pl-PL" sz="1800" b="0" i="0" u="none" strike="noStrike" cap="none" normalizeH="0" baseline="0" dirty="0" smtClean="0">
                <a:ln>
                  <a:noFill/>
                </a:ln>
                <a:solidFill>
                  <a:schemeClr val="tx1"/>
                </a:solidFill>
                <a:effectLst/>
                <a:latin typeface="Calibri" pitchFamily="34" charset="0"/>
              </a:endParaRPr>
            </a:p>
          </p:txBody>
        </p:sp>
        <p:sp>
          <p:nvSpPr>
            <p:cNvPr id="15" name="Freeform 15"/>
            <p:cNvSpPr>
              <a:spLocks noEditPoints="1"/>
            </p:cNvSpPr>
            <p:nvPr/>
          </p:nvSpPr>
          <p:spPr bwMode="auto">
            <a:xfrm rot="2157169">
              <a:off x="4315" y="2087"/>
              <a:ext cx="151" cy="986"/>
            </a:xfrm>
            <a:prstGeom prst="upArrow">
              <a:avLst/>
            </a:prstGeom>
            <a:solidFill>
              <a:schemeClr val="bg1">
                <a:lumMod val="95000"/>
              </a:schemeClr>
            </a:solidFill>
            <a:ln w="0" cap="flat">
              <a:solidFill>
                <a:srgbClr val="385D8A"/>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16" name="Freeform 16"/>
            <p:cNvSpPr>
              <a:spLocks/>
            </p:cNvSpPr>
            <p:nvPr/>
          </p:nvSpPr>
          <p:spPr bwMode="auto">
            <a:xfrm>
              <a:off x="3070" y="2195"/>
              <a:ext cx="897" cy="847"/>
            </a:xfrm>
            <a:custGeom>
              <a:avLst/>
              <a:gdLst>
                <a:gd name="T0" fmla="*/ 6 w 897"/>
                <a:gd name="T1" fmla="*/ 106 h 847"/>
                <a:gd name="T2" fmla="*/ 0 w 897"/>
                <a:gd name="T3" fmla="*/ 6 h 847"/>
                <a:gd name="T4" fmla="*/ 96 w 897"/>
                <a:gd name="T5" fmla="*/ 0 h 847"/>
                <a:gd name="T6" fmla="*/ 73 w 897"/>
                <a:gd name="T7" fmla="*/ 27 h 847"/>
                <a:gd name="T8" fmla="*/ 868 w 897"/>
                <a:gd name="T9" fmla="*/ 768 h 847"/>
                <a:gd name="T10" fmla="*/ 891 w 897"/>
                <a:gd name="T11" fmla="*/ 741 h 847"/>
                <a:gd name="T12" fmla="*/ 897 w 897"/>
                <a:gd name="T13" fmla="*/ 841 h 847"/>
                <a:gd name="T14" fmla="*/ 801 w 897"/>
                <a:gd name="T15" fmla="*/ 847 h 847"/>
                <a:gd name="T16" fmla="*/ 823 w 897"/>
                <a:gd name="T17" fmla="*/ 820 h 847"/>
                <a:gd name="T18" fmla="*/ 28 w 897"/>
                <a:gd name="T19" fmla="*/ 80 h 847"/>
                <a:gd name="T20" fmla="*/ 6 w 897"/>
                <a:gd name="T21" fmla="*/ 106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7" h="847">
                  <a:moveTo>
                    <a:pt x="6" y="106"/>
                  </a:moveTo>
                  <a:lnTo>
                    <a:pt x="0" y="6"/>
                  </a:lnTo>
                  <a:lnTo>
                    <a:pt x="96" y="0"/>
                  </a:lnTo>
                  <a:lnTo>
                    <a:pt x="73" y="27"/>
                  </a:lnTo>
                  <a:lnTo>
                    <a:pt x="868" y="768"/>
                  </a:lnTo>
                  <a:lnTo>
                    <a:pt x="891" y="741"/>
                  </a:lnTo>
                  <a:lnTo>
                    <a:pt x="897" y="841"/>
                  </a:lnTo>
                  <a:lnTo>
                    <a:pt x="801" y="847"/>
                  </a:lnTo>
                  <a:lnTo>
                    <a:pt x="823" y="820"/>
                  </a:lnTo>
                  <a:lnTo>
                    <a:pt x="28" y="80"/>
                  </a:lnTo>
                  <a:lnTo>
                    <a:pt x="6" y="10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p>
          </p:txBody>
        </p:sp>
        <p:sp>
          <p:nvSpPr>
            <p:cNvPr id="17" name="Freeform 17"/>
            <p:cNvSpPr>
              <a:spLocks noEditPoints="1"/>
            </p:cNvSpPr>
            <p:nvPr/>
          </p:nvSpPr>
          <p:spPr bwMode="auto">
            <a:xfrm>
              <a:off x="3061" y="2184"/>
              <a:ext cx="915" cy="869"/>
            </a:xfrm>
            <a:custGeom>
              <a:avLst/>
              <a:gdLst>
                <a:gd name="T0" fmla="*/ 7 w 915"/>
                <a:gd name="T1" fmla="*/ 141 h 869"/>
                <a:gd name="T2" fmla="*/ 0 w 915"/>
                <a:gd name="T3" fmla="*/ 8 h 869"/>
                <a:gd name="T4" fmla="*/ 126 w 915"/>
                <a:gd name="T5" fmla="*/ 0 h 869"/>
                <a:gd name="T6" fmla="*/ 89 w 915"/>
                <a:gd name="T7" fmla="*/ 44 h 869"/>
                <a:gd name="T8" fmla="*/ 88 w 915"/>
                <a:gd name="T9" fmla="*/ 30 h 869"/>
                <a:gd name="T10" fmla="*/ 883 w 915"/>
                <a:gd name="T11" fmla="*/ 771 h 869"/>
                <a:gd name="T12" fmla="*/ 871 w 915"/>
                <a:gd name="T13" fmla="*/ 772 h 869"/>
                <a:gd name="T14" fmla="*/ 908 w 915"/>
                <a:gd name="T15" fmla="*/ 728 h 869"/>
                <a:gd name="T16" fmla="*/ 915 w 915"/>
                <a:gd name="T17" fmla="*/ 861 h 869"/>
                <a:gd name="T18" fmla="*/ 788 w 915"/>
                <a:gd name="T19" fmla="*/ 869 h 869"/>
                <a:gd name="T20" fmla="*/ 825 w 915"/>
                <a:gd name="T21" fmla="*/ 825 h 869"/>
                <a:gd name="T22" fmla="*/ 826 w 915"/>
                <a:gd name="T23" fmla="*/ 839 h 869"/>
                <a:gd name="T24" fmla="*/ 31 w 915"/>
                <a:gd name="T25" fmla="*/ 98 h 869"/>
                <a:gd name="T26" fmla="*/ 44 w 915"/>
                <a:gd name="T27" fmla="*/ 97 h 869"/>
                <a:gd name="T28" fmla="*/ 7 w 915"/>
                <a:gd name="T29" fmla="*/ 141 h 869"/>
                <a:gd name="T30" fmla="*/ 37 w 915"/>
                <a:gd name="T31" fmla="*/ 77 h 869"/>
                <a:gd name="T32" fmla="*/ 845 w 915"/>
                <a:gd name="T33" fmla="*/ 831 h 869"/>
                <a:gd name="T34" fmla="*/ 817 w 915"/>
                <a:gd name="T35" fmla="*/ 865 h 869"/>
                <a:gd name="T36" fmla="*/ 809 w 915"/>
                <a:gd name="T37" fmla="*/ 849 h 869"/>
                <a:gd name="T38" fmla="*/ 905 w 915"/>
                <a:gd name="T39" fmla="*/ 843 h 869"/>
                <a:gd name="T40" fmla="*/ 896 w 915"/>
                <a:gd name="T41" fmla="*/ 853 h 869"/>
                <a:gd name="T42" fmla="*/ 891 w 915"/>
                <a:gd name="T43" fmla="*/ 752 h 869"/>
                <a:gd name="T44" fmla="*/ 907 w 915"/>
                <a:gd name="T45" fmla="*/ 758 h 869"/>
                <a:gd name="T46" fmla="*/ 878 w 915"/>
                <a:gd name="T47" fmla="*/ 792 h 869"/>
                <a:gd name="T48" fmla="*/ 69 w 915"/>
                <a:gd name="T49" fmla="*/ 38 h 869"/>
                <a:gd name="T50" fmla="*/ 98 w 915"/>
                <a:gd name="T51" fmla="*/ 5 h 869"/>
                <a:gd name="T52" fmla="*/ 105 w 915"/>
                <a:gd name="T53" fmla="*/ 20 h 869"/>
                <a:gd name="T54" fmla="*/ 10 w 915"/>
                <a:gd name="T55" fmla="*/ 26 h 869"/>
                <a:gd name="T56" fmla="*/ 18 w 915"/>
                <a:gd name="T57" fmla="*/ 16 h 869"/>
                <a:gd name="T58" fmla="*/ 24 w 915"/>
                <a:gd name="T59" fmla="*/ 117 h 869"/>
                <a:gd name="T60" fmla="*/ 8 w 915"/>
                <a:gd name="T61" fmla="*/ 111 h 869"/>
                <a:gd name="T62" fmla="*/ 37 w 915"/>
                <a:gd name="T63" fmla="*/ 77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15" h="869">
                  <a:moveTo>
                    <a:pt x="7" y="141"/>
                  </a:moveTo>
                  <a:lnTo>
                    <a:pt x="0" y="8"/>
                  </a:lnTo>
                  <a:lnTo>
                    <a:pt x="126" y="0"/>
                  </a:lnTo>
                  <a:lnTo>
                    <a:pt x="89" y="44"/>
                  </a:lnTo>
                  <a:lnTo>
                    <a:pt x="88" y="30"/>
                  </a:lnTo>
                  <a:lnTo>
                    <a:pt x="883" y="771"/>
                  </a:lnTo>
                  <a:lnTo>
                    <a:pt x="871" y="772"/>
                  </a:lnTo>
                  <a:lnTo>
                    <a:pt x="908" y="728"/>
                  </a:lnTo>
                  <a:lnTo>
                    <a:pt x="915" y="861"/>
                  </a:lnTo>
                  <a:lnTo>
                    <a:pt x="788" y="869"/>
                  </a:lnTo>
                  <a:lnTo>
                    <a:pt x="825" y="825"/>
                  </a:lnTo>
                  <a:lnTo>
                    <a:pt x="826" y="839"/>
                  </a:lnTo>
                  <a:lnTo>
                    <a:pt x="31" y="98"/>
                  </a:lnTo>
                  <a:lnTo>
                    <a:pt x="44" y="97"/>
                  </a:lnTo>
                  <a:lnTo>
                    <a:pt x="7" y="141"/>
                  </a:lnTo>
                  <a:close/>
                  <a:moveTo>
                    <a:pt x="37" y="77"/>
                  </a:moveTo>
                  <a:lnTo>
                    <a:pt x="845" y="831"/>
                  </a:lnTo>
                  <a:lnTo>
                    <a:pt x="817" y="865"/>
                  </a:lnTo>
                  <a:lnTo>
                    <a:pt x="809" y="849"/>
                  </a:lnTo>
                  <a:lnTo>
                    <a:pt x="905" y="843"/>
                  </a:lnTo>
                  <a:lnTo>
                    <a:pt x="896" y="853"/>
                  </a:lnTo>
                  <a:lnTo>
                    <a:pt x="891" y="752"/>
                  </a:lnTo>
                  <a:lnTo>
                    <a:pt x="907" y="758"/>
                  </a:lnTo>
                  <a:lnTo>
                    <a:pt x="878" y="792"/>
                  </a:lnTo>
                  <a:lnTo>
                    <a:pt x="69" y="38"/>
                  </a:lnTo>
                  <a:lnTo>
                    <a:pt x="98" y="5"/>
                  </a:lnTo>
                  <a:lnTo>
                    <a:pt x="105" y="20"/>
                  </a:lnTo>
                  <a:lnTo>
                    <a:pt x="10" y="26"/>
                  </a:lnTo>
                  <a:lnTo>
                    <a:pt x="18" y="16"/>
                  </a:lnTo>
                  <a:lnTo>
                    <a:pt x="24" y="117"/>
                  </a:lnTo>
                  <a:lnTo>
                    <a:pt x="8" y="111"/>
                  </a:lnTo>
                  <a:lnTo>
                    <a:pt x="37" y="77"/>
                  </a:lnTo>
                  <a:close/>
                </a:path>
              </a:pathLst>
            </a:custGeom>
            <a:solidFill>
              <a:srgbClr val="385D8A"/>
            </a:solidFill>
            <a:ln w="0" cap="flat">
              <a:solidFill>
                <a:srgbClr val="385D8A"/>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20" name="Freeform 20"/>
            <p:cNvSpPr>
              <a:spLocks/>
            </p:cNvSpPr>
            <p:nvPr/>
          </p:nvSpPr>
          <p:spPr bwMode="auto">
            <a:xfrm>
              <a:off x="2108" y="2671"/>
              <a:ext cx="570" cy="305"/>
            </a:xfrm>
            <a:custGeom>
              <a:avLst/>
              <a:gdLst>
                <a:gd name="T0" fmla="*/ 0 w 1664"/>
                <a:gd name="T1" fmla="*/ 136 h 847"/>
                <a:gd name="T2" fmla="*/ 832 w 1664"/>
                <a:gd name="T3" fmla="*/ 136 h 847"/>
                <a:gd name="T4" fmla="*/ 1664 w 1664"/>
                <a:gd name="T5" fmla="*/ 136 h 847"/>
                <a:gd name="T6" fmla="*/ 1664 w 1664"/>
                <a:gd name="T7" fmla="*/ 710 h 847"/>
                <a:gd name="T8" fmla="*/ 832 w 1664"/>
                <a:gd name="T9" fmla="*/ 710 h 847"/>
                <a:gd name="T10" fmla="*/ 0 w 1664"/>
                <a:gd name="T11" fmla="*/ 710 h 847"/>
                <a:gd name="T12" fmla="*/ 0 w 1664"/>
                <a:gd name="T13" fmla="*/ 136 h 847"/>
              </a:gdLst>
              <a:ahLst/>
              <a:cxnLst>
                <a:cxn ang="0">
                  <a:pos x="T0" y="T1"/>
                </a:cxn>
                <a:cxn ang="0">
                  <a:pos x="T2" y="T3"/>
                </a:cxn>
                <a:cxn ang="0">
                  <a:pos x="T4" y="T5"/>
                </a:cxn>
                <a:cxn ang="0">
                  <a:pos x="T6" y="T7"/>
                </a:cxn>
                <a:cxn ang="0">
                  <a:pos x="T8" y="T9"/>
                </a:cxn>
                <a:cxn ang="0">
                  <a:pos x="T10" y="T11"/>
                </a:cxn>
                <a:cxn ang="0">
                  <a:pos x="T12" y="T13"/>
                </a:cxn>
              </a:cxnLst>
              <a:rect l="0" t="0" r="r" b="b"/>
              <a:pathLst>
                <a:path w="1664" h="847">
                  <a:moveTo>
                    <a:pt x="0" y="136"/>
                  </a:moveTo>
                  <a:cubicBezTo>
                    <a:pt x="278" y="0"/>
                    <a:pt x="555" y="273"/>
                    <a:pt x="832" y="136"/>
                  </a:cubicBezTo>
                  <a:cubicBezTo>
                    <a:pt x="1110" y="0"/>
                    <a:pt x="1387" y="273"/>
                    <a:pt x="1664" y="136"/>
                  </a:cubicBezTo>
                  <a:lnTo>
                    <a:pt x="1664" y="710"/>
                  </a:lnTo>
                  <a:cubicBezTo>
                    <a:pt x="1387" y="847"/>
                    <a:pt x="1110" y="574"/>
                    <a:pt x="832" y="710"/>
                  </a:cubicBezTo>
                  <a:cubicBezTo>
                    <a:pt x="555" y="847"/>
                    <a:pt x="278" y="574"/>
                    <a:pt x="0" y="710"/>
                  </a:cubicBezTo>
                  <a:lnTo>
                    <a:pt x="0" y="136"/>
                  </a:lnTo>
                  <a:close/>
                </a:path>
              </a:pathLst>
            </a:custGeom>
            <a:solidFill>
              <a:srgbClr val="C3D69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21" name="Freeform 21"/>
            <p:cNvSpPr>
              <a:spLocks noEditPoints="1"/>
            </p:cNvSpPr>
            <p:nvPr/>
          </p:nvSpPr>
          <p:spPr bwMode="auto">
            <a:xfrm>
              <a:off x="2099" y="2698"/>
              <a:ext cx="587" cy="251"/>
            </a:xfrm>
            <a:custGeom>
              <a:avLst/>
              <a:gdLst>
                <a:gd name="T0" fmla="*/ 67 w 1712"/>
                <a:gd name="T1" fmla="*/ 19 h 699"/>
                <a:gd name="T2" fmla="*/ 178 w 1712"/>
                <a:gd name="T3" fmla="*/ 0 h 699"/>
                <a:gd name="T4" fmla="*/ 446 w 1712"/>
                <a:gd name="T5" fmla="*/ 39 h 699"/>
                <a:gd name="T6" fmla="*/ 648 w 1712"/>
                <a:gd name="T7" fmla="*/ 77 h 699"/>
                <a:gd name="T8" fmla="*/ 747 w 1712"/>
                <a:gd name="T9" fmla="*/ 73 h 699"/>
                <a:gd name="T10" fmla="*/ 899 w 1712"/>
                <a:gd name="T11" fmla="*/ 19 h 699"/>
                <a:gd name="T12" fmla="*/ 1010 w 1712"/>
                <a:gd name="T13" fmla="*/ 0 h 699"/>
                <a:gd name="T14" fmla="*/ 1278 w 1712"/>
                <a:gd name="T15" fmla="*/ 39 h 699"/>
                <a:gd name="T16" fmla="*/ 1480 w 1712"/>
                <a:gd name="T17" fmla="*/ 77 h 699"/>
                <a:gd name="T18" fmla="*/ 1579 w 1712"/>
                <a:gd name="T19" fmla="*/ 73 h 699"/>
                <a:gd name="T20" fmla="*/ 1702 w 1712"/>
                <a:gd name="T21" fmla="*/ 43 h 699"/>
                <a:gd name="T22" fmla="*/ 1697 w 1712"/>
                <a:gd name="T23" fmla="*/ 659 h 699"/>
                <a:gd name="T24" fmla="*/ 1587 w 1712"/>
                <a:gd name="T25" fmla="*/ 694 h 699"/>
                <a:gd name="T26" fmla="*/ 1477 w 1712"/>
                <a:gd name="T27" fmla="*/ 699 h 699"/>
                <a:gd name="T28" fmla="*/ 1163 w 1712"/>
                <a:gd name="T29" fmla="*/ 636 h 699"/>
                <a:gd name="T30" fmla="*/ 963 w 1712"/>
                <a:gd name="T31" fmla="*/ 627 h 699"/>
                <a:gd name="T32" fmla="*/ 865 w 1712"/>
                <a:gd name="T33" fmla="*/ 659 h 699"/>
                <a:gd name="T34" fmla="*/ 755 w 1712"/>
                <a:gd name="T35" fmla="*/ 694 h 699"/>
                <a:gd name="T36" fmla="*/ 645 w 1712"/>
                <a:gd name="T37" fmla="*/ 699 h 699"/>
                <a:gd name="T38" fmla="*/ 331 w 1712"/>
                <a:gd name="T39" fmla="*/ 636 h 699"/>
                <a:gd name="T40" fmla="*/ 131 w 1712"/>
                <a:gd name="T41" fmla="*/ 627 h 699"/>
                <a:gd name="T42" fmla="*/ 33 w 1712"/>
                <a:gd name="T43" fmla="*/ 659 h 699"/>
                <a:gd name="T44" fmla="*/ 0 w 1712"/>
                <a:gd name="T45" fmla="*/ 62 h 699"/>
                <a:gd name="T46" fmla="*/ 67 w 1712"/>
                <a:gd name="T47" fmla="*/ 593 h 699"/>
                <a:gd name="T48" fmla="*/ 181 w 1712"/>
                <a:gd name="T49" fmla="*/ 573 h 699"/>
                <a:gd name="T50" fmla="*/ 446 w 1712"/>
                <a:gd name="T51" fmla="*/ 613 h 699"/>
                <a:gd name="T52" fmla="*/ 648 w 1712"/>
                <a:gd name="T53" fmla="*/ 651 h 699"/>
                <a:gd name="T54" fmla="*/ 747 w 1712"/>
                <a:gd name="T55" fmla="*/ 647 h 699"/>
                <a:gd name="T56" fmla="*/ 899 w 1712"/>
                <a:gd name="T57" fmla="*/ 593 h 699"/>
                <a:gd name="T58" fmla="*/ 1013 w 1712"/>
                <a:gd name="T59" fmla="*/ 573 h 699"/>
                <a:gd name="T60" fmla="*/ 1278 w 1712"/>
                <a:gd name="T61" fmla="*/ 613 h 699"/>
                <a:gd name="T62" fmla="*/ 1480 w 1712"/>
                <a:gd name="T63" fmla="*/ 651 h 699"/>
                <a:gd name="T64" fmla="*/ 1579 w 1712"/>
                <a:gd name="T65" fmla="*/ 647 h 699"/>
                <a:gd name="T66" fmla="*/ 1664 w 1712"/>
                <a:gd name="T67" fmla="*/ 636 h 699"/>
                <a:gd name="T68" fmla="*/ 1642 w 1712"/>
                <a:gd name="T69" fmla="*/ 107 h 699"/>
                <a:gd name="T70" fmla="*/ 1532 w 1712"/>
                <a:gd name="T71" fmla="*/ 125 h 699"/>
                <a:gd name="T72" fmla="*/ 1371 w 1712"/>
                <a:gd name="T73" fmla="*/ 110 h 699"/>
                <a:gd name="T74" fmla="*/ 1064 w 1712"/>
                <a:gd name="T75" fmla="*/ 48 h 699"/>
                <a:gd name="T76" fmla="*/ 914 w 1712"/>
                <a:gd name="T77" fmla="*/ 65 h 699"/>
                <a:gd name="T78" fmla="*/ 810 w 1712"/>
                <a:gd name="T79" fmla="*/ 107 h 699"/>
                <a:gd name="T80" fmla="*/ 700 w 1712"/>
                <a:gd name="T81" fmla="*/ 125 h 699"/>
                <a:gd name="T82" fmla="*/ 539 w 1712"/>
                <a:gd name="T83" fmla="*/ 110 h 699"/>
                <a:gd name="T84" fmla="*/ 232 w 1712"/>
                <a:gd name="T85" fmla="*/ 48 h 699"/>
                <a:gd name="T86" fmla="*/ 82 w 1712"/>
                <a:gd name="T87" fmla="*/ 65 h 699"/>
                <a:gd name="T88" fmla="*/ 48 w 1712"/>
                <a:gd name="T89" fmla="*/ 62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12" h="699">
                  <a:moveTo>
                    <a:pt x="0" y="62"/>
                  </a:moveTo>
                  <a:cubicBezTo>
                    <a:pt x="0" y="53"/>
                    <a:pt x="6" y="44"/>
                    <a:pt x="15" y="40"/>
                  </a:cubicBezTo>
                  <a:lnTo>
                    <a:pt x="67" y="19"/>
                  </a:lnTo>
                  <a:cubicBezTo>
                    <a:pt x="69" y="19"/>
                    <a:pt x="70" y="18"/>
                    <a:pt x="71" y="18"/>
                  </a:cubicBezTo>
                  <a:lnTo>
                    <a:pt x="123" y="6"/>
                  </a:lnTo>
                  <a:lnTo>
                    <a:pt x="178" y="0"/>
                  </a:lnTo>
                  <a:lnTo>
                    <a:pt x="233" y="0"/>
                  </a:lnTo>
                  <a:lnTo>
                    <a:pt x="340" y="15"/>
                  </a:lnTo>
                  <a:lnTo>
                    <a:pt x="446" y="39"/>
                  </a:lnTo>
                  <a:lnTo>
                    <a:pt x="550" y="63"/>
                  </a:lnTo>
                  <a:lnTo>
                    <a:pt x="652" y="78"/>
                  </a:lnTo>
                  <a:lnTo>
                    <a:pt x="648" y="77"/>
                  </a:lnTo>
                  <a:lnTo>
                    <a:pt x="700" y="77"/>
                  </a:lnTo>
                  <a:lnTo>
                    <a:pt x="750" y="73"/>
                  </a:lnTo>
                  <a:lnTo>
                    <a:pt x="747" y="73"/>
                  </a:lnTo>
                  <a:lnTo>
                    <a:pt x="799" y="60"/>
                  </a:lnTo>
                  <a:lnTo>
                    <a:pt x="847" y="40"/>
                  </a:lnTo>
                  <a:lnTo>
                    <a:pt x="899" y="19"/>
                  </a:lnTo>
                  <a:cubicBezTo>
                    <a:pt x="901" y="19"/>
                    <a:pt x="902" y="18"/>
                    <a:pt x="903" y="18"/>
                  </a:cubicBezTo>
                  <a:lnTo>
                    <a:pt x="955" y="6"/>
                  </a:lnTo>
                  <a:lnTo>
                    <a:pt x="1010" y="0"/>
                  </a:lnTo>
                  <a:lnTo>
                    <a:pt x="1065" y="0"/>
                  </a:lnTo>
                  <a:lnTo>
                    <a:pt x="1172" y="15"/>
                  </a:lnTo>
                  <a:lnTo>
                    <a:pt x="1278" y="39"/>
                  </a:lnTo>
                  <a:lnTo>
                    <a:pt x="1382" y="63"/>
                  </a:lnTo>
                  <a:lnTo>
                    <a:pt x="1484" y="78"/>
                  </a:lnTo>
                  <a:lnTo>
                    <a:pt x="1480" y="77"/>
                  </a:lnTo>
                  <a:lnTo>
                    <a:pt x="1532" y="77"/>
                  </a:lnTo>
                  <a:lnTo>
                    <a:pt x="1582" y="73"/>
                  </a:lnTo>
                  <a:lnTo>
                    <a:pt x="1579" y="73"/>
                  </a:lnTo>
                  <a:lnTo>
                    <a:pt x="1631" y="60"/>
                  </a:lnTo>
                  <a:lnTo>
                    <a:pt x="1679" y="40"/>
                  </a:lnTo>
                  <a:cubicBezTo>
                    <a:pt x="1687" y="37"/>
                    <a:pt x="1695" y="38"/>
                    <a:pt x="1702" y="43"/>
                  </a:cubicBezTo>
                  <a:cubicBezTo>
                    <a:pt x="1709" y="47"/>
                    <a:pt x="1712" y="54"/>
                    <a:pt x="1712" y="62"/>
                  </a:cubicBezTo>
                  <a:lnTo>
                    <a:pt x="1712" y="636"/>
                  </a:lnTo>
                  <a:cubicBezTo>
                    <a:pt x="1712" y="646"/>
                    <a:pt x="1707" y="655"/>
                    <a:pt x="1697" y="659"/>
                  </a:cubicBezTo>
                  <a:lnTo>
                    <a:pt x="1645" y="680"/>
                  </a:lnTo>
                  <a:lnTo>
                    <a:pt x="1590" y="694"/>
                  </a:lnTo>
                  <a:cubicBezTo>
                    <a:pt x="1589" y="694"/>
                    <a:pt x="1588" y="694"/>
                    <a:pt x="1587" y="694"/>
                  </a:cubicBezTo>
                  <a:lnTo>
                    <a:pt x="1535" y="699"/>
                  </a:lnTo>
                  <a:lnTo>
                    <a:pt x="1480" y="699"/>
                  </a:lnTo>
                  <a:cubicBezTo>
                    <a:pt x="1479" y="699"/>
                    <a:pt x="1478" y="699"/>
                    <a:pt x="1477" y="699"/>
                  </a:cubicBezTo>
                  <a:lnTo>
                    <a:pt x="1373" y="684"/>
                  </a:lnTo>
                  <a:lnTo>
                    <a:pt x="1267" y="660"/>
                  </a:lnTo>
                  <a:lnTo>
                    <a:pt x="1163" y="636"/>
                  </a:lnTo>
                  <a:lnTo>
                    <a:pt x="1061" y="622"/>
                  </a:lnTo>
                  <a:lnTo>
                    <a:pt x="1012" y="621"/>
                  </a:lnTo>
                  <a:lnTo>
                    <a:pt x="963" y="627"/>
                  </a:lnTo>
                  <a:lnTo>
                    <a:pt x="914" y="639"/>
                  </a:lnTo>
                  <a:lnTo>
                    <a:pt x="917" y="638"/>
                  </a:lnTo>
                  <a:lnTo>
                    <a:pt x="865" y="659"/>
                  </a:lnTo>
                  <a:lnTo>
                    <a:pt x="813" y="680"/>
                  </a:lnTo>
                  <a:lnTo>
                    <a:pt x="758" y="694"/>
                  </a:lnTo>
                  <a:cubicBezTo>
                    <a:pt x="757" y="694"/>
                    <a:pt x="756" y="694"/>
                    <a:pt x="755" y="694"/>
                  </a:cubicBezTo>
                  <a:lnTo>
                    <a:pt x="703" y="699"/>
                  </a:lnTo>
                  <a:lnTo>
                    <a:pt x="648" y="699"/>
                  </a:lnTo>
                  <a:cubicBezTo>
                    <a:pt x="647" y="699"/>
                    <a:pt x="646" y="699"/>
                    <a:pt x="645" y="699"/>
                  </a:cubicBezTo>
                  <a:lnTo>
                    <a:pt x="541" y="684"/>
                  </a:lnTo>
                  <a:lnTo>
                    <a:pt x="435" y="660"/>
                  </a:lnTo>
                  <a:lnTo>
                    <a:pt x="331" y="636"/>
                  </a:lnTo>
                  <a:lnTo>
                    <a:pt x="229" y="622"/>
                  </a:lnTo>
                  <a:lnTo>
                    <a:pt x="180" y="621"/>
                  </a:lnTo>
                  <a:lnTo>
                    <a:pt x="131" y="627"/>
                  </a:lnTo>
                  <a:lnTo>
                    <a:pt x="82" y="639"/>
                  </a:lnTo>
                  <a:lnTo>
                    <a:pt x="85" y="638"/>
                  </a:lnTo>
                  <a:lnTo>
                    <a:pt x="33" y="659"/>
                  </a:lnTo>
                  <a:cubicBezTo>
                    <a:pt x="26" y="662"/>
                    <a:pt x="18" y="661"/>
                    <a:pt x="11" y="656"/>
                  </a:cubicBezTo>
                  <a:cubicBezTo>
                    <a:pt x="4" y="652"/>
                    <a:pt x="0" y="644"/>
                    <a:pt x="0" y="636"/>
                  </a:cubicBezTo>
                  <a:lnTo>
                    <a:pt x="0" y="62"/>
                  </a:lnTo>
                  <a:close/>
                  <a:moveTo>
                    <a:pt x="48" y="636"/>
                  </a:moveTo>
                  <a:lnTo>
                    <a:pt x="15" y="614"/>
                  </a:lnTo>
                  <a:lnTo>
                    <a:pt x="67" y="593"/>
                  </a:lnTo>
                  <a:cubicBezTo>
                    <a:pt x="69" y="593"/>
                    <a:pt x="70" y="592"/>
                    <a:pt x="71" y="592"/>
                  </a:cubicBezTo>
                  <a:lnTo>
                    <a:pt x="126" y="580"/>
                  </a:lnTo>
                  <a:lnTo>
                    <a:pt x="181" y="573"/>
                  </a:lnTo>
                  <a:lnTo>
                    <a:pt x="236" y="575"/>
                  </a:lnTo>
                  <a:lnTo>
                    <a:pt x="342" y="589"/>
                  </a:lnTo>
                  <a:lnTo>
                    <a:pt x="446" y="613"/>
                  </a:lnTo>
                  <a:lnTo>
                    <a:pt x="548" y="637"/>
                  </a:lnTo>
                  <a:lnTo>
                    <a:pt x="652" y="652"/>
                  </a:lnTo>
                  <a:lnTo>
                    <a:pt x="648" y="651"/>
                  </a:lnTo>
                  <a:lnTo>
                    <a:pt x="698" y="652"/>
                  </a:lnTo>
                  <a:lnTo>
                    <a:pt x="750" y="647"/>
                  </a:lnTo>
                  <a:lnTo>
                    <a:pt x="747" y="647"/>
                  </a:lnTo>
                  <a:lnTo>
                    <a:pt x="795" y="635"/>
                  </a:lnTo>
                  <a:lnTo>
                    <a:pt x="847" y="614"/>
                  </a:lnTo>
                  <a:lnTo>
                    <a:pt x="899" y="593"/>
                  </a:lnTo>
                  <a:cubicBezTo>
                    <a:pt x="901" y="593"/>
                    <a:pt x="902" y="592"/>
                    <a:pt x="903" y="592"/>
                  </a:cubicBezTo>
                  <a:lnTo>
                    <a:pt x="958" y="580"/>
                  </a:lnTo>
                  <a:lnTo>
                    <a:pt x="1013" y="573"/>
                  </a:lnTo>
                  <a:lnTo>
                    <a:pt x="1068" y="575"/>
                  </a:lnTo>
                  <a:lnTo>
                    <a:pt x="1174" y="589"/>
                  </a:lnTo>
                  <a:lnTo>
                    <a:pt x="1278" y="613"/>
                  </a:lnTo>
                  <a:lnTo>
                    <a:pt x="1380" y="637"/>
                  </a:lnTo>
                  <a:lnTo>
                    <a:pt x="1484" y="652"/>
                  </a:lnTo>
                  <a:lnTo>
                    <a:pt x="1480" y="651"/>
                  </a:lnTo>
                  <a:lnTo>
                    <a:pt x="1530" y="652"/>
                  </a:lnTo>
                  <a:lnTo>
                    <a:pt x="1582" y="647"/>
                  </a:lnTo>
                  <a:lnTo>
                    <a:pt x="1579" y="647"/>
                  </a:lnTo>
                  <a:lnTo>
                    <a:pt x="1627" y="635"/>
                  </a:lnTo>
                  <a:lnTo>
                    <a:pt x="1679" y="614"/>
                  </a:lnTo>
                  <a:lnTo>
                    <a:pt x="1664" y="636"/>
                  </a:lnTo>
                  <a:lnTo>
                    <a:pt x="1664" y="62"/>
                  </a:lnTo>
                  <a:lnTo>
                    <a:pt x="1697" y="85"/>
                  </a:lnTo>
                  <a:lnTo>
                    <a:pt x="1642" y="107"/>
                  </a:lnTo>
                  <a:lnTo>
                    <a:pt x="1590" y="120"/>
                  </a:lnTo>
                  <a:cubicBezTo>
                    <a:pt x="1589" y="120"/>
                    <a:pt x="1588" y="120"/>
                    <a:pt x="1587" y="120"/>
                  </a:cubicBezTo>
                  <a:lnTo>
                    <a:pt x="1532" y="125"/>
                  </a:lnTo>
                  <a:lnTo>
                    <a:pt x="1480" y="125"/>
                  </a:lnTo>
                  <a:cubicBezTo>
                    <a:pt x="1479" y="125"/>
                    <a:pt x="1478" y="125"/>
                    <a:pt x="1477" y="125"/>
                  </a:cubicBezTo>
                  <a:lnTo>
                    <a:pt x="1371" y="110"/>
                  </a:lnTo>
                  <a:lnTo>
                    <a:pt x="1267" y="86"/>
                  </a:lnTo>
                  <a:lnTo>
                    <a:pt x="1165" y="62"/>
                  </a:lnTo>
                  <a:lnTo>
                    <a:pt x="1064" y="48"/>
                  </a:lnTo>
                  <a:lnTo>
                    <a:pt x="1015" y="47"/>
                  </a:lnTo>
                  <a:lnTo>
                    <a:pt x="966" y="53"/>
                  </a:lnTo>
                  <a:lnTo>
                    <a:pt x="914" y="65"/>
                  </a:lnTo>
                  <a:lnTo>
                    <a:pt x="917" y="64"/>
                  </a:lnTo>
                  <a:lnTo>
                    <a:pt x="865" y="85"/>
                  </a:lnTo>
                  <a:lnTo>
                    <a:pt x="810" y="107"/>
                  </a:lnTo>
                  <a:lnTo>
                    <a:pt x="758" y="120"/>
                  </a:lnTo>
                  <a:cubicBezTo>
                    <a:pt x="757" y="120"/>
                    <a:pt x="756" y="120"/>
                    <a:pt x="755" y="120"/>
                  </a:cubicBezTo>
                  <a:lnTo>
                    <a:pt x="700" y="125"/>
                  </a:lnTo>
                  <a:lnTo>
                    <a:pt x="648" y="125"/>
                  </a:lnTo>
                  <a:cubicBezTo>
                    <a:pt x="647" y="125"/>
                    <a:pt x="646" y="125"/>
                    <a:pt x="645" y="125"/>
                  </a:cubicBezTo>
                  <a:lnTo>
                    <a:pt x="539" y="110"/>
                  </a:lnTo>
                  <a:lnTo>
                    <a:pt x="435" y="86"/>
                  </a:lnTo>
                  <a:lnTo>
                    <a:pt x="333" y="62"/>
                  </a:lnTo>
                  <a:lnTo>
                    <a:pt x="232" y="48"/>
                  </a:lnTo>
                  <a:lnTo>
                    <a:pt x="183" y="47"/>
                  </a:lnTo>
                  <a:lnTo>
                    <a:pt x="134" y="53"/>
                  </a:lnTo>
                  <a:lnTo>
                    <a:pt x="82" y="65"/>
                  </a:lnTo>
                  <a:lnTo>
                    <a:pt x="85" y="64"/>
                  </a:lnTo>
                  <a:lnTo>
                    <a:pt x="33" y="85"/>
                  </a:lnTo>
                  <a:lnTo>
                    <a:pt x="48" y="62"/>
                  </a:lnTo>
                  <a:lnTo>
                    <a:pt x="48" y="636"/>
                  </a:lnTo>
                  <a:close/>
                </a:path>
              </a:pathLst>
            </a:custGeom>
            <a:solidFill>
              <a:srgbClr val="385D8A"/>
            </a:solidFill>
            <a:ln w="0" cap="flat">
              <a:solidFill>
                <a:srgbClr val="385D8A"/>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22" name="Rectangle 22"/>
            <p:cNvSpPr>
              <a:spLocks noChangeArrowheads="1"/>
            </p:cNvSpPr>
            <p:nvPr/>
          </p:nvSpPr>
          <p:spPr bwMode="auto">
            <a:xfrm>
              <a:off x="2212" y="2718"/>
              <a:ext cx="485"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Calibri" pitchFamily="34" charset="0"/>
                </a:rPr>
                <a:t>World</a:t>
              </a:r>
              <a:endParaRPr kumimoji="0" lang="pl-PL" sz="1800" b="0" i="0" u="none" strike="noStrike" cap="none" normalizeH="0" baseline="0" dirty="0" smtClean="0">
                <a:ln>
                  <a:noFill/>
                </a:ln>
                <a:solidFill>
                  <a:schemeClr val="tx1"/>
                </a:solidFill>
                <a:effectLst/>
                <a:latin typeface="Calibri" pitchFamily="34" charset="0"/>
              </a:endParaRPr>
            </a:p>
          </p:txBody>
        </p:sp>
        <p:sp>
          <p:nvSpPr>
            <p:cNvPr id="23" name="Freeform 23"/>
            <p:cNvSpPr>
              <a:spLocks noEditPoints="1"/>
            </p:cNvSpPr>
            <p:nvPr/>
          </p:nvSpPr>
          <p:spPr bwMode="auto">
            <a:xfrm>
              <a:off x="2353" y="1983"/>
              <a:ext cx="238" cy="684"/>
            </a:xfrm>
            <a:custGeom>
              <a:avLst/>
              <a:gdLst>
                <a:gd name="T0" fmla="*/ 632 w 695"/>
                <a:gd name="T1" fmla="*/ 11 h 1902"/>
                <a:gd name="T2" fmla="*/ 571 w 695"/>
                <a:gd name="T3" fmla="*/ 45 h 1902"/>
                <a:gd name="T4" fmla="*/ 515 w 695"/>
                <a:gd name="T5" fmla="*/ 99 h 1902"/>
                <a:gd name="T6" fmla="*/ 461 w 695"/>
                <a:gd name="T7" fmla="*/ 170 h 1902"/>
                <a:gd name="T8" fmla="*/ 362 w 695"/>
                <a:gd name="T9" fmla="*/ 360 h 1902"/>
                <a:gd name="T10" fmla="*/ 274 w 695"/>
                <a:gd name="T11" fmla="*/ 603 h 1902"/>
                <a:gd name="T12" fmla="*/ 200 w 695"/>
                <a:gd name="T13" fmla="*/ 889 h 1902"/>
                <a:gd name="T14" fmla="*/ 143 w 695"/>
                <a:gd name="T15" fmla="*/ 1208 h 1902"/>
                <a:gd name="T16" fmla="*/ 97 w 695"/>
                <a:gd name="T17" fmla="*/ 1724 h 1902"/>
                <a:gd name="T18" fmla="*/ 102 w 695"/>
                <a:gd name="T19" fmla="*/ 1854 h 1902"/>
                <a:gd name="T20" fmla="*/ 115 w 695"/>
                <a:gd name="T21" fmla="*/ 1550 h 1902"/>
                <a:gd name="T22" fmla="*/ 177 w 695"/>
                <a:gd name="T23" fmla="*/ 1046 h 1902"/>
                <a:gd name="T24" fmla="*/ 243 w 695"/>
                <a:gd name="T25" fmla="*/ 743 h 1902"/>
                <a:gd name="T26" fmla="*/ 324 w 695"/>
                <a:gd name="T27" fmla="*/ 479 h 1902"/>
                <a:gd name="T28" fmla="*/ 417 w 695"/>
                <a:gd name="T29" fmla="*/ 261 h 1902"/>
                <a:gd name="T30" fmla="*/ 519 w 695"/>
                <a:gd name="T31" fmla="*/ 107 h 1902"/>
                <a:gd name="T32" fmla="*/ 572 w 695"/>
                <a:gd name="T33" fmla="*/ 54 h 1902"/>
                <a:gd name="T34" fmla="*/ 628 w 695"/>
                <a:gd name="T35" fmla="*/ 21 h 1902"/>
                <a:gd name="T36" fmla="*/ 687 w 695"/>
                <a:gd name="T37" fmla="*/ 8 h 1902"/>
                <a:gd name="T38" fmla="*/ 689 w 695"/>
                <a:gd name="T39" fmla="*/ 16 h 1902"/>
                <a:gd name="T40" fmla="*/ 632 w 695"/>
                <a:gd name="T41" fmla="*/ 28 h 1902"/>
                <a:gd name="T42" fmla="*/ 578 w 695"/>
                <a:gd name="T43" fmla="*/ 60 h 1902"/>
                <a:gd name="T44" fmla="*/ 525 w 695"/>
                <a:gd name="T45" fmla="*/ 112 h 1902"/>
                <a:gd name="T46" fmla="*/ 424 w 695"/>
                <a:gd name="T47" fmla="*/ 265 h 1902"/>
                <a:gd name="T48" fmla="*/ 331 w 695"/>
                <a:gd name="T49" fmla="*/ 482 h 1902"/>
                <a:gd name="T50" fmla="*/ 251 w 695"/>
                <a:gd name="T51" fmla="*/ 745 h 1902"/>
                <a:gd name="T52" fmla="*/ 185 w 695"/>
                <a:gd name="T53" fmla="*/ 1048 h 1902"/>
                <a:gd name="T54" fmla="*/ 123 w 695"/>
                <a:gd name="T55" fmla="*/ 1551 h 1902"/>
                <a:gd name="T56" fmla="*/ 110 w 695"/>
                <a:gd name="T57" fmla="*/ 1854 h 1902"/>
                <a:gd name="T58" fmla="*/ 128 w 695"/>
                <a:gd name="T59" fmla="*/ 1726 h 1902"/>
                <a:gd name="T60" fmla="*/ 174 w 695"/>
                <a:gd name="T61" fmla="*/ 1213 h 1902"/>
                <a:gd name="T62" fmla="*/ 231 w 695"/>
                <a:gd name="T63" fmla="*/ 896 h 1902"/>
                <a:gd name="T64" fmla="*/ 304 w 695"/>
                <a:gd name="T65" fmla="*/ 613 h 1902"/>
                <a:gd name="T66" fmla="*/ 391 w 695"/>
                <a:gd name="T67" fmla="*/ 374 h 1902"/>
                <a:gd name="T68" fmla="*/ 487 w 695"/>
                <a:gd name="T69" fmla="*/ 189 h 1902"/>
                <a:gd name="T70" fmla="*/ 588 w 695"/>
                <a:gd name="T71" fmla="*/ 72 h 1902"/>
                <a:gd name="T72" fmla="*/ 692 w 695"/>
                <a:gd name="T73" fmla="*/ 31 h 1902"/>
                <a:gd name="T74" fmla="*/ 694 w 695"/>
                <a:gd name="T75" fmla="*/ 39 h 1902"/>
                <a:gd name="T76" fmla="*/ 593 w 695"/>
                <a:gd name="T77" fmla="*/ 78 h 1902"/>
                <a:gd name="T78" fmla="*/ 493 w 695"/>
                <a:gd name="T79" fmla="*/ 194 h 1902"/>
                <a:gd name="T80" fmla="*/ 398 w 695"/>
                <a:gd name="T81" fmla="*/ 377 h 1902"/>
                <a:gd name="T82" fmla="*/ 312 w 695"/>
                <a:gd name="T83" fmla="*/ 616 h 1902"/>
                <a:gd name="T84" fmla="*/ 239 w 695"/>
                <a:gd name="T85" fmla="*/ 898 h 1902"/>
                <a:gd name="T86" fmla="*/ 182 w 695"/>
                <a:gd name="T87" fmla="*/ 1214 h 1902"/>
                <a:gd name="T88" fmla="*/ 136 w 695"/>
                <a:gd name="T89" fmla="*/ 1726 h 1902"/>
                <a:gd name="T90" fmla="*/ 142 w 695"/>
                <a:gd name="T91" fmla="*/ 1854 h 1902"/>
                <a:gd name="T92" fmla="*/ 154 w 695"/>
                <a:gd name="T93" fmla="*/ 1554 h 1902"/>
                <a:gd name="T94" fmla="*/ 216 w 695"/>
                <a:gd name="T95" fmla="*/ 1054 h 1902"/>
                <a:gd name="T96" fmla="*/ 282 w 695"/>
                <a:gd name="T97" fmla="*/ 754 h 1902"/>
                <a:gd name="T98" fmla="*/ 361 w 695"/>
                <a:gd name="T99" fmla="*/ 493 h 1902"/>
                <a:gd name="T100" fmla="*/ 451 w 695"/>
                <a:gd name="T101" fmla="*/ 282 h 1902"/>
                <a:gd name="T102" fmla="*/ 550 w 695"/>
                <a:gd name="T103" fmla="*/ 132 h 1902"/>
                <a:gd name="T104" fmla="*/ 645 w 695"/>
                <a:gd name="T105" fmla="*/ 57 h 1902"/>
                <a:gd name="T106" fmla="*/ 694 w 695"/>
                <a:gd name="T107" fmla="*/ 39 h 1902"/>
                <a:gd name="T108" fmla="*/ 117 w 695"/>
                <a:gd name="T109" fmla="*/ 1902 h 1902"/>
                <a:gd name="T110" fmla="*/ 227 w 695"/>
                <a:gd name="T111" fmla="*/ 1675 h 1902"/>
                <a:gd name="T112" fmla="*/ 98 w 695"/>
                <a:gd name="T113" fmla="*/ 1842 h 1902"/>
                <a:gd name="T114" fmla="*/ 49 w 695"/>
                <a:gd name="T115" fmla="*/ 1681 h 1902"/>
                <a:gd name="T116" fmla="*/ 7 w 695"/>
                <a:gd name="T117" fmla="*/ 1704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902">
                  <a:moveTo>
                    <a:pt x="686" y="0"/>
                  </a:moveTo>
                  <a:lnTo>
                    <a:pt x="632" y="11"/>
                  </a:lnTo>
                  <a:cubicBezTo>
                    <a:pt x="629" y="11"/>
                    <a:pt x="627" y="12"/>
                    <a:pt x="624" y="14"/>
                  </a:cubicBezTo>
                  <a:lnTo>
                    <a:pt x="571" y="45"/>
                  </a:lnTo>
                  <a:cubicBezTo>
                    <a:pt x="570" y="46"/>
                    <a:pt x="568" y="47"/>
                    <a:pt x="567" y="48"/>
                  </a:cubicBezTo>
                  <a:lnTo>
                    <a:pt x="515" y="99"/>
                  </a:lnTo>
                  <a:cubicBezTo>
                    <a:pt x="514" y="100"/>
                    <a:pt x="513" y="101"/>
                    <a:pt x="512" y="102"/>
                  </a:cubicBezTo>
                  <a:lnTo>
                    <a:pt x="461" y="170"/>
                  </a:lnTo>
                  <a:lnTo>
                    <a:pt x="410" y="257"/>
                  </a:lnTo>
                  <a:lnTo>
                    <a:pt x="362" y="360"/>
                  </a:lnTo>
                  <a:lnTo>
                    <a:pt x="316" y="476"/>
                  </a:lnTo>
                  <a:lnTo>
                    <a:pt x="274" y="603"/>
                  </a:lnTo>
                  <a:lnTo>
                    <a:pt x="235" y="741"/>
                  </a:lnTo>
                  <a:lnTo>
                    <a:pt x="200" y="889"/>
                  </a:lnTo>
                  <a:lnTo>
                    <a:pt x="169" y="1045"/>
                  </a:lnTo>
                  <a:lnTo>
                    <a:pt x="143" y="1208"/>
                  </a:lnTo>
                  <a:lnTo>
                    <a:pt x="107" y="1549"/>
                  </a:lnTo>
                  <a:lnTo>
                    <a:pt x="97" y="1724"/>
                  </a:lnTo>
                  <a:lnTo>
                    <a:pt x="94" y="1854"/>
                  </a:lnTo>
                  <a:lnTo>
                    <a:pt x="102" y="1854"/>
                  </a:lnTo>
                  <a:lnTo>
                    <a:pt x="104" y="1725"/>
                  </a:lnTo>
                  <a:lnTo>
                    <a:pt x="115" y="1550"/>
                  </a:lnTo>
                  <a:lnTo>
                    <a:pt x="151" y="1209"/>
                  </a:lnTo>
                  <a:lnTo>
                    <a:pt x="177" y="1046"/>
                  </a:lnTo>
                  <a:lnTo>
                    <a:pt x="208" y="891"/>
                  </a:lnTo>
                  <a:lnTo>
                    <a:pt x="243" y="743"/>
                  </a:lnTo>
                  <a:lnTo>
                    <a:pt x="281" y="605"/>
                  </a:lnTo>
                  <a:lnTo>
                    <a:pt x="324" y="479"/>
                  </a:lnTo>
                  <a:lnTo>
                    <a:pt x="369" y="364"/>
                  </a:lnTo>
                  <a:lnTo>
                    <a:pt x="417" y="261"/>
                  </a:lnTo>
                  <a:lnTo>
                    <a:pt x="468" y="175"/>
                  </a:lnTo>
                  <a:lnTo>
                    <a:pt x="519" y="107"/>
                  </a:lnTo>
                  <a:cubicBezTo>
                    <a:pt x="519" y="106"/>
                    <a:pt x="520" y="106"/>
                    <a:pt x="520" y="105"/>
                  </a:cubicBezTo>
                  <a:lnTo>
                    <a:pt x="572" y="54"/>
                  </a:lnTo>
                  <a:cubicBezTo>
                    <a:pt x="573" y="53"/>
                    <a:pt x="574" y="52"/>
                    <a:pt x="575" y="52"/>
                  </a:cubicBezTo>
                  <a:lnTo>
                    <a:pt x="628" y="21"/>
                  </a:lnTo>
                  <a:cubicBezTo>
                    <a:pt x="630" y="20"/>
                    <a:pt x="632" y="19"/>
                    <a:pt x="633" y="19"/>
                  </a:cubicBezTo>
                  <a:lnTo>
                    <a:pt x="687" y="8"/>
                  </a:lnTo>
                  <a:lnTo>
                    <a:pt x="686" y="0"/>
                  </a:lnTo>
                  <a:close/>
                  <a:moveTo>
                    <a:pt x="689" y="16"/>
                  </a:moveTo>
                  <a:lnTo>
                    <a:pt x="635" y="27"/>
                  </a:lnTo>
                  <a:cubicBezTo>
                    <a:pt x="634" y="27"/>
                    <a:pt x="633" y="27"/>
                    <a:pt x="632" y="28"/>
                  </a:cubicBezTo>
                  <a:lnTo>
                    <a:pt x="579" y="59"/>
                  </a:lnTo>
                  <a:cubicBezTo>
                    <a:pt x="579" y="59"/>
                    <a:pt x="578" y="59"/>
                    <a:pt x="578" y="60"/>
                  </a:cubicBezTo>
                  <a:lnTo>
                    <a:pt x="526" y="111"/>
                  </a:lnTo>
                  <a:cubicBezTo>
                    <a:pt x="526" y="111"/>
                    <a:pt x="525" y="111"/>
                    <a:pt x="525" y="112"/>
                  </a:cubicBezTo>
                  <a:lnTo>
                    <a:pt x="474" y="180"/>
                  </a:lnTo>
                  <a:lnTo>
                    <a:pt x="424" y="265"/>
                  </a:lnTo>
                  <a:lnTo>
                    <a:pt x="376" y="367"/>
                  </a:lnTo>
                  <a:lnTo>
                    <a:pt x="331" y="482"/>
                  </a:lnTo>
                  <a:lnTo>
                    <a:pt x="289" y="608"/>
                  </a:lnTo>
                  <a:lnTo>
                    <a:pt x="251" y="745"/>
                  </a:lnTo>
                  <a:lnTo>
                    <a:pt x="216" y="893"/>
                  </a:lnTo>
                  <a:lnTo>
                    <a:pt x="185" y="1048"/>
                  </a:lnTo>
                  <a:lnTo>
                    <a:pt x="159" y="1210"/>
                  </a:lnTo>
                  <a:lnTo>
                    <a:pt x="123" y="1551"/>
                  </a:lnTo>
                  <a:lnTo>
                    <a:pt x="112" y="1725"/>
                  </a:lnTo>
                  <a:lnTo>
                    <a:pt x="110" y="1854"/>
                  </a:lnTo>
                  <a:lnTo>
                    <a:pt x="126" y="1854"/>
                  </a:lnTo>
                  <a:lnTo>
                    <a:pt x="128" y="1726"/>
                  </a:lnTo>
                  <a:lnTo>
                    <a:pt x="138" y="1552"/>
                  </a:lnTo>
                  <a:lnTo>
                    <a:pt x="174" y="1213"/>
                  </a:lnTo>
                  <a:lnTo>
                    <a:pt x="200" y="1051"/>
                  </a:lnTo>
                  <a:lnTo>
                    <a:pt x="231" y="896"/>
                  </a:lnTo>
                  <a:lnTo>
                    <a:pt x="266" y="750"/>
                  </a:lnTo>
                  <a:lnTo>
                    <a:pt x="304" y="613"/>
                  </a:lnTo>
                  <a:lnTo>
                    <a:pt x="346" y="487"/>
                  </a:lnTo>
                  <a:lnTo>
                    <a:pt x="391" y="374"/>
                  </a:lnTo>
                  <a:lnTo>
                    <a:pt x="437" y="274"/>
                  </a:lnTo>
                  <a:lnTo>
                    <a:pt x="487" y="189"/>
                  </a:lnTo>
                  <a:lnTo>
                    <a:pt x="538" y="122"/>
                  </a:lnTo>
                  <a:lnTo>
                    <a:pt x="588" y="72"/>
                  </a:lnTo>
                  <a:lnTo>
                    <a:pt x="639" y="42"/>
                  </a:lnTo>
                  <a:lnTo>
                    <a:pt x="692" y="31"/>
                  </a:lnTo>
                  <a:lnTo>
                    <a:pt x="689" y="16"/>
                  </a:lnTo>
                  <a:close/>
                  <a:moveTo>
                    <a:pt x="694" y="39"/>
                  </a:moveTo>
                  <a:lnTo>
                    <a:pt x="642" y="50"/>
                  </a:lnTo>
                  <a:lnTo>
                    <a:pt x="593" y="78"/>
                  </a:lnTo>
                  <a:lnTo>
                    <a:pt x="544" y="127"/>
                  </a:lnTo>
                  <a:lnTo>
                    <a:pt x="493" y="194"/>
                  </a:lnTo>
                  <a:lnTo>
                    <a:pt x="444" y="278"/>
                  </a:lnTo>
                  <a:lnTo>
                    <a:pt x="398" y="377"/>
                  </a:lnTo>
                  <a:lnTo>
                    <a:pt x="353" y="490"/>
                  </a:lnTo>
                  <a:lnTo>
                    <a:pt x="312" y="616"/>
                  </a:lnTo>
                  <a:lnTo>
                    <a:pt x="274" y="752"/>
                  </a:lnTo>
                  <a:lnTo>
                    <a:pt x="239" y="898"/>
                  </a:lnTo>
                  <a:lnTo>
                    <a:pt x="208" y="1053"/>
                  </a:lnTo>
                  <a:lnTo>
                    <a:pt x="182" y="1214"/>
                  </a:lnTo>
                  <a:lnTo>
                    <a:pt x="146" y="1553"/>
                  </a:lnTo>
                  <a:lnTo>
                    <a:pt x="136" y="1726"/>
                  </a:lnTo>
                  <a:lnTo>
                    <a:pt x="134" y="1854"/>
                  </a:lnTo>
                  <a:lnTo>
                    <a:pt x="142" y="1854"/>
                  </a:lnTo>
                  <a:lnTo>
                    <a:pt x="144" y="1727"/>
                  </a:lnTo>
                  <a:lnTo>
                    <a:pt x="154" y="1554"/>
                  </a:lnTo>
                  <a:lnTo>
                    <a:pt x="190" y="1215"/>
                  </a:lnTo>
                  <a:lnTo>
                    <a:pt x="216" y="1054"/>
                  </a:lnTo>
                  <a:lnTo>
                    <a:pt x="247" y="900"/>
                  </a:lnTo>
                  <a:lnTo>
                    <a:pt x="282" y="754"/>
                  </a:lnTo>
                  <a:lnTo>
                    <a:pt x="319" y="618"/>
                  </a:lnTo>
                  <a:lnTo>
                    <a:pt x="361" y="493"/>
                  </a:lnTo>
                  <a:lnTo>
                    <a:pt x="405" y="381"/>
                  </a:lnTo>
                  <a:lnTo>
                    <a:pt x="451" y="282"/>
                  </a:lnTo>
                  <a:lnTo>
                    <a:pt x="500" y="199"/>
                  </a:lnTo>
                  <a:lnTo>
                    <a:pt x="550" y="132"/>
                  </a:lnTo>
                  <a:lnTo>
                    <a:pt x="598" y="85"/>
                  </a:lnTo>
                  <a:lnTo>
                    <a:pt x="645" y="57"/>
                  </a:lnTo>
                  <a:lnTo>
                    <a:pt x="695" y="47"/>
                  </a:lnTo>
                  <a:lnTo>
                    <a:pt x="694" y="39"/>
                  </a:lnTo>
                  <a:close/>
                  <a:moveTo>
                    <a:pt x="7" y="1704"/>
                  </a:moveTo>
                  <a:lnTo>
                    <a:pt x="117" y="1902"/>
                  </a:lnTo>
                  <a:lnTo>
                    <a:pt x="235" y="1708"/>
                  </a:lnTo>
                  <a:cubicBezTo>
                    <a:pt x="242" y="1697"/>
                    <a:pt x="238" y="1682"/>
                    <a:pt x="227" y="1675"/>
                  </a:cubicBezTo>
                  <a:cubicBezTo>
                    <a:pt x="215" y="1668"/>
                    <a:pt x="201" y="1672"/>
                    <a:pt x="194" y="1683"/>
                  </a:cubicBezTo>
                  <a:lnTo>
                    <a:pt x="98" y="1842"/>
                  </a:lnTo>
                  <a:lnTo>
                    <a:pt x="139" y="1842"/>
                  </a:lnTo>
                  <a:lnTo>
                    <a:pt x="49" y="1681"/>
                  </a:lnTo>
                  <a:cubicBezTo>
                    <a:pt x="42" y="1669"/>
                    <a:pt x="28" y="1665"/>
                    <a:pt x="16" y="1671"/>
                  </a:cubicBezTo>
                  <a:cubicBezTo>
                    <a:pt x="4" y="1678"/>
                    <a:pt x="0" y="1693"/>
                    <a:pt x="7" y="1704"/>
                  </a:cubicBezTo>
                  <a:close/>
                </a:path>
              </a:pathLst>
            </a:custGeom>
            <a:solidFill>
              <a:srgbClr val="FFFF00"/>
            </a:solidFill>
            <a:ln w="0" cap="flat">
              <a:solidFill>
                <a:srgbClr val="4A7EBB"/>
              </a:solidFill>
              <a:prstDash val="solid"/>
              <a:round/>
              <a:headEnd/>
              <a:tailEnd/>
            </a:ln>
          </p:spPr>
          <p:txBody>
            <a:bodyPr vert="horz" wrap="square" lIns="91440" tIns="45720" rIns="91440" bIns="45720" numCol="1" anchor="t" anchorCtr="0" compatLnSpc="1">
              <a:prstTxWarp prst="textNoShape">
                <a:avLst/>
              </a:prstTxWarp>
            </a:bodyPr>
            <a:lstStyle/>
            <a:p>
              <a:endParaRPr lang="pl-PL" dirty="0">
                <a:solidFill>
                  <a:srgbClr val="FFFF00"/>
                </a:solidFill>
              </a:endParaRPr>
            </a:p>
          </p:txBody>
        </p:sp>
        <p:sp>
          <p:nvSpPr>
            <p:cNvPr id="24" name="Freeform 24"/>
            <p:cNvSpPr>
              <a:spLocks noEditPoints="1"/>
            </p:cNvSpPr>
            <p:nvPr/>
          </p:nvSpPr>
          <p:spPr bwMode="auto">
            <a:xfrm>
              <a:off x="2678" y="2812"/>
              <a:ext cx="896" cy="456"/>
            </a:xfrm>
            <a:custGeom>
              <a:avLst/>
              <a:gdLst>
                <a:gd name="T0" fmla="*/ 484 w 2615"/>
                <a:gd name="T1" fmla="*/ 50 h 1270"/>
                <a:gd name="T2" fmla="*/ 998 w 2615"/>
                <a:gd name="T3" fmla="*/ 221 h 1270"/>
                <a:gd name="T4" fmla="*/ 1260 w 2615"/>
                <a:gd name="T5" fmla="*/ 416 h 1270"/>
                <a:gd name="T6" fmla="*/ 1323 w 2615"/>
                <a:gd name="T7" fmla="*/ 527 h 1270"/>
                <a:gd name="T8" fmla="*/ 1358 w 2615"/>
                <a:gd name="T9" fmla="*/ 683 h 1270"/>
                <a:gd name="T10" fmla="*/ 1562 w 2615"/>
                <a:gd name="T11" fmla="*/ 873 h 1270"/>
                <a:gd name="T12" fmla="*/ 1921 w 2615"/>
                <a:gd name="T13" fmla="*/ 1028 h 1270"/>
                <a:gd name="T14" fmla="*/ 2568 w 2615"/>
                <a:gd name="T15" fmla="*/ 1129 h 1270"/>
                <a:gd name="T16" fmla="*/ 2138 w 2615"/>
                <a:gd name="T17" fmla="*/ 1090 h 1270"/>
                <a:gd name="T18" fmla="*/ 1636 w 2615"/>
                <a:gd name="T19" fmla="*/ 922 h 1270"/>
                <a:gd name="T20" fmla="*/ 1385 w 2615"/>
                <a:gd name="T21" fmla="*/ 736 h 1270"/>
                <a:gd name="T22" fmla="*/ 1316 w 2615"/>
                <a:gd name="T23" fmla="*/ 534 h 1270"/>
                <a:gd name="T24" fmla="*/ 1256 w 2615"/>
                <a:gd name="T25" fmla="*/ 423 h 1270"/>
                <a:gd name="T26" fmla="*/ 1074 w 2615"/>
                <a:gd name="T27" fmla="*/ 272 h 1270"/>
                <a:gd name="T28" fmla="*/ 705 w 2615"/>
                <a:gd name="T29" fmla="*/ 113 h 1270"/>
                <a:gd name="T30" fmla="*/ 1 w 2615"/>
                <a:gd name="T31" fmla="*/ 8 h 1270"/>
                <a:gd name="T32" fmla="*/ 245 w 2615"/>
                <a:gd name="T33" fmla="*/ 29 h 1270"/>
                <a:gd name="T34" fmla="*/ 902 w 2615"/>
                <a:gd name="T35" fmla="*/ 194 h 1270"/>
                <a:gd name="T36" fmla="*/ 1201 w 2615"/>
                <a:gd name="T37" fmla="*/ 376 h 1270"/>
                <a:gd name="T38" fmla="*/ 1286 w 2615"/>
                <a:gd name="T39" fmla="*/ 481 h 1270"/>
                <a:gd name="T40" fmla="*/ 1323 w 2615"/>
                <a:gd name="T41" fmla="*/ 640 h 1270"/>
                <a:gd name="T42" fmla="*/ 1485 w 2615"/>
                <a:gd name="T43" fmla="*/ 839 h 1270"/>
                <a:gd name="T44" fmla="*/ 1814 w 2615"/>
                <a:gd name="T45" fmla="*/ 1008 h 1270"/>
                <a:gd name="T46" fmla="*/ 2493 w 2615"/>
                <a:gd name="T47" fmla="*/ 1143 h 1270"/>
                <a:gd name="T48" fmla="*/ 2369 w 2615"/>
                <a:gd name="T49" fmla="*/ 1149 h 1270"/>
                <a:gd name="T50" fmla="*/ 1713 w 2615"/>
                <a:gd name="T51" fmla="*/ 985 h 1270"/>
                <a:gd name="T52" fmla="*/ 1414 w 2615"/>
                <a:gd name="T53" fmla="*/ 802 h 1270"/>
                <a:gd name="T54" fmla="*/ 1329 w 2615"/>
                <a:gd name="T55" fmla="*/ 697 h 1270"/>
                <a:gd name="T56" fmla="*/ 1293 w 2615"/>
                <a:gd name="T57" fmla="*/ 539 h 1270"/>
                <a:gd name="T58" fmla="*/ 1132 w 2615"/>
                <a:gd name="T59" fmla="*/ 340 h 1270"/>
                <a:gd name="T60" fmla="*/ 801 w 2615"/>
                <a:gd name="T61" fmla="*/ 171 h 1270"/>
                <a:gd name="T62" fmla="*/ 122 w 2615"/>
                <a:gd name="T63" fmla="*/ 35 h 1270"/>
                <a:gd name="T64" fmla="*/ 122 w 2615"/>
                <a:gd name="T65" fmla="*/ 43 h 1270"/>
                <a:gd name="T66" fmla="*/ 798 w 2615"/>
                <a:gd name="T67" fmla="*/ 179 h 1270"/>
                <a:gd name="T68" fmla="*/ 1128 w 2615"/>
                <a:gd name="T69" fmla="*/ 347 h 1270"/>
                <a:gd name="T70" fmla="*/ 1285 w 2615"/>
                <a:gd name="T71" fmla="*/ 541 h 1270"/>
                <a:gd name="T72" fmla="*/ 1322 w 2615"/>
                <a:gd name="T73" fmla="*/ 700 h 1270"/>
                <a:gd name="T74" fmla="*/ 1408 w 2615"/>
                <a:gd name="T75" fmla="*/ 807 h 1270"/>
                <a:gd name="T76" fmla="*/ 1710 w 2615"/>
                <a:gd name="T77" fmla="*/ 992 h 1270"/>
                <a:gd name="T78" fmla="*/ 2368 w 2615"/>
                <a:gd name="T79" fmla="*/ 1157 h 1270"/>
                <a:gd name="T80" fmla="*/ 2491 w 2615"/>
                <a:gd name="T81" fmla="*/ 1175 h 1270"/>
                <a:gd name="T82" fmla="*/ 1803 w 2615"/>
                <a:gd name="T83" fmla="*/ 1038 h 1270"/>
                <a:gd name="T84" fmla="*/ 1464 w 2615"/>
                <a:gd name="T85" fmla="*/ 864 h 1270"/>
                <a:gd name="T86" fmla="*/ 1317 w 2615"/>
                <a:gd name="T87" fmla="*/ 708 h 1270"/>
                <a:gd name="T88" fmla="*/ 1284 w 2615"/>
                <a:gd name="T89" fmla="*/ 593 h 1270"/>
                <a:gd name="T90" fmla="*/ 1180 w 2615"/>
                <a:gd name="T91" fmla="*/ 401 h 1270"/>
                <a:gd name="T92" fmla="*/ 891 w 2615"/>
                <a:gd name="T93" fmla="*/ 224 h 1270"/>
                <a:gd name="T94" fmla="*/ 243 w 2615"/>
                <a:gd name="T95" fmla="*/ 61 h 1270"/>
                <a:gd name="T96" fmla="*/ 2422 w 2615"/>
                <a:gd name="T97" fmla="*/ 1036 h 1270"/>
                <a:gd name="T98" fmla="*/ 2393 w 2615"/>
                <a:gd name="T99" fmla="*/ 1222 h 1270"/>
                <a:gd name="T100" fmla="*/ 2389 w 2615"/>
                <a:gd name="T101" fmla="*/ 1043 h 1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15" h="1270">
                  <a:moveTo>
                    <a:pt x="1" y="0"/>
                  </a:moveTo>
                  <a:lnTo>
                    <a:pt x="123" y="3"/>
                  </a:lnTo>
                  <a:lnTo>
                    <a:pt x="246" y="14"/>
                  </a:lnTo>
                  <a:lnTo>
                    <a:pt x="484" y="50"/>
                  </a:lnTo>
                  <a:lnTo>
                    <a:pt x="707" y="105"/>
                  </a:lnTo>
                  <a:lnTo>
                    <a:pt x="811" y="141"/>
                  </a:lnTo>
                  <a:lnTo>
                    <a:pt x="908" y="179"/>
                  </a:lnTo>
                  <a:lnTo>
                    <a:pt x="998" y="221"/>
                  </a:lnTo>
                  <a:lnTo>
                    <a:pt x="1078" y="266"/>
                  </a:lnTo>
                  <a:lnTo>
                    <a:pt x="1150" y="314"/>
                  </a:lnTo>
                  <a:lnTo>
                    <a:pt x="1211" y="364"/>
                  </a:lnTo>
                  <a:lnTo>
                    <a:pt x="1260" y="416"/>
                  </a:lnTo>
                  <a:cubicBezTo>
                    <a:pt x="1261" y="417"/>
                    <a:pt x="1262" y="418"/>
                    <a:pt x="1262" y="419"/>
                  </a:cubicBezTo>
                  <a:lnTo>
                    <a:pt x="1298" y="471"/>
                  </a:lnTo>
                  <a:cubicBezTo>
                    <a:pt x="1299" y="472"/>
                    <a:pt x="1300" y="474"/>
                    <a:pt x="1301" y="475"/>
                  </a:cubicBezTo>
                  <a:lnTo>
                    <a:pt x="1323" y="527"/>
                  </a:lnTo>
                  <a:cubicBezTo>
                    <a:pt x="1323" y="529"/>
                    <a:pt x="1324" y="531"/>
                    <a:pt x="1324" y="533"/>
                  </a:cubicBezTo>
                  <a:lnTo>
                    <a:pt x="1331" y="586"/>
                  </a:lnTo>
                  <a:lnTo>
                    <a:pt x="1339" y="636"/>
                  </a:lnTo>
                  <a:lnTo>
                    <a:pt x="1358" y="683"/>
                  </a:lnTo>
                  <a:lnTo>
                    <a:pt x="1391" y="731"/>
                  </a:lnTo>
                  <a:lnTo>
                    <a:pt x="1437" y="780"/>
                  </a:lnTo>
                  <a:lnTo>
                    <a:pt x="1495" y="827"/>
                  </a:lnTo>
                  <a:lnTo>
                    <a:pt x="1562" y="873"/>
                  </a:lnTo>
                  <a:lnTo>
                    <a:pt x="1640" y="915"/>
                  </a:lnTo>
                  <a:lnTo>
                    <a:pt x="1727" y="956"/>
                  </a:lnTo>
                  <a:lnTo>
                    <a:pt x="1820" y="993"/>
                  </a:lnTo>
                  <a:lnTo>
                    <a:pt x="1921" y="1028"/>
                  </a:lnTo>
                  <a:lnTo>
                    <a:pt x="2140" y="1082"/>
                  </a:lnTo>
                  <a:lnTo>
                    <a:pt x="2374" y="1118"/>
                  </a:lnTo>
                  <a:lnTo>
                    <a:pt x="2494" y="1128"/>
                  </a:lnTo>
                  <a:lnTo>
                    <a:pt x="2568" y="1129"/>
                  </a:lnTo>
                  <a:lnTo>
                    <a:pt x="2567" y="1137"/>
                  </a:lnTo>
                  <a:lnTo>
                    <a:pt x="2494" y="1136"/>
                  </a:lnTo>
                  <a:lnTo>
                    <a:pt x="2373" y="1126"/>
                  </a:lnTo>
                  <a:lnTo>
                    <a:pt x="2138" y="1090"/>
                  </a:lnTo>
                  <a:lnTo>
                    <a:pt x="1919" y="1035"/>
                  </a:lnTo>
                  <a:lnTo>
                    <a:pt x="1817" y="1001"/>
                  </a:lnTo>
                  <a:lnTo>
                    <a:pt x="1723" y="963"/>
                  </a:lnTo>
                  <a:lnTo>
                    <a:pt x="1636" y="922"/>
                  </a:lnTo>
                  <a:lnTo>
                    <a:pt x="1557" y="879"/>
                  </a:lnTo>
                  <a:lnTo>
                    <a:pt x="1490" y="833"/>
                  </a:lnTo>
                  <a:lnTo>
                    <a:pt x="1431" y="786"/>
                  </a:lnTo>
                  <a:lnTo>
                    <a:pt x="1385" y="736"/>
                  </a:lnTo>
                  <a:lnTo>
                    <a:pt x="1351" y="687"/>
                  </a:lnTo>
                  <a:lnTo>
                    <a:pt x="1331" y="638"/>
                  </a:lnTo>
                  <a:lnTo>
                    <a:pt x="1323" y="587"/>
                  </a:lnTo>
                  <a:lnTo>
                    <a:pt x="1316" y="534"/>
                  </a:lnTo>
                  <a:cubicBezTo>
                    <a:pt x="1316" y="533"/>
                    <a:pt x="1316" y="532"/>
                    <a:pt x="1315" y="530"/>
                  </a:cubicBezTo>
                  <a:lnTo>
                    <a:pt x="1293" y="478"/>
                  </a:lnTo>
                  <a:cubicBezTo>
                    <a:pt x="1293" y="477"/>
                    <a:pt x="1292" y="476"/>
                    <a:pt x="1292" y="475"/>
                  </a:cubicBezTo>
                  <a:lnTo>
                    <a:pt x="1256" y="423"/>
                  </a:lnTo>
                  <a:cubicBezTo>
                    <a:pt x="1255" y="423"/>
                    <a:pt x="1255" y="422"/>
                    <a:pt x="1254" y="422"/>
                  </a:cubicBezTo>
                  <a:lnTo>
                    <a:pt x="1206" y="370"/>
                  </a:lnTo>
                  <a:lnTo>
                    <a:pt x="1145" y="320"/>
                  </a:lnTo>
                  <a:lnTo>
                    <a:pt x="1074" y="272"/>
                  </a:lnTo>
                  <a:lnTo>
                    <a:pt x="994" y="228"/>
                  </a:lnTo>
                  <a:lnTo>
                    <a:pt x="905" y="187"/>
                  </a:lnTo>
                  <a:lnTo>
                    <a:pt x="809" y="148"/>
                  </a:lnTo>
                  <a:lnTo>
                    <a:pt x="705" y="113"/>
                  </a:lnTo>
                  <a:lnTo>
                    <a:pt x="483" y="58"/>
                  </a:lnTo>
                  <a:lnTo>
                    <a:pt x="246" y="22"/>
                  </a:lnTo>
                  <a:lnTo>
                    <a:pt x="123" y="11"/>
                  </a:lnTo>
                  <a:lnTo>
                    <a:pt x="1" y="8"/>
                  </a:lnTo>
                  <a:lnTo>
                    <a:pt x="1" y="0"/>
                  </a:lnTo>
                  <a:close/>
                  <a:moveTo>
                    <a:pt x="1" y="16"/>
                  </a:moveTo>
                  <a:lnTo>
                    <a:pt x="123" y="19"/>
                  </a:lnTo>
                  <a:lnTo>
                    <a:pt x="245" y="29"/>
                  </a:lnTo>
                  <a:lnTo>
                    <a:pt x="482" y="66"/>
                  </a:lnTo>
                  <a:lnTo>
                    <a:pt x="703" y="121"/>
                  </a:lnTo>
                  <a:lnTo>
                    <a:pt x="806" y="156"/>
                  </a:lnTo>
                  <a:lnTo>
                    <a:pt x="902" y="194"/>
                  </a:lnTo>
                  <a:lnTo>
                    <a:pt x="991" y="235"/>
                  </a:lnTo>
                  <a:lnTo>
                    <a:pt x="1070" y="279"/>
                  </a:lnTo>
                  <a:lnTo>
                    <a:pt x="1141" y="327"/>
                  </a:lnTo>
                  <a:lnTo>
                    <a:pt x="1201" y="376"/>
                  </a:lnTo>
                  <a:lnTo>
                    <a:pt x="1248" y="427"/>
                  </a:lnTo>
                  <a:cubicBezTo>
                    <a:pt x="1249" y="427"/>
                    <a:pt x="1249" y="428"/>
                    <a:pt x="1249" y="428"/>
                  </a:cubicBezTo>
                  <a:lnTo>
                    <a:pt x="1285" y="480"/>
                  </a:lnTo>
                  <a:cubicBezTo>
                    <a:pt x="1285" y="480"/>
                    <a:pt x="1286" y="481"/>
                    <a:pt x="1286" y="481"/>
                  </a:cubicBezTo>
                  <a:lnTo>
                    <a:pt x="1308" y="533"/>
                  </a:lnTo>
                  <a:cubicBezTo>
                    <a:pt x="1308" y="534"/>
                    <a:pt x="1308" y="535"/>
                    <a:pt x="1308" y="535"/>
                  </a:cubicBezTo>
                  <a:lnTo>
                    <a:pt x="1315" y="588"/>
                  </a:lnTo>
                  <a:lnTo>
                    <a:pt x="1323" y="640"/>
                  </a:lnTo>
                  <a:lnTo>
                    <a:pt x="1344" y="691"/>
                  </a:lnTo>
                  <a:lnTo>
                    <a:pt x="1379" y="741"/>
                  </a:lnTo>
                  <a:lnTo>
                    <a:pt x="1425" y="791"/>
                  </a:lnTo>
                  <a:lnTo>
                    <a:pt x="1485" y="839"/>
                  </a:lnTo>
                  <a:lnTo>
                    <a:pt x="1553" y="886"/>
                  </a:lnTo>
                  <a:lnTo>
                    <a:pt x="1632" y="929"/>
                  </a:lnTo>
                  <a:lnTo>
                    <a:pt x="1720" y="970"/>
                  </a:lnTo>
                  <a:lnTo>
                    <a:pt x="1814" y="1008"/>
                  </a:lnTo>
                  <a:lnTo>
                    <a:pt x="1916" y="1043"/>
                  </a:lnTo>
                  <a:lnTo>
                    <a:pt x="2136" y="1098"/>
                  </a:lnTo>
                  <a:lnTo>
                    <a:pt x="2372" y="1134"/>
                  </a:lnTo>
                  <a:lnTo>
                    <a:pt x="2493" y="1143"/>
                  </a:lnTo>
                  <a:lnTo>
                    <a:pt x="2567" y="1145"/>
                  </a:lnTo>
                  <a:lnTo>
                    <a:pt x="2567" y="1161"/>
                  </a:lnTo>
                  <a:lnTo>
                    <a:pt x="2492" y="1159"/>
                  </a:lnTo>
                  <a:lnTo>
                    <a:pt x="2369" y="1149"/>
                  </a:lnTo>
                  <a:lnTo>
                    <a:pt x="2133" y="1113"/>
                  </a:lnTo>
                  <a:lnTo>
                    <a:pt x="1911" y="1058"/>
                  </a:lnTo>
                  <a:lnTo>
                    <a:pt x="1808" y="1023"/>
                  </a:lnTo>
                  <a:lnTo>
                    <a:pt x="1713" y="985"/>
                  </a:lnTo>
                  <a:lnTo>
                    <a:pt x="1625" y="943"/>
                  </a:lnTo>
                  <a:lnTo>
                    <a:pt x="1544" y="899"/>
                  </a:lnTo>
                  <a:lnTo>
                    <a:pt x="1474" y="852"/>
                  </a:lnTo>
                  <a:lnTo>
                    <a:pt x="1414" y="802"/>
                  </a:lnTo>
                  <a:lnTo>
                    <a:pt x="1367" y="752"/>
                  </a:lnTo>
                  <a:cubicBezTo>
                    <a:pt x="1366" y="752"/>
                    <a:pt x="1366" y="751"/>
                    <a:pt x="1366" y="751"/>
                  </a:cubicBezTo>
                  <a:lnTo>
                    <a:pt x="1330" y="699"/>
                  </a:lnTo>
                  <a:cubicBezTo>
                    <a:pt x="1330" y="699"/>
                    <a:pt x="1329" y="698"/>
                    <a:pt x="1329" y="697"/>
                  </a:cubicBezTo>
                  <a:lnTo>
                    <a:pt x="1308" y="645"/>
                  </a:lnTo>
                  <a:cubicBezTo>
                    <a:pt x="1308" y="645"/>
                    <a:pt x="1308" y="644"/>
                    <a:pt x="1308" y="644"/>
                  </a:cubicBezTo>
                  <a:lnTo>
                    <a:pt x="1300" y="591"/>
                  </a:lnTo>
                  <a:lnTo>
                    <a:pt x="1293" y="539"/>
                  </a:lnTo>
                  <a:lnTo>
                    <a:pt x="1271" y="488"/>
                  </a:lnTo>
                  <a:lnTo>
                    <a:pt x="1236" y="438"/>
                  </a:lnTo>
                  <a:lnTo>
                    <a:pt x="1190" y="389"/>
                  </a:lnTo>
                  <a:lnTo>
                    <a:pt x="1132" y="340"/>
                  </a:lnTo>
                  <a:lnTo>
                    <a:pt x="1063" y="293"/>
                  </a:lnTo>
                  <a:lnTo>
                    <a:pt x="984" y="250"/>
                  </a:lnTo>
                  <a:lnTo>
                    <a:pt x="897" y="209"/>
                  </a:lnTo>
                  <a:lnTo>
                    <a:pt x="801" y="171"/>
                  </a:lnTo>
                  <a:lnTo>
                    <a:pt x="700" y="136"/>
                  </a:lnTo>
                  <a:lnTo>
                    <a:pt x="479" y="81"/>
                  </a:lnTo>
                  <a:lnTo>
                    <a:pt x="244" y="45"/>
                  </a:lnTo>
                  <a:lnTo>
                    <a:pt x="122" y="35"/>
                  </a:lnTo>
                  <a:lnTo>
                    <a:pt x="0" y="32"/>
                  </a:lnTo>
                  <a:lnTo>
                    <a:pt x="1" y="16"/>
                  </a:lnTo>
                  <a:close/>
                  <a:moveTo>
                    <a:pt x="0" y="40"/>
                  </a:moveTo>
                  <a:lnTo>
                    <a:pt x="122" y="43"/>
                  </a:lnTo>
                  <a:lnTo>
                    <a:pt x="243" y="53"/>
                  </a:lnTo>
                  <a:lnTo>
                    <a:pt x="478" y="89"/>
                  </a:lnTo>
                  <a:lnTo>
                    <a:pt x="698" y="144"/>
                  </a:lnTo>
                  <a:lnTo>
                    <a:pt x="798" y="179"/>
                  </a:lnTo>
                  <a:lnTo>
                    <a:pt x="894" y="216"/>
                  </a:lnTo>
                  <a:lnTo>
                    <a:pt x="981" y="257"/>
                  </a:lnTo>
                  <a:lnTo>
                    <a:pt x="1059" y="300"/>
                  </a:lnTo>
                  <a:lnTo>
                    <a:pt x="1128" y="347"/>
                  </a:lnTo>
                  <a:lnTo>
                    <a:pt x="1185" y="395"/>
                  </a:lnTo>
                  <a:lnTo>
                    <a:pt x="1230" y="443"/>
                  </a:lnTo>
                  <a:lnTo>
                    <a:pt x="1264" y="492"/>
                  </a:lnTo>
                  <a:lnTo>
                    <a:pt x="1285" y="541"/>
                  </a:lnTo>
                  <a:lnTo>
                    <a:pt x="1292" y="592"/>
                  </a:lnTo>
                  <a:lnTo>
                    <a:pt x="1300" y="645"/>
                  </a:lnTo>
                  <a:cubicBezTo>
                    <a:pt x="1300" y="646"/>
                    <a:pt x="1300" y="647"/>
                    <a:pt x="1301" y="648"/>
                  </a:cubicBezTo>
                  <a:lnTo>
                    <a:pt x="1322" y="700"/>
                  </a:lnTo>
                  <a:cubicBezTo>
                    <a:pt x="1322" y="702"/>
                    <a:pt x="1323" y="703"/>
                    <a:pt x="1323" y="704"/>
                  </a:cubicBezTo>
                  <a:lnTo>
                    <a:pt x="1359" y="756"/>
                  </a:lnTo>
                  <a:cubicBezTo>
                    <a:pt x="1360" y="756"/>
                    <a:pt x="1360" y="757"/>
                    <a:pt x="1361" y="757"/>
                  </a:cubicBezTo>
                  <a:lnTo>
                    <a:pt x="1408" y="807"/>
                  </a:lnTo>
                  <a:lnTo>
                    <a:pt x="1469" y="858"/>
                  </a:lnTo>
                  <a:lnTo>
                    <a:pt x="1539" y="906"/>
                  </a:lnTo>
                  <a:lnTo>
                    <a:pt x="1621" y="950"/>
                  </a:lnTo>
                  <a:lnTo>
                    <a:pt x="1710" y="992"/>
                  </a:lnTo>
                  <a:lnTo>
                    <a:pt x="1806" y="1030"/>
                  </a:lnTo>
                  <a:lnTo>
                    <a:pt x="1908" y="1066"/>
                  </a:lnTo>
                  <a:lnTo>
                    <a:pt x="2131" y="1121"/>
                  </a:lnTo>
                  <a:lnTo>
                    <a:pt x="2368" y="1157"/>
                  </a:lnTo>
                  <a:lnTo>
                    <a:pt x="2491" y="1167"/>
                  </a:lnTo>
                  <a:lnTo>
                    <a:pt x="2567" y="1169"/>
                  </a:lnTo>
                  <a:lnTo>
                    <a:pt x="2566" y="1177"/>
                  </a:lnTo>
                  <a:lnTo>
                    <a:pt x="2491" y="1175"/>
                  </a:lnTo>
                  <a:lnTo>
                    <a:pt x="2367" y="1165"/>
                  </a:lnTo>
                  <a:lnTo>
                    <a:pt x="2129" y="1129"/>
                  </a:lnTo>
                  <a:lnTo>
                    <a:pt x="1906" y="1073"/>
                  </a:lnTo>
                  <a:lnTo>
                    <a:pt x="1803" y="1038"/>
                  </a:lnTo>
                  <a:lnTo>
                    <a:pt x="1706" y="999"/>
                  </a:lnTo>
                  <a:lnTo>
                    <a:pt x="1617" y="957"/>
                  </a:lnTo>
                  <a:lnTo>
                    <a:pt x="1535" y="912"/>
                  </a:lnTo>
                  <a:lnTo>
                    <a:pt x="1464" y="864"/>
                  </a:lnTo>
                  <a:lnTo>
                    <a:pt x="1402" y="813"/>
                  </a:lnTo>
                  <a:lnTo>
                    <a:pt x="1355" y="763"/>
                  </a:lnTo>
                  <a:cubicBezTo>
                    <a:pt x="1354" y="762"/>
                    <a:pt x="1353" y="761"/>
                    <a:pt x="1353" y="760"/>
                  </a:cubicBezTo>
                  <a:lnTo>
                    <a:pt x="1317" y="708"/>
                  </a:lnTo>
                  <a:cubicBezTo>
                    <a:pt x="1316" y="707"/>
                    <a:pt x="1315" y="705"/>
                    <a:pt x="1314" y="703"/>
                  </a:cubicBezTo>
                  <a:lnTo>
                    <a:pt x="1293" y="651"/>
                  </a:lnTo>
                  <a:cubicBezTo>
                    <a:pt x="1293" y="650"/>
                    <a:pt x="1292" y="648"/>
                    <a:pt x="1292" y="646"/>
                  </a:cubicBezTo>
                  <a:lnTo>
                    <a:pt x="1284" y="593"/>
                  </a:lnTo>
                  <a:lnTo>
                    <a:pt x="1277" y="543"/>
                  </a:lnTo>
                  <a:lnTo>
                    <a:pt x="1257" y="496"/>
                  </a:lnTo>
                  <a:lnTo>
                    <a:pt x="1224" y="448"/>
                  </a:lnTo>
                  <a:lnTo>
                    <a:pt x="1180" y="401"/>
                  </a:lnTo>
                  <a:lnTo>
                    <a:pt x="1123" y="353"/>
                  </a:lnTo>
                  <a:lnTo>
                    <a:pt x="1055" y="307"/>
                  </a:lnTo>
                  <a:lnTo>
                    <a:pt x="977" y="264"/>
                  </a:lnTo>
                  <a:lnTo>
                    <a:pt x="891" y="224"/>
                  </a:lnTo>
                  <a:lnTo>
                    <a:pt x="796" y="186"/>
                  </a:lnTo>
                  <a:lnTo>
                    <a:pt x="696" y="152"/>
                  </a:lnTo>
                  <a:lnTo>
                    <a:pt x="477" y="97"/>
                  </a:lnTo>
                  <a:lnTo>
                    <a:pt x="243" y="61"/>
                  </a:lnTo>
                  <a:lnTo>
                    <a:pt x="122" y="51"/>
                  </a:lnTo>
                  <a:lnTo>
                    <a:pt x="0" y="48"/>
                  </a:lnTo>
                  <a:lnTo>
                    <a:pt x="0" y="40"/>
                  </a:lnTo>
                  <a:close/>
                  <a:moveTo>
                    <a:pt x="2422" y="1036"/>
                  </a:moveTo>
                  <a:lnTo>
                    <a:pt x="2615" y="1154"/>
                  </a:lnTo>
                  <a:lnTo>
                    <a:pt x="2416" y="1264"/>
                  </a:lnTo>
                  <a:cubicBezTo>
                    <a:pt x="2405" y="1270"/>
                    <a:pt x="2390" y="1266"/>
                    <a:pt x="2384" y="1254"/>
                  </a:cubicBezTo>
                  <a:cubicBezTo>
                    <a:pt x="2377" y="1243"/>
                    <a:pt x="2382" y="1228"/>
                    <a:pt x="2393" y="1222"/>
                  </a:cubicBezTo>
                  <a:lnTo>
                    <a:pt x="2555" y="1132"/>
                  </a:lnTo>
                  <a:lnTo>
                    <a:pt x="2554" y="1174"/>
                  </a:lnTo>
                  <a:lnTo>
                    <a:pt x="2397" y="1076"/>
                  </a:lnTo>
                  <a:cubicBezTo>
                    <a:pt x="2385" y="1070"/>
                    <a:pt x="2382" y="1055"/>
                    <a:pt x="2389" y="1043"/>
                  </a:cubicBezTo>
                  <a:cubicBezTo>
                    <a:pt x="2396" y="1032"/>
                    <a:pt x="2411" y="1029"/>
                    <a:pt x="2422" y="1036"/>
                  </a:cubicBezTo>
                  <a:close/>
                </a:path>
              </a:pathLst>
            </a:custGeom>
            <a:solidFill>
              <a:srgbClr val="4A7EBB"/>
            </a:solidFill>
            <a:ln w="0" cap="flat">
              <a:solidFill>
                <a:srgbClr val="4A7EBB"/>
              </a:solidFill>
              <a:prstDash val="solid"/>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27" name="Freeform 16"/>
            <p:cNvSpPr>
              <a:spLocks/>
            </p:cNvSpPr>
            <p:nvPr/>
          </p:nvSpPr>
          <p:spPr bwMode="auto">
            <a:xfrm rot="1474057" flipV="1">
              <a:off x="3476" y="1792"/>
              <a:ext cx="866" cy="422"/>
            </a:xfrm>
            <a:custGeom>
              <a:avLst/>
              <a:gdLst>
                <a:gd name="T0" fmla="*/ 6 w 897"/>
                <a:gd name="T1" fmla="*/ 106 h 847"/>
                <a:gd name="T2" fmla="*/ 0 w 897"/>
                <a:gd name="T3" fmla="*/ 6 h 847"/>
                <a:gd name="T4" fmla="*/ 96 w 897"/>
                <a:gd name="T5" fmla="*/ 0 h 847"/>
                <a:gd name="T6" fmla="*/ 73 w 897"/>
                <a:gd name="T7" fmla="*/ 27 h 847"/>
                <a:gd name="T8" fmla="*/ 868 w 897"/>
                <a:gd name="T9" fmla="*/ 768 h 847"/>
                <a:gd name="T10" fmla="*/ 891 w 897"/>
                <a:gd name="T11" fmla="*/ 741 h 847"/>
                <a:gd name="T12" fmla="*/ 897 w 897"/>
                <a:gd name="T13" fmla="*/ 841 h 847"/>
                <a:gd name="T14" fmla="*/ 801 w 897"/>
                <a:gd name="T15" fmla="*/ 847 h 847"/>
                <a:gd name="T16" fmla="*/ 823 w 897"/>
                <a:gd name="T17" fmla="*/ 820 h 847"/>
                <a:gd name="T18" fmla="*/ 28 w 897"/>
                <a:gd name="T19" fmla="*/ 80 h 847"/>
                <a:gd name="T20" fmla="*/ 6 w 897"/>
                <a:gd name="T21" fmla="*/ 106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7" h="847">
                  <a:moveTo>
                    <a:pt x="6" y="106"/>
                  </a:moveTo>
                  <a:lnTo>
                    <a:pt x="0" y="6"/>
                  </a:lnTo>
                  <a:lnTo>
                    <a:pt x="96" y="0"/>
                  </a:lnTo>
                  <a:lnTo>
                    <a:pt x="73" y="27"/>
                  </a:lnTo>
                  <a:lnTo>
                    <a:pt x="868" y="768"/>
                  </a:lnTo>
                  <a:lnTo>
                    <a:pt x="891" y="741"/>
                  </a:lnTo>
                  <a:lnTo>
                    <a:pt x="897" y="841"/>
                  </a:lnTo>
                  <a:lnTo>
                    <a:pt x="801" y="847"/>
                  </a:lnTo>
                  <a:lnTo>
                    <a:pt x="823" y="820"/>
                  </a:lnTo>
                  <a:lnTo>
                    <a:pt x="28" y="80"/>
                  </a:lnTo>
                  <a:lnTo>
                    <a:pt x="6" y="10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p>
          </p:txBody>
        </p:sp>
      </p:grpSp>
      <p:sp>
        <p:nvSpPr>
          <p:cNvPr id="26" name="Rectangle 3"/>
          <p:cNvSpPr txBox="1">
            <a:spLocks noChangeArrowheads="1"/>
          </p:cNvSpPr>
          <p:nvPr/>
        </p:nvSpPr>
        <p:spPr bwMode="auto">
          <a:xfrm>
            <a:off x="359670" y="4137681"/>
            <a:ext cx="8540154" cy="2023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bg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bg1"/>
                </a:solidFill>
                <a:latin typeface="Calibri" pitchFamily="34" charset="0"/>
              </a:defRPr>
            </a:lvl2pPr>
            <a:lvl3pPr marL="1143000" indent="-228600" algn="l" rtl="0" eaLnBrk="0" fontAlgn="base" hangingPunct="0">
              <a:spcBef>
                <a:spcPct val="20000"/>
              </a:spcBef>
              <a:spcAft>
                <a:spcPct val="0"/>
              </a:spcAft>
              <a:buChar char="•"/>
              <a:defRPr sz="1600">
                <a:solidFill>
                  <a:schemeClr val="bg1"/>
                </a:solidFill>
                <a:latin typeface="Calibri" pitchFamily="34" charset="0"/>
              </a:defRPr>
            </a:lvl3pPr>
            <a:lvl4pPr marL="1600200" indent="-228600" algn="l" rtl="0" eaLnBrk="0" fontAlgn="base" hangingPunct="0">
              <a:spcBef>
                <a:spcPct val="20000"/>
              </a:spcBef>
              <a:spcAft>
                <a:spcPct val="0"/>
              </a:spcAft>
              <a:buChar char="–"/>
              <a:defRPr sz="1400">
                <a:solidFill>
                  <a:schemeClr val="bg1"/>
                </a:solidFill>
                <a:latin typeface="Calibri" pitchFamily="34" charset="0"/>
              </a:defRPr>
            </a:lvl4pPr>
            <a:lvl5pPr marL="2057400" indent="-228600" algn="l" rtl="0" eaLnBrk="0" fontAlgn="base" hangingPunct="0">
              <a:spcBef>
                <a:spcPct val="20000"/>
              </a:spcBef>
              <a:spcAft>
                <a:spcPct val="0"/>
              </a:spcAft>
              <a:buChar char="»"/>
              <a:defRPr sz="1400">
                <a:solidFill>
                  <a:schemeClr val="bg1"/>
                </a:solidFill>
                <a:latin typeface="Calibri" pitchFamily="34"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spcBef>
                <a:spcPts val="0"/>
              </a:spcBef>
              <a:spcAft>
                <a:spcPts val="600"/>
              </a:spcAft>
              <a:buNone/>
            </a:pPr>
            <a:r>
              <a:rPr lang="en-US" sz="2400" dirty="0" smtClean="0"/>
              <a:t>The </a:t>
            </a:r>
            <a:r>
              <a:rPr lang="en-US" sz="2400" i="1" dirty="0" smtClean="0"/>
              <a:t>Learning Styles Inventory</a:t>
            </a:r>
            <a:r>
              <a:rPr lang="en-US" sz="2400" dirty="0" smtClean="0"/>
              <a:t> is a tool to determine learning style. Divides people into 4 types </a:t>
            </a:r>
            <a:r>
              <a:rPr lang="en-US" sz="2400" dirty="0"/>
              <a:t>of learners: </a:t>
            </a:r>
          </a:p>
          <a:p>
            <a:pPr>
              <a:spcBef>
                <a:spcPts val="0"/>
              </a:spcBef>
              <a:spcAft>
                <a:spcPts val="600"/>
              </a:spcAft>
            </a:pPr>
            <a:r>
              <a:rPr lang="en-US" sz="2400" dirty="0" err="1" smtClean="0"/>
              <a:t>divergers</a:t>
            </a:r>
            <a:r>
              <a:rPr lang="en-US" sz="2400" dirty="0" smtClean="0"/>
              <a:t> </a:t>
            </a:r>
            <a:r>
              <a:rPr lang="en-US" sz="2400" dirty="0"/>
              <a:t>(concrete, reflective), </a:t>
            </a:r>
          </a:p>
          <a:p>
            <a:pPr>
              <a:spcBef>
                <a:spcPts val="0"/>
              </a:spcBef>
              <a:spcAft>
                <a:spcPts val="600"/>
              </a:spcAft>
            </a:pPr>
            <a:r>
              <a:rPr lang="en-US" sz="2400" dirty="0" smtClean="0"/>
              <a:t>assimilators </a:t>
            </a:r>
            <a:r>
              <a:rPr lang="en-US" sz="2400" dirty="0"/>
              <a:t>(abstract, reflective), </a:t>
            </a:r>
          </a:p>
          <a:p>
            <a:pPr>
              <a:spcBef>
                <a:spcPts val="0"/>
              </a:spcBef>
              <a:spcAft>
                <a:spcPts val="600"/>
              </a:spcAft>
            </a:pPr>
            <a:r>
              <a:rPr lang="en-US" sz="2400" dirty="0" err="1" smtClean="0"/>
              <a:t>convergers</a:t>
            </a:r>
            <a:r>
              <a:rPr lang="en-US" sz="2400" dirty="0" smtClean="0"/>
              <a:t> </a:t>
            </a:r>
            <a:r>
              <a:rPr lang="en-US" sz="2400" dirty="0"/>
              <a:t>(abstract, active), </a:t>
            </a:r>
          </a:p>
          <a:p>
            <a:pPr>
              <a:spcBef>
                <a:spcPts val="0"/>
              </a:spcBef>
              <a:spcAft>
                <a:spcPts val="600"/>
              </a:spcAft>
            </a:pPr>
            <a:r>
              <a:rPr lang="en-US" sz="2400" dirty="0" smtClean="0"/>
              <a:t>accommodators </a:t>
            </a:r>
            <a:r>
              <a:rPr lang="en-US" sz="2400" dirty="0"/>
              <a:t>(concrete, active). </a:t>
            </a:r>
            <a:endParaRPr lang="en-US" sz="2400" dirty="0" smtClean="0"/>
          </a:p>
        </p:txBody>
      </p:sp>
    </p:spTree>
    <p:extLst>
      <p:ext uri="{BB962C8B-B14F-4D97-AF65-F5344CB8AC3E}">
        <p14:creationId xmlns:p14="http://schemas.microsoft.com/office/powerpoint/2010/main" val="1272352834"/>
      </p:ext>
    </p:extLst>
  </p:cSld>
  <p:clrMapOvr>
    <a:masterClrMapping/>
  </p:clrMapOvr>
  <p:transition>
    <p:strips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a:xfrm>
            <a:off x="1835696" y="260648"/>
            <a:ext cx="6089873" cy="769938"/>
          </a:xfrm>
        </p:spPr>
        <p:txBody>
          <a:bodyPr/>
          <a:lstStyle/>
          <a:p>
            <a:pPr eaLnBrk="1" hangingPunct="1">
              <a:defRPr/>
            </a:pPr>
            <a:r>
              <a:rPr lang="en-US" dirty="0" smtClean="0"/>
              <a:t>Innovative education</a:t>
            </a:r>
          </a:p>
        </p:txBody>
      </p:sp>
      <p:sp>
        <p:nvSpPr>
          <p:cNvPr id="16387" name="Rectangle 3"/>
          <p:cNvSpPr>
            <a:spLocks noGrp="1" noChangeArrowheads="1"/>
          </p:cNvSpPr>
          <p:nvPr>
            <p:ph type="body" idx="1"/>
          </p:nvPr>
        </p:nvSpPr>
        <p:spPr>
          <a:xfrm>
            <a:off x="381000" y="1340768"/>
            <a:ext cx="4695056" cy="5040560"/>
          </a:xfrm>
        </p:spPr>
        <p:txBody>
          <a:bodyPr/>
          <a:lstStyle/>
          <a:p>
            <a:pPr marL="0" indent="0">
              <a:buNone/>
            </a:pPr>
            <a:r>
              <a:rPr lang="en-US" sz="2400" dirty="0" smtClean="0">
                <a:solidFill>
                  <a:srgbClr val="FFC000"/>
                </a:solidFill>
              </a:rPr>
              <a:t>Standard</a:t>
            </a:r>
            <a:r>
              <a:rPr lang="en-US" sz="2400" dirty="0" smtClean="0"/>
              <a:t>: introduce new tool and </a:t>
            </a:r>
            <a:br>
              <a:rPr lang="en-US" sz="2400" dirty="0" smtClean="0"/>
            </a:br>
            <a:r>
              <a:rPr lang="en-US" sz="2400" dirty="0" smtClean="0"/>
              <a:t>see how it does influence learning.</a:t>
            </a:r>
          </a:p>
          <a:p>
            <a:pPr marL="0" indent="0">
              <a:buNone/>
            </a:pPr>
            <a:endParaRPr lang="en-US" sz="1800" dirty="0"/>
          </a:p>
          <a:p>
            <a:pPr marL="0" indent="0">
              <a:buNone/>
            </a:pPr>
            <a:r>
              <a:rPr lang="en-US" sz="2400" dirty="0" smtClean="0">
                <a:solidFill>
                  <a:srgbClr val="FFC000"/>
                </a:solidFill>
              </a:rPr>
              <a:t>Target</a:t>
            </a:r>
            <a:r>
              <a:rPr lang="en-US" sz="2400" dirty="0" smtClean="0"/>
              <a:t>: understand how the brain learns, what are the conditions for optimal development, how to increase creativity, encourage exploration, will power, motivation to learn.</a:t>
            </a:r>
          </a:p>
          <a:p>
            <a:pPr marL="0" indent="0">
              <a:buNone/>
            </a:pPr>
            <a:endParaRPr lang="en-US" sz="1800" dirty="0" smtClean="0"/>
          </a:p>
          <a:p>
            <a:pPr marL="0" indent="0">
              <a:buNone/>
            </a:pPr>
            <a:r>
              <a:rPr lang="en-US" sz="2400" dirty="0" smtClean="0">
                <a:solidFill>
                  <a:srgbClr val="FFC000"/>
                </a:solidFill>
              </a:rPr>
              <a:t>Implementation</a:t>
            </a:r>
            <a:r>
              <a:rPr lang="en-US" sz="2400" dirty="0" smtClean="0"/>
              <a:t>: monitor how brains react, create environments and tools that have desired impact.</a:t>
            </a:r>
            <a:endParaRPr lang="en-US" sz="2400" dirty="0"/>
          </a:p>
          <a:p>
            <a:pPr marL="0" indent="0">
              <a:buNone/>
            </a:pPr>
            <a:endParaRPr lang="pl-PL" sz="24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340768"/>
            <a:ext cx="3810000" cy="501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5311546"/>
      </p:ext>
    </p:extLst>
  </p:cSld>
  <p:clrMapOvr>
    <a:masterClrMapping/>
  </p:clrMapOvr>
  <p:transition>
    <p:strips dir="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a:xfrm>
            <a:off x="1835696" y="260648"/>
            <a:ext cx="6089873" cy="769938"/>
          </a:xfrm>
        </p:spPr>
        <p:txBody>
          <a:bodyPr/>
          <a:lstStyle/>
          <a:p>
            <a:pPr eaLnBrk="1" hangingPunct="1">
              <a:defRPr/>
            </a:pPr>
            <a:r>
              <a:rPr lang="en-US" dirty="0" smtClean="0">
                <a:latin typeface="Arial Unicode MS" pitchFamily="34" charset="-128"/>
              </a:rPr>
              <a:t>4 styles and more</a:t>
            </a:r>
          </a:p>
        </p:txBody>
      </p:sp>
      <p:sp>
        <p:nvSpPr>
          <p:cNvPr id="16387" name="Rectangle 3"/>
          <p:cNvSpPr>
            <a:spLocks noGrp="1" noChangeArrowheads="1"/>
          </p:cNvSpPr>
          <p:nvPr>
            <p:ph type="body" idx="1"/>
          </p:nvPr>
        </p:nvSpPr>
        <p:spPr>
          <a:xfrm>
            <a:off x="381000" y="1219994"/>
            <a:ext cx="8518824" cy="1296144"/>
          </a:xfrm>
        </p:spPr>
        <p:txBody>
          <a:bodyPr/>
          <a:lstStyle/>
          <a:p>
            <a:pPr marL="0" lvl="0" indent="0">
              <a:buNone/>
            </a:pPr>
            <a:r>
              <a:rPr lang="en-US" sz="2400" dirty="0">
                <a:solidFill>
                  <a:srgbClr val="FFFF00"/>
                </a:solidFill>
              </a:rPr>
              <a:t>Assimilators</a:t>
            </a:r>
            <a:r>
              <a:rPr lang="en-US" sz="2400" dirty="0"/>
              <a:t> think and watch: prone to abstract thinking, reflective observation, inductive </a:t>
            </a:r>
            <a:r>
              <a:rPr lang="en-US" sz="2400" dirty="0" smtClean="0"/>
              <a:t>reasoning due to </a:t>
            </a:r>
            <a:r>
              <a:rPr lang="en-US" sz="2400" dirty="0"/>
              <a:t>strong connections </a:t>
            </a:r>
            <a:r>
              <a:rPr lang="en-US" sz="2400" dirty="0" smtClean="0"/>
              <a:t> </a:t>
            </a:r>
            <a:r>
              <a:rPr lang="en-US" sz="2400" dirty="0" smtClean="0">
                <a:solidFill>
                  <a:srgbClr val="FFFF00"/>
                </a:solidFill>
              </a:rPr>
              <a:t>S</a:t>
            </a:r>
            <a:r>
              <a:rPr lang="en-US" sz="2400" dirty="0">
                <a:solidFill>
                  <a:srgbClr val="FFFF00"/>
                </a:solidFill>
              </a:rPr>
              <a:t>=&gt;C</a:t>
            </a:r>
            <a:r>
              <a:rPr lang="en-US" sz="2400" dirty="0"/>
              <a:t> and within </a:t>
            </a:r>
            <a:r>
              <a:rPr lang="en-US" sz="2400" dirty="0">
                <a:solidFill>
                  <a:srgbClr val="FFFF00"/>
                </a:solidFill>
              </a:rPr>
              <a:t>C</a:t>
            </a:r>
            <a:r>
              <a:rPr lang="en-US" sz="2400" dirty="0">
                <a:solidFill>
                  <a:srgbClr val="FFFF00"/>
                </a:solidFill>
                <a:sym typeface="Wingdings"/>
              </a:rPr>
              <a:t></a:t>
            </a:r>
            <a:r>
              <a:rPr lang="en-US" sz="2400" dirty="0" smtClean="0">
                <a:solidFill>
                  <a:srgbClr val="FFFF00"/>
                </a:solidFill>
              </a:rPr>
              <a:t>C</a:t>
            </a:r>
            <a:r>
              <a:rPr lang="en-US" sz="2400" dirty="0" smtClean="0"/>
              <a:t>, weak </a:t>
            </a:r>
            <a:r>
              <a:rPr lang="en-US" sz="2400" dirty="0"/>
              <a:t>connections from </a:t>
            </a:r>
            <a:r>
              <a:rPr lang="en-US" sz="2400" dirty="0">
                <a:solidFill>
                  <a:srgbClr val="FFFF00"/>
                </a:solidFill>
              </a:rPr>
              <a:t>S=&gt;M</a:t>
            </a:r>
            <a:r>
              <a:rPr lang="en-US" sz="2400" dirty="0"/>
              <a:t> and </a:t>
            </a:r>
            <a:r>
              <a:rPr lang="en-US" sz="2400" dirty="0">
                <a:solidFill>
                  <a:srgbClr val="FFFF00"/>
                </a:solidFill>
              </a:rPr>
              <a:t>C=&gt;</a:t>
            </a:r>
            <a:r>
              <a:rPr lang="en-US" sz="2400" dirty="0" smtClean="0">
                <a:solidFill>
                  <a:srgbClr val="FFFF00"/>
                </a:solidFill>
              </a:rPr>
              <a:t>M</a:t>
            </a:r>
            <a:r>
              <a:rPr lang="en-US" sz="2400" dirty="0" smtClean="0"/>
              <a:t>. </a:t>
            </a:r>
            <a:endParaRPr lang="en-GB" sz="2400" dirty="0"/>
          </a:p>
        </p:txBody>
      </p:sp>
      <p:sp>
        <p:nvSpPr>
          <p:cNvPr id="26" name="Rectangle 3"/>
          <p:cNvSpPr txBox="1">
            <a:spLocks noChangeArrowheads="1"/>
          </p:cNvSpPr>
          <p:nvPr/>
        </p:nvSpPr>
        <p:spPr bwMode="auto">
          <a:xfrm>
            <a:off x="359670" y="2426221"/>
            <a:ext cx="8540154" cy="3968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bg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bg1"/>
                </a:solidFill>
                <a:latin typeface="Calibri" pitchFamily="34" charset="0"/>
              </a:defRPr>
            </a:lvl2pPr>
            <a:lvl3pPr marL="1143000" indent="-228600" algn="l" rtl="0" eaLnBrk="0" fontAlgn="base" hangingPunct="0">
              <a:spcBef>
                <a:spcPct val="20000"/>
              </a:spcBef>
              <a:spcAft>
                <a:spcPct val="0"/>
              </a:spcAft>
              <a:buChar char="•"/>
              <a:defRPr sz="1600">
                <a:solidFill>
                  <a:schemeClr val="bg1"/>
                </a:solidFill>
                <a:latin typeface="Calibri" pitchFamily="34" charset="0"/>
              </a:defRPr>
            </a:lvl3pPr>
            <a:lvl4pPr marL="1600200" indent="-228600" algn="l" rtl="0" eaLnBrk="0" fontAlgn="base" hangingPunct="0">
              <a:spcBef>
                <a:spcPct val="20000"/>
              </a:spcBef>
              <a:spcAft>
                <a:spcPct val="0"/>
              </a:spcAft>
              <a:buChar char="–"/>
              <a:defRPr sz="1400">
                <a:solidFill>
                  <a:schemeClr val="bg1"/>
                </a:solidFill>
                <a:latin typeface="Calibri" pitchFamily="34" charset="0"/>
              </a:defRPr>
            </a:lvl4pPr>
            <a:lvl5pPr marL="2057400" indent="-228600" algn="l" rtl="0" eaLnBrk="0" fontAlgn="base" hangingPunct="0">
              <a:spcBef>
                <a:spcPct val="20000"/>
              </a:spcBef>
              <a:spcAft>
                <a:spcPct val="0"/>
              </a:spcAft>
              <a:buChar char="»"/>
              <a:defRPr sz="1400">
                <a:solidFill>
                  <a:schemeClr val="bg1"/>
                </a:solidFill>
                <a:latin typeface="Calibri" pitchFamily="34"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buNone/>
            </a:pPr>
            <a:r>
              <a:rPr lang="en-US" sz="2400" dirty="0" err="1" smtClean="0">
                <a:solidFill>
                  <a:srgbClr val="FFFF00"/>
                </a:solidFill>
              </a:rPr>
              <a:t>Convergers</a:t>
            </a:r>
            <a:r>
              <a:rPr lang="en-US" sz="2400" dirty="0" smtClean="0"/>
              <a:t> combine </a:t>
            </a:r>
            <a:r>
              <a:rPr lang="en-US" sz="2400" dirty="0"/>
              <a:t>abstract conceptualization, active experimentation, using deductive reasoning in problem solving. </a:t>
            </a:r>
            <a:r>
              <a:rPr lang="en-US" sz="2400" dirty="0" smtClean="0"/>
              <a:t/>
            </a:r>
            <a:br>
              <a:rPr lang="en-US" sz="2400" dirty="0" smtClean="0"/>
            </a:br>
            <a:r>
              <a:rPr lang="en-US" sz="2400" dirty="0"/>
              <a:t>Strong </a:t>
            </a:r>
            <a:r>
              <a:rPr lang="en-US" sz="2400" dirty="0">
                <a:solidFill>
                  <a:srgbClr val="FFFF00"/>
                </a:solidFill>
              </a:rPr>
              <a:t>C</a:t>
            </a:r>
            <a:r>
              <a:rPr lang="en-US" sz="2400" dirty="0">
                <a:solidFill>
                  <a:srgbClr val="FFFF00"/>
                </a:solidFill>
                <a:sym typeface="Wingdings"/>
              </a:rPr>
              <a:t></a:t>
            </a:r>
            <a:r>
              <a:rPr lang="en-US" sz="2400" dirty="0">
                <a:solidFill>
                  <a:srgbClr val="FFFF00"/>
                </a:solidFill>
              </a:rPr>
              <a:t>C</a:t>
            </a:r>
            <a:r>
              <a:rPr lang="en-US" sz="2400" dirty="0"/>
              <a:t> and </a:t>
            </a:r>
            <a:r>
              <a:rPr lang="en-US" sz="2400" dirty="0" smtClean="0">
                <a:solidFill>
                  <a:srgbClr val="FFFF00"/>
                </a:solidFill>
              </a:rPr>
              <a:t>C</a:t>
            </a:r>
            <a:r>
              <a:rPr lang="en-US" sz="2400" dirty="0">
                <a:solidFill>
                  <a:srgbClr val="FFFF00"/>
                </a:solidFill>
              </a:rPr>
              <a:t>=&gt;M</a:t>
            </a:r>
            <a:r>
              <a:rPr lang="en-US" sz="2400" dirty="0"/>
              <a:t> </a:t>
            </a:r>
            <a:r>
              <a:rPr lang="en-US" sz="2400" dirty="0" smtClean="0"/>
              <a:t>flow </a:t>
            </a:r>
            <a:r>
              <a:rPr lang="en-US" sz="2400" dirty="0"/>
              <a:t>of </a:t>
            </a:r>
            <a:r>
              <a:rPr lang="en-US" sz="2400" dirty="0" smtClean="0"/>
              <a:t>activity. </a:t>
            </a:r>
          </a:p>
          <a:p>
            <a:pPr marL="0" indent="0">
              <a:buNone/>
            </a:pPr>
            <a:r>
              <a:rPr lang="en-US" sz="2400" dirty="0" err="1" smtClean="0">
                <a:solidFill>
                  <a:srgbClr val="FFFF00"/>
                </a:solidFill>
              </a:rPr>
              <a:t>Divergers</a:t>
            </a:r>
            <a:r>
              <a:rPr lang="en-US" sz="2400" dirty="0" smtClean="0"/>
              <a:t> focus on concrete </a:t>
            </a:r>
            <a:r>
              <a:rPr lang="en-US" sz="2400" dirty="0"/>
              <a:t>experience </a:t>
            </a:r>
            <a:r>
              <a:rPr lang="en-US" sz="2400" dirty="0">
                <a:solidFill>
                  <a:srgbClr val="FFFF00"/>
                </a:solidFill>
              </a:rPr>
              <a:t>S</a:t>
            </a:r>
            <a:r>
              <a:rPr lang="en-US" sz="2400" dirty="0">
                <a:solidFill>
                  <a:srgbClr val="FFFF00"/>
                </a:solidFill>
                <a:sym typeface="Wingdings"/>
              </a:rPr>
              <a:t></a:t>
            </a:r>
            <a:r>
              <a:rPr lang="en-US" sz="2400" dirty="0" smtClean="0">
                <a:solidFill>
                  <a:srgbClr val="FFFF00"/>
                </a:solidFill>
              </a:rPr>
              <a:t>S</a:t>
            </a:r>
            <a:r>
              <a:rPr lang="en-US" sz="2400" dirty="0" smtClean="0"/>
              <a:t>, strong </a:t>
            </a:r>
            <a:r>
              <a:rPr lang="en-US" sz="2400" dirty="0">
                <a:solidFill>
                  <a:srgbClr val="FFFF00"/>
                </a:solidFill>
              </a:rPr>
              <a:t>C</a:t>
            </a:r>
            <a:r>
              <a:rPr lang="en-US" sz="2400" dirty="0">
                <a:solidFill>
                  <a:srgbClr val="FFFF00"/>
                </a:solidFill>
                <a:sym typeface="Wingdings"/>
              </a:rPr>
              <a:t></a:t>
            </a:r>
            <a:r>
              <a:rPr lang="en-US" sz="2400" dirty="0">
                <a:solidFill>
                  <a:srgbClr val="FFFF00"/>
                </a:solidFill>
              </a:rPr>
              <a:t>S</a:t>
            </a:r>
            <a:r>
              <a:rPr lang="en-US" sz="2400" dirty="0"/>
              <a:t> </a:t>
            </a:r>
            <a:r>
              <a:rPr lang="en-US" sz="2400" dirty="0" smtClean="0"/>
              <a:t>connections and </a:t>
            </a:r>
            <a:r>
              <a:rPr lang="en-US" sz="2400" dirty="0" smtClean="0">
                <a:solidFill>
                  <a:srgbClr val="FFFF00"/>
                </a:solidFill>
              </a:rPr>
              <a:t>C</a:t>
            </a:r>
            <a:r>
              <a:rPr lang="en-US" sz="2400" dirty="0" smtClean="0">
                <a:solidFill>
                  <a:srgbClr val="FFFF00"/>
                </a:solidFill>
                <a:sym typeface="Wingdings" pitchFamily="2" charset="2"/>
              </a:rPr>
              <a:t></a:t>
            </a:r>
            <a:r>
              <a:rPr lang="en-US" sz="2400" dirty="0" smtClean="0">
                <a:solidFill>
                  <a:srgbClr val="FFFF00"/>
                </a:solidFill>
              </a:rPr>
              <a:t>C </a:t>
            </a:r>
            <a:r>
              <a:rPr lang="en-US" sz="2400" dirty="0" smtClean="0"/>
              <a:t>activity </a:t>
            </a:r>
            <a:r>
              <a:rPr lang="en-US" sz="2400" dirty="0"/>
              <a:t>facilitating reflective observation, </a:t>
            </a:r>
            <a:r>
              <a:rPr lang="en-US" sz="2400" dirty="0" smtClean="0"/>
              <a:t>strong imagery, novel ideas but weak motor activity. </a:t>
            </a:r>
          </a:p>
          <a:p>
            <a:pPr marL="0" indent="0">
              <a:buNone/>
            </a:pPr>
            <a:r>
              <a:rPr lang="en-US" sz="2400" dirty="0" smtClean="0">
                <a:solidFill>
                  <a:srgbClr val="FFFF00"/>
                </a:solidFill>
              </a:rPr>
              <a:t>Accommodators</a:t>
            </a:r>
            <a:r>
              <a:rPr lang="en-US" sz="2400" dirty="0" smtClean="0"/>
              <a:t> </a:t>
            </a:r>
            <a:r>
              <a:rPr lang="en-US" sz="2400" dirty="0"/>
              <a:t>have balanced sensory, motor and central processes and thus combine concrete experience with active experimentation supported by central processes S</a:t>
            </a:r>
            <a:r>
              <a:rPr lang="en-US" sz="2400" dirty="0">
                <a:sym typeface="Wingdings"/>
              </a:rPr>
              <a:t></a:t>
            </a:r>
            <a:r>
              <a:rPr lang="en-US" sz="2400" dirty="0"/>
              <a:t>C</a:t>
            </a:r>
            <a:r>
              <a:rPr lang="en-US" sz="2400" dirty="0">
                <a:sym typeface="Wingdings"/>
              </a:rPr>
              <a:t></a:t>
            </a:r>
            <a:r>
              <a:rPr lang="en-US" sz="2400" dirty="0"/>
              <a:t>M. </a:t>
            </a:r>
            <a:endParaRPr lang="pl-PL" sz="2400" dirty="0"/>
          </a:p>
          <a:p>
            <a:pPr marL="0" indent="0">
              <a:buNone/>
            </a:pPr>
            <a:r>
              <a:rPr lang="en-US" sz="2400" dirty="0" smtClean="0"/>
              <a:t>Objective </a:t>
            </a:r>
            <a:r>
              <a:rPr lang="en-US" sz="2400" dirty="0"/>
              <a:t>tests of the learning style </a:t>
            </a:r>
            <a:r>
              <a:rPr lang="en-US" sz="2400" dirty="0" smtClean="0"/>
              <a:t>may be based </a:t>
            </a:r>
            <a:r>
              <a:rPr lang="en-US" sz="2400" dirty="0"/>
              <a:t>on brain </a:t>
            </a:r>
            <a:r>
              <a:rPr lang="en-US" sz="2400" dirty="0" smtClean="0"/>
              <a:t>activity. </a:t>
            </a:r>
          </a:p>
          <a:p>
            <a:pPr marL="0" lvl="0" indent="0">
              <a:buNone/>
            </a:pPr>
            <a:endParaRPr lang="en-GB" sz="2400" dirty="0"/>
          </a:p>
        </p:txBody>
      </p:sp>
      <p:pic>
        <p:nvPicPr>
          <p:cNvPr id="2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7673817" y="-176476"/>
            <a:ext cx="1321513" cy="1618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4525547"/>
      </p:ext>
    </p:extLst>
  </p:cSld>
  <p:clrMapOvr>
    <a:masterClrMapping/>
  </p:clrMapOvr>
  <p:transition>
    <p:strips dir="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7615238" cy="939800"/>
          </a:xfrm>
        </p:spPr>
        <p:txBody>
          <a:bodyPr/>
          <a:lstStyle/>
          <a:p>
            <a:pPr eaLnBrk="1" hangingPunct="1"/>
            <a:r>
              <a:rPr lang="en-US" dirty="0" smtClean="0"/>
              <a:t>Origin of the learning styles</a:t>
            </a:r>
            <a:endParaRPr lang="pl-PL" dirty="0" smtClean="0"/>
          </a:p>
        </p:txBody>
      </p:sp>
      <p:sp>
        <p:nvSpPr>
          <p:cNvPr id="10243" name="Rectangle 3"/>
          <p:cNvSpPr>
            <a:spLocks noGrp="1" noChangeArrowheads="1"/>
          </p:cNvSpPr>
          <p:nvPr>
            <p:ph idx="1"/>
          </p:nvPr>
        </p:nvSpPr>
        <p:spPr>
          <a:xfrm>
            <a:off x="457200" y="1196752"/>
            <a:ext cx="8229600" cy="5304061"/>
          </a:xfrm>
        </p:spPr>
        <p:txBody>
          <a:bodyPr rtlCol="0">
            <a:noAutofit/>
          </a:bodyPr>
          <a:lstStyle/>
          <a:p>
            <a:pPr eaLnBrk="1" fontAlgn="auto" hangingPunct="1">
              <a:spcAft>
                <a:spcPts val="0"/>
              </a:spcAft>
              <a:buFont typeface="Arial" pitchFamily="34" charset="0"/>
              <a:buNone/>
              <a:defRPr/>
            </a:pPr>
            <a:r>
              <a:rPr lang="en-US" sz="2400" dirty="0" err="1" smtClean="0"/>
              <a:t>Connectomes</a:t>
            </a:r>
            <a:r>
              <a:rPr lang="en-US" sz="2400" dirty="0" smtClean="0"/>
              <a:t> develops before birth and in the first years of life.</a:t>
            </a:r>
          </a:p>
          <a:p>
            <a:pPr marL="0" indent="0" eaLnBrk="1" fontAlgn="auto" hangingPunct="1">
              <a:spcAft>
                <a:spcPts val="0"/>
              </a:spcAft>
              <a:buFont typeface="Arial" pitchFamily="34" charset="0"/>
              <a:buNone/>
              <a:defRPr/>
            </a:pPr>
            <a:r>
              <a:rPr lang="en-US" sz="2400" dirty="0" smtClean="0"/>
              <a:t>Achieving harmonious development is very difficult and depends on low-level (genetic, epigenetic, signaling pathways) processes, but may be influenced by experience and learning.  </a:t>
            </a:r>
          </a:p>
          <a:p>
            <a:pPr eaLnBrk="1" fontAlgn="auto" hangingPunct="1">
              <a:spcAft>
                <a:spcPts val="0"/>
              </a:spcAft>
              <a:defRPr/>
            </a:pPr>
            <a:r>
              <a:rPr lang="en-US" sz="2400" dirty="0" smtClean="0"/>
              <a:t>Excess of low-level (sensory) processes S</a:t>
            </a:r>
            <a:r>
              <a:rPr lang="en-US" sz="2400" dirty="0" smtClean="0">
                <a:sym typeface="Wingdings" pitchFamily="2" charset="2"/>
              </a:rPr>
              <a:t>S</a:t>
            </a:r>
            <a:r>
              <a:rPr lang="en-US" sz="2400" dirty="0" smtClean="0"/>
              <a:t>. </a:t>
            </a:r>
          </a:p>
          <a:p>
            <a:pPr eaLnBrk="1" fontAlgn="auto" hangingPunct="1">
              <a:spcAft>
                <a:spcPts val="0"/>
              </a:spcAft>
              <a:defRPr/>
            </a:pPr>
            <a:r>
              <a:rPr lang="en-US" sz="2400" dirty="0" smtClean="0"/>
              <a:t>Poor C</a:t>
            </a:r>
            <a:r>
              <a:rPr lang="en-US" sz="2400" dirty="0" smtClean="0">
                <a:sym typeface="Wingdings" pitchFamily="2" charset="2"/>
              </a:rPr>
              <a:t></a:t>
            </a:r>
            <a:r>
              <a:rPr lang="en-US" sz="2400" dirty="0" smtClean="0"/>
              <a:t>C neural connections and synchronization, </a:t>
            </a:r>
            <a:r>
              <a:rPr lang="en-US" sz="2400" dirty="0" err="1" smtClean="0"/>
              <a:t>frontal</a:t>
            </a:r>
            <a:r>
              <a:rPr lang="en-US" sz="2400" dirty="0" err="1" smtClean="0">
                <a:sym typeface="Wingdings" pitchFamily="2" charset="2"/>
              </a:rPr>
              <a:t>parietal</a:t>
            </a:r>
            <a:r>
              <a:rPr lang="en-US" sz="2400" dirty="0" smtClean="0">
                <a:sym typeface="Wingdings" pitchFamily="2" charset="2"/>
              </a:rPr>
              <a:t> necessary for abstract thinking, </a:t>
            </a:r>
            <a:r>
              <a:rPr lang="en-US" sz="2400" dirty="0" smtClean="0"/>
              <a:t>weak functional connections prefrontal lobe </a:t>
            </a:r>
            <a:r>
              <a:rPr lang="en-US" sz="2400" dirty="0" smtClean="0">
                <a:sym typeface="Wingdings" pitchFamily="2" charset="2"/>
              </a:rPr>
              <a:t> other </a:t>
            </a:r>
            <a:r>
              <a:rPr lang="en-US" sz="2400" dirty="0" smtClean="0"/>
              <a:t>areas.</a:t>
            </a:r>
          </a:p>
          <a:p>
            <a:pPr eaLnBrk="1" fontAlgn="auto" hangingPunct="1">
              <a:spcAft>
                <a:spcPts val="0"/>
              </a:spcAft>
              <a:defRPr/>
            </a:pPr>
            <a:r>
              <a:rPr lang="en-US" sz="2400" dirty="0" smtClean="0"/>
              <a:t>Patterns of activation in the brain differ depending on whether the brain is doing social or nonsocial tasks.</a:t>
            </a:r>
          </a:p>
          <a:p>
            <a:pPr eaLnBrk="1" fontAlgn="auto" hangingPunct="1">
              <a:spcAft>
                <a:spcPts val="0"/>
              </a:spcAft>
              <a:defRPr/>
            </a:pPr>
            <a:r>
              <a:rPr lang="en-US" sz="2400" dirty="0" smtClean="0"/>
              <a:t>“Default brain network” involves a large-scale brain network (cingulate cortex, </a:t>
            </a:r>
            <a:r>
              <a:rPr lang="en-US" sz="2400" dirty="0" err="1" smtClean="0"/>
              <a:t>mPFC</a:t>
            </a:r>
            <a:r>
              <a:rPr lang="en-US" sz="2400" dirty="0" smtClean="0"/>
              <a:t>, lateral PC), shows low activity for goal-related actions; strong activity in social and emotional processing, </a:t>
            </a:r>
            <a:r>
              <a:rPr lang="en-US" sz="2400" dirty="0" err="1" smtClean="0"/>
              <a:t>mindwandering</a:t>
            </a:r>
            <a:r>
              <a:rPr lang="en-US" sz="2400" dirty="0" smtClean="0"/>
              <a:t>, daydreaming.  </a:t>
            </a:r>
          </a:p>
        </p:txBody>
      </p:sp>
      <p:pic>
        <p:nvPicPr>
          <p:cNvPr id="225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4624"/>
            <a:ext cx="4124325"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711259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684213" y="260350"/>
            <a:ext cx="7772400" cy="865188"/>
          </a:xfrm>
          <a:effectLst>
            <a:outerShdw dist="35921" dir="2700000" algn="ctr" rotWithShape="0">
              <a:schemeClr val="bg2"/>
            </a:outerShdw>
          </a:effectLst>
        </p:spPr>
        <p:txBody>
          <a:bodyPr/>
          <a:lstStyle/>
          <a:p>
            <a:pPr eaLnBrk="1" hangingPunct="1">
              <a:defRPr/>
            </a:pPr>
            <a:r>
              <a:rPr lang="en-US" dirty="0" smtClean="0">
                <a:solidFill>
                  <a:srgbClr val="FFCC00"/>
                </a:solidFill>
              </a:rPr>
              <a:t>Infants, syllables</a:t>
            </a:r>
          </a:p>
        </p:txBody>
      </p:sp>
      <p:sp>
        <p:nvSpPr>
          <p:cNvPr id="56323" name="Symbol zastępczy zawartości 1"/>
          <p:cNvSpPr>
            <a:spLocks noGrp="1"/>
          </p:cNvSpPr>
          <p:nvPr>
            <p:ph idx="1"/>
          </p:nvPr>
        </p:nvSpPr>
        <p:spPr>
          <a:xfrm>
            <a:off x="647279" y="2315419"/>
            <a:ext cx="2687637" cy="3816424"/>
          </a:xfrm>
        </p:spPr>
        <p:txBody>
          <a:bodyPr/>
          <a:lstStyle/>
          <a:p>
            <a:pPr marL="0" indent="0" eaLnBrk="1" hangingPunct="1">
              <a:lnSpc>
                <a:spcPct val="90000"/>
              </a:lnSpc>
              <a:buFontTx/>
              <a:buNone/>
            </a:pPr>
            <a:r>
              <a:rPr lang="en-US" sz="2400" dirty="0" smtClean="0">
                <a:effectLst/>
              </a:rPr>
              <a:t>Brains of newborns react to </a:t>
            </a:r>
            <a:r>
              <a:rPr lang="en-US" sz="2400" dirty="0" err="1" smtClean="0">
                <a:effectLst/>
              </a:rPr>
              <a:t>ba</a:t>
            </a:r>
            <a:r>
              <a:rPr lang="en-US" sz="2400" dirty="0" smtClean="0">
                <a:effectLst/>
              </a:rPr>
              <a:t>/</a:t>
            </a:r>
            <a:r>
              <a:rPr lang="en-US" sz="2400" dirty="0" err="1" smtClean="0">
                <a:effectLst/>
              </a:rPr>
              <a:t>ga</a:t>
            </a:r>
            <a:r>
              <a:rPr lang="en-US" sz="2400" dirty="0" smtClean="0">
                <a:effectLst/>
              </a:rPr>
              <a:t>/da syllables in the </a:t>
            </a:r>
            <a:r>
              <a:rPr lang="pl-PL" sz="2400" dirty="0" smtClean="0">
                <a:effectLst/>
              </a:rPr>
              <a:t/>
            </a:r>
            <a:br>
              <a:rPr lang="pl-PL" sz="2400" dirty="0" smtClean="0">
                <a:effectLst/>
              </a:rPr>
            </a:br>
            <a:r>
              <a:rPr lang="en-US" sz="2400" dirty="0" smtClean="0">
                <a:effectLst/>
              </a:rPr>
              <a:t>3–5 day of life in a way that allows for prediction of problems with learning to read years later.</a:t>
            </a:r>
            <a:endParaRPr lang="pl-PL" sz="2400" dirty="0" smtClean="0">
              <a:effectLst/>
            </a:endParaRPr>
          </a:p>
        </p:txBody>
      </p:sp>
      <p:pic>
        <p:nvPicPr>
          <p:cNvPr id="563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132856"/>
            <a:ext cx="5791200" cy="398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2521" y="0"/>
            <a:ext cx="2103437"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4506373"/>
      </p:ext>
    </p:extLst>
  </p:cSld>
  <p:clrMapOvr>
    <a:masterClrMapping/>
  </p:clrMapOvr>
  <p:transition>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684213" y="260350"/>
            <a:ext cx="7772400" cy="865188"/>
          </a:xfrm>
          <a:effectLst>
            <a:outerShdw dist="35921" dir="2700000" algn="ctr" rotWithShape="0">
              <a:schemeClr val="bg2"/>
            </a:outerShdw>
          </a:effectLst>
        </p:spPr>
        <p:txBody>
          <a:bodyPr/>
          <a:lstStyle/>
          <a:p>
            <a:pPr eaLnBrk="1" hangingPunct="1">
              <a:defRPr/>
            </a:pPr>
            <a:r>
              <a:rPr lang="en-US" dirty="0">
                <a:solidFill>
                  <a:srgbClr val="FFCC00"/>
                </a:solidFill>
              </a:rPr>
              <a:t>Infants, syllables</a:t>
            </a:r>
            <a:endParaRPr lang="en-US" dirty="0" smtClean="0">
              <a:solidFill>
                <a:srgbClr val="FFCC00"/>
              </a:solidFill>
            </a:endParaRP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2521" y="0"/>
            <a:ext cx="2103437"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7775" y="1704777"/>
            <a:ext cx="5356225" cy="497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ymbol zastępczy zawartości 1"/>
          <p:cNvSpPr txBox="1">
            <a:spLocks/>
          </p:cNvSpPr>
          <p:nvPr/>
        </p:nvSpPr>
        <p:spPr bwMode="auto">
          <a:xfrm>
            <a:off x="665163" y="2276872"/>
            <a:ext cx="2687637" cy="41764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bg1"/>
                </a:solidFill>
                <a:effectLst>
                  <a:outerShdw blurRad="38100" dist="38100" dir="2700000" algn="tl">
                    <a:srgbClr val="000000"/>
                  </a:outerShdw>
                </a:effectLst>
                <a:latin typeface="Calibri" pitchFamily="34" charset="0"/>
                <a:ea typeface="+mn-ea"/>
                <a:cs typeface="+mn-cs"/>
              </a:defRPr>
            </a:lvl1pPr>
            <a:lvl2pPr marL="742950" indent="-285750" algn="l" rtl="0" eaLnBrk="0" fontAlgn="base" hangingPunct="0">
              <a:spcBef>
                <a:spcPct val="20000"/>
              </a:spcBef>
              <a:spcAft>
                <a:spcPct val="0"/>
              </a:spcAft>
              <a:buChar char="–"/>
              <a:defRPr sz="2000">
                <a:solidFill>
                  <a:schemeClr val="bg1"/>
                </a:solidFill>
                <a:effectLst>
                  <a:outerShdw blurRad="38100" dist="38100" dir="2700000" algn="tl">
                    <a:srgbClr val="000000"/>
                  </a:outerShdw>
                </a:effectLst>
                <a:latin typeface="Calibri" pitchFamily="34" charset="0"/>
              </a:defRPr>
            </a:lvl2pPr>
            <a:lvl3pPr marL="1143000" indent="-228600" algn="l" rtl="0" eaLnBrk="0" fontAlgn="base" hangingPunct="0">
              <a:spcBef>
                <a:spcPct val="20000"/>
              </a:spcBef>
              <a:spcAft>
                <a:spcPct val="0"/>
              </a:spcAft>
              <a:buChar char="•"/>
              <a:defRPr>
                <a:solidFill>
                  <a:schemeClr val="bg1"/>
                </a:solidFill>
                <a:effectLst>
                  <a:outerShdw blurRad="38100" dist="38100" dir="2700000" algn="tl">
                    <a:srgbClr val="000000"/>
                  </a:outerShdw>
                </a:effectLst>
                <a:latin typeface="Calibri" pitchFamily="34" charset="0"/>
              </a:defRPr>
            </a:lvl3pPr>
            <a:lvl4pPr marL="1600200" indent="-228600" algn="l" rtl="0" eaLnBrk="0" fontAlgn="base" hangingPunct="0">
              <a:spcBef>
                <a:spcPct val="20000"/>
              </a:spcBef>
              <a:spcAft>
                <a:spcPct val="0"/>
              </a:spcAft>
              <a:buChar char="–"/>
              <a:defRPr sz="1600">
                <a:solidFill>
                  <a:schemeClr val="bg1"/>
                </a:solidFill>
                <a:effectLst>
                  <a:outerShdw blurRad="38100" dist="38100" dir="2700000" algn="tl">
                    <a:srgbClr val="000000"/>
                  </a:outerShdw>
                </a:effectLst>
                <a:latin typeface="Calibri" pitchFamily="34" charset="0"/>
              </a:defRPr>
            </a:lvl4pPr>
            <a:lvl5pPr marL="2057400" indent="-228600" algn="l" rtl="0" eaLnBrk="0" fontAlgn="base" hangingPunct="0">
              <a:spcBef>
                <a:spcPct val="20000"/>
              </a:spcBef>
              <a:spcAft>
                <a:spcPct val="0"/>
              </a:spcAft>
              <a:buChar char="»"/>
              <a:defRPr sz="1600">
                <a:solidFill>
                  <a:schemeClr val="bg1"/>
                </a:solidFill>
                <a:effectLst>
                  <a:outerShdw blurRad="38100" dist="38100" dir="2700000" algn="tl">
                    <a:srgbClr val="000000"/>
                  </a:outerShdw>
                </a:effectLst>
                <a:latin typeface="Calibri" pitchFamily="34" charset="0"/>
              </a:defRPr>
            </a:lvl5pPr>
            <a:lvl6pPr marL="2514600" indent="-228600" algn="l" rtl="0" fontAlgn="base">
              <a:spcBef>
                <a:spcPct val="20000"/>
              </a:spcBef>
              <a:spcAft>
                <a:spcPct val="0"/>
              </a:spcAft>
              <a:buChar char="»"/>
              <a:defRPr b="1">
                <a:solidFill>
                  <a:schemeClr val="bg1"/>
                </a:solidFill>
                <a:effectLst>
                  <a:outerShdw blurRad="38100" dist="38100" dir="2700000" algn="tl">
                    <a:srgbClr val="000000"/>
                  </a:outerShdw>
                </a:effectLst>
                <a:latin typeface="+mn-lt"/>
              </a:defRPr>
            </a:lvl6pPr>
            <a:lvl7pPr marL="2971800" indent="-228600" algn="l" rtl="0" fontAlgn="base">
              <a:spcBef>
                <a:spcPct val="20000"/>
              </a:spcBef>
              <a:spcAft>
                <a:spcPct val="0"/>
              </a:spcAft>
              <a:buChar char="»"/>
              <a:defRPr b="1">
                <a:solidFill>
                  <a:schemeClr val="bg1"/>
                </a:solidFill>
                <a:effectLst>
                  <a:outerShdw blurRad="38100" dist="38100" dir="2700000" algn="tl">
                    <a:srgbClr val="000000"/>
                  </a:outerShdw>
                </a:effectLst>
                <a:latin typeface="+mn-lt"/>
              </a:defRPr>
            </a:lvl7pPr>
            <a:lvl8pPr marL="3429000" indent="-228600" algn="l" rtl="0" fontAlgn="base">
              <a:spcBef>
                <a:spcPct val="20000"/>
              </a:spcBef>
              <a:spcAft>
                <a:spcPct val="0"/>
              </a:spcAft>
              <a:buChar char="»"/>
              <a:defRPr b="1">
                <a:solidFill>
                  <a:schemeClr val="bg1"/>
                </a:solidFill>
                <a:effectLst>
                  <a:outerShdw blurRad="38100" dist="38100" dir="2700000" algn="tl">
                    <a:srgbClr val="000000"/>
                  </a:outerShdw>
                </a:effectLst>
                <a:latin typeface="+mn-lt"/>
              </a:defRPr>
            </a:lvl8pPr>
            <a:lvl9pPr marL="3886200" indent="-228600" algn="l" rtl="0" fontAlgn="base">
              <a:spcBef>
                <a:spcPct val="20000"/>
              </a:spcBef>
              <a:spcAft>
                <a:spcPct val="0"/>
              </a:spcAft>
              <a:buChar char="»"/>
              <a:defRPr b="1">
                <a:solidFill>
                  <a:schemeClr val="bg1"/>
                </a:solidFill>
                <a:effectLst>
                  <a:outerShdw blurRad="38100" dist="38100" dir="2700000" algn="tl">
                    <a:srgbClr val="000000"/>
                  </a:outerShdw>
                </a:effectLst>
                <a:latin typeface="+mn-lt"/>
              </a:defRPr>
            </a:lvl9pPr>
          </a:lstStyle>
          <a:p>
            <a:pPr marL="0" indent="0" eaLnBrk="1" hangingPunct="1">
              <a:lnSpc>
                <a:spcPct val="90000"/>
              </a:lnSpc>
              <a:buFontTx/>
              <a:buNone/>
            </a:pPr>
            <a:r>
              <a:rPr lang="en-US" sz="2400" kern="0" dirty="0" smtClean="0">
                <a:effectLst/>
              </a:rPr>
              <a:t>Brains of newborns react to </a:t>
            </a:r>
            <a:r>
              <a:rPr lang="en-US" sz="2400" kern="0" dirty="0" err="1" smtClean="0">
                <a:effectLst/>
              </a:rPr>
              <a:t>ba</a:t>
            </a:r>
            <a:r>
              <a:rPr lang="en-US" sz="2400" kern="0" dirty="0" smtClean="0">
                <a:effectLst/>
              </a:rPr>
              <a:t>/</a:t>
            </a:r>
            <a:r>
              <a:rPr lang="en-US" sz="2400" kern="0" dirty="0" err="1" smtClean="0">
                <a:effectLst/>
              </a:rPr>
              <a:t>ga</a:t>
            </a:r>
            <a:r>
              <a:rPr lang="en-US" sz="2400" kern="0" dirty="0" smtClean="0">
                <a:effectLst/>
              </a:rPr>
              <a:t>/da syllables in the </a:t>
            </a:r>
            <a:r>
              <a:rPr lang="pl-PL" sz="2400" kern="0" dirty="0" smtClean="0">
                <a:effectLst/>
              </a:rPr>
              <a:t/>
            </a:r>
            <a:br>
              <a:rPr lang="pl-PL" sz="2400" kern="0" dirty="0" smtClean="0">
                <a:effectLst/>
              </a:rPr>
            </a:br>
            <a:r>
              <a:rPr lang="en-US" sz="2400" kern="0" dirty="0" smtClean="0">
                <a:effectLst/>
              </a:rPr>
              <a:t>3–5 day of life in a way that allows for prediction of problems with learning to read years later.</a:t>
            </a:r>
            <a:endParaRPr lang="pl-PL" sz="2400" kern="0" dirty="0" smtClean="0">
              <a:effectLst/>
            </a:endParaRPr>
          </a:p>
        </p:txBody>
      </p:sp>
    </p:spTree>
    <p:extLst>
      <p:ext uri="{BB962C8B-B14F-4D97-AF65-F5344CB8AC3E}">
        <p14:creationId xmlns:p14="http://schemas.microsoft.com/office/powerpoint/2010/main" val="1360934013"/>
      </p:ext>
    </p:extLst>
  </p:cSld>
  <p:clrMapOvr>
    <a:masterClrMapping/>
  </p:clrMapOvr>
  <p:transition>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3"/>
          <p:cNvPicPr>
            <a:picLocks noChangeAspect="1" noChangeArrowheads="1"/>
          </p:cNvPicPr>
          <p:nvPr/>
        </p:nvPicPr>
        <p:blipFill>
          <a:blip r:embed="rId3"/>
          <a:srcRect/>
          <a:stretch>
            <a:fillRect/>
          </a:stretch>
        </p:blipFill>
        <p:spPr bwMode="auto">
          <a:xfrm>
            <a:off x="250825" y="333375"/>
            <a:ext cx="8724900" cy="6286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3385069094"/>
      </p:ext>
    </p:extLst>
  </p:cSld>
  <p:clrMapOvr>
    <a:masterClrMapping/>
  </p:clrMapOvr>
  <p:transition spd="slow">
    <p:split orient="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74638"/>
            <a:ext cx="8229600" cy="939800"/>
          </a:xfrm>
        </p:spPr>
        <p:txBody>
          <a:bodyPr/>
          <a:lstStyle/>
          <a:p>
            <a:pPr eaLnBrk="1" hangingPunct="1"/>
            <a:r>
              <a:rPr lang="en-US" dirty="0" smtClean="0"/>
              <a:t>Effective brain connections</a:t>
            </a:r>
          </a:p>
        </p:txBody>
      </p:sp>
      <p:pic>
        <p:nvPicPr>
          <p:cNvPr id="99330" name="Picture 2"/>
          <p:cNvPicPr>
            <a:picLocks noChangeAspect="1" noChangeArrowheads="1"/>
          </p:cNvPicPr>
          <p:nvPr/>
        </p:nvPicPr>
        <p:blipFill>
          <a:blip r:embed="rId3"/>
          <a:srcRect/>
          <a:stretch>
            <a:fillRect/>
          </a:stretch>
        </p:blipFill>
        <p:spPr bwMode="auto">
          <a:xfrm>
            <a:off x="2700338" y="1052513"/>
            <a:ext cx="6124575" cy="5648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29700" name="TextBox 1"/>
          <p:cNvSpPr txBox="1">
            <a:spLocks noChangeArrowheads="1"/>
          </p:cNvSpPr>
          <p:nvPr/>
        </p:nvSpPr>
        <p:spPr bwMode="auto">
          <a:xfrm>
            <a:off x="250825" y="4581525"/>
            <a:ext cx="21605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    Times New Roman CE"/>
              </a:defRPr>
            </a:lvl1pPr>
            <a:lvl2pPr marL="742950" indent="-285750" eaLnBrk="0" hangingPunct="0">
              <a:defRPr sz="2000">
                <a:solidFill>
                  <a:schemeClr val="tx1"/>
                </a:solidFill>
                <a:latin typeface="    Times New Roman CE"/>
              </a:defRPr>
            </a:lvl2pPr>
            <a:lvl3pPr marL="1143000" indent="-228600" eaLnBrk="0" hangingPunct="0">
              <a:defRPr sz="2000">
                <a:solidFill>
                  <a:schemeClr val="tx1"/>
                </a:solidFill>
                <a:latin typeface="    Times New Roman CE"/>
              </a:defRPr>
            </a:lvl3pPr>
            <a:lvl4pPr marL="1600200" indent="-228600" eaLnBrk="0" hangingPunct="0">
              <a:defRPr sz="2000">
                <a:solidFill>
                  <a:schemeClr val="tx1"/>
                </a:solidFill>
                <a:latin typeface="    Times New Roman CE"/>
              </a:defRPr>
            </a:lvl4pPr>
            <a:lvl5pPr marL="2057400" indent="-228600" eaLnBrk="0" hangingPunct="0">
              <a:defRPr sz="2000">
                <a:solidFill>
                  <a:schemeClr val="tx1"/>
                </a:solidFill>
                <a:latin typeface="    Times New Roman CE"/>
              </a:defRPr>
            </a:lvl5pPr>
            <a:lvl6pPr marL="2514600" indent="-228600" algn="just" eaLnBrk="0" fontAlgn="base" hangingPunct="0">
              <a:spcBef>
                <a:spcPct val="0"/>
              </a:spcBef>
              <a:spcAft>
                <a:spcPct val="0"/>
              </a:spcAft>
              <a:buClr>
                <a:schemeClr val="tx2"/>
              </a:buClr>
              <a:buSzPct val="115000"/>
              <a:defRPr sz="2000">
                <a:solidFill>
                  <a:schemeClr val="tx1"/>
                </a:solidFill>
                <a:latin typeface="    Times New Roman CE"/>
              </a:defRPr>
            </a:lvl6pPr>
            <a:lvl7pPr marL="2971800" indent="-228600" algn="just" eaLnBrk="0" fontAlgn="base" hangingPunct="0">
              <a:spcBef>
                <a:spcPct val="0"/>
              </a:spcBef>
              <a:spcAft>
                <a:spcPct val="0"/>
              </a:spcAft>
              <a:buClr>
                <a:schemeClr val="tx2"/>
              </a:buClr>
              <a:buSzPct val="115000"/>
              <a:defRPr sz="2000">
                <a:solidFill>
                  <a:schemeClr val="tx1"/>
                </a:solidFill>
                <a:latin typeface="    Times New Roman CE"/>
              </a:defRPr>
            </a:lvl7pPr>
            <a:lvl8pPr marL="3429000" indent="-228600" algn="just" eaLnBrk="0" fontAlgn="base" hangingPunct="0">
              <a:spcBef>
                <a:spcPct val="0"/>
              </a:spcBef>
              <a:spcAft>
                <a:spcPct val="0"/>
              </a:spcAft>
              <a:buClr>
                <a:schemeClr val="tx2"/>
              </a:buClr>
              <a:buSzPct val="115000"/>
              <a:defRPr sz="2000">
                <a:solidFill>
                  <a:schemeClr val="tx1"/>
                </a:solidFill>
                <a:latin typeface="    Times New Roman CE"/>
              </a:defRPr>
            </a:lvl8pPr>
            <a:lvl9pPr marL="3886200" indent="-228600" algn="just" eaLnBrk="0" fontAlgn="base" hangingPunct="0">
              <a:spcBef>
                <a:spcPct val="0"/>
              </a:spcBef>
              <a:spcAft>
                <a:spcPct val="0"/>
              </a:spcAft>
              <a:buClr>
                <a:schemeClr val="tx2"/>
              </a:buClr>
              <a:buSzPct val="115000"/>
              <a:defRPr sz="2000">
                <a:solidFill>
                  <a:schemeClr val="tx1"/>
                </a:solidFill>
                <a:latin typeface="    Times New Roman CE"/>
              </a:defRPr>
            </a:lvl9pPr>
          </a:lstStyle>
          <a:p>
            <a:pPr eaLnBrk="1" hangingPunct="1"/>
            <a:r>
              <a:rPr lang="en-US" dirty="0">
                <a:solidFill>
                  <a:schemeClr val="bg1"/>
                </a:solidFill>
              </a:rPr>
              <a:t>B. </a:t>
            </a:r>
            <a:r>
              <a:rPr lang="pl-PL" dirty="0" err="1">
                <a:solidFill>
                  <a:schemeClr val="bg1"/>
                </a:solidFill>
              </a:rPr>
              <a:t>Wicker</a:t>
            </a:r>
            <a:r>
              <a:rPr lang="pl-PL" dirty="0">
                <a:solidFill>
                  <a:schemeClr val="bg1"/>
                </a:solidFill>
              </a:rPr>
              <a:t> et al.</a:t>
            </a:r>
          </a:p>
          <a:p>
            <a:pPr eaLnBrk="1" hangingPunct="1"/>
            <a:r>
              <a:rPr lang="en-US" dirty="0">
                <a:solidFill>
                  <a:schemeClr val="bg1"/>
                </a:solidFill>
              </a:rPr>
              <a:t>SCAN </a:t>
            </a:r>
            <a:r>
              <a:rPr lang="pl-PL" dirty="0">
                <a:solidFill>
                  <a:schemeClr val="bg1"/>
                </a:solidFill>
              </a:rPr>
              <a:t>2008</a:t>
            </a:r>
          </a:p>
        </p:txBody>
      </p:sp>
    </p:spTree>
    <p:extLst>
      <p:ext uri="{BB962C8B-B14F-4D97-AF65-F5344CB8AC3E}">
        <p14:creationId xmlns:p14="http://schemas.microsoft.com/office/powerpoint/2010/main" val="2840014117"/>
      </p:ext>
    </p:extLst>
  </p:cSld>
  <p:clrMapOvr>
    <a:masterClrMapping/>
  </p:clrMapOvr>
  <p:transition spd="slow">
    <p:split orient="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idx="1"/>
          </p:nvPr>
        </p:nvSpPr>
        <p:spPr>
          <a:xfrm>
            <a:off x="476250" y="1041400"/>
            <a:ext cx="7793038" cy="546100"/>
          </a:xfrm>
        </p:spPr>
        <p:txBody>
          <a:bodyPr lIns="92075" tIns="46038" rIns="92075" bIns="46038"/>
          <a:lstStyle/>
          <a:p>
            <a:pPr marL="0" indent="0" eaLnBrk="1" hangingPunct="1">
              <a:spcBef>
                <a:spcPct val="0"/>
              </a:spcBef>
              <a:buFontTx/>
              <a:buNone/>
              <a:defRPr/>
            </a:pPr>
            <a:r>
              <a:rPr lang="en-US" sz="2400" dirty="0" smtClean="0"/>
              <a:t>Sensory cortex, for example V4 for color, MT for movement. </a:t>
            </a:r>
          </a:p>
        </p:txBody>
      </p:sp>
      <p:sp>
        <p:nvSpPr>
          <p:cNvPr id="14338" name="Rectangle 2"/>
          <p:cNvSpPr>
            <a:spLocks noGrp="1" noChangeArrowheads="1"/>
          </p:cNvSpPr>
          <p:nvPr>
            <p:ph type="title"/>
          </p:nvPr>
        </p:nvSpPr>
        <p:spPr>
          <a:xfrm>
            <a:off x="533400" y="152400"/>
            <a:ext cx="7772400" cy="792163"/>
          </a:xfrm>
          <a:effectLst>
            <a:outerShdw dist="35921" dir="2700000" algn="ctr" rotWithShape="0">
              <a:schemeClr val="bg2"/>
            </a:outerShdw>
          </a:effectLst>
        </p:spPr>
        <p:txBody>
          <a:bodyPr lIns="92075" tIns="46038" rIns="92075" bIns="46038"/>
          <a:lstStyle/>
          <a:p>
            <a:pPr eaLnBrk="1" hangingPunct="1">
              <a:defRPr/>
            </a:pPr>
            <a:r>
              <a:rPr lang="en-US" dirty="0" smtClean="0">
                <a:effectLst>
                  <a:outerShdw blurRad="38100" dist="38100" dir="2700000" algn="tl">
                    <a:srgbClr val="000000">
                      <a:alpha val="43137"/>
                    </a:srgbClr>
                  </a:outerShdw>
                </a:effectLst>
              </a:rPr>
              <a:t>Conscious thoughts</a:t>
            </a:r>
          </a:p>
        </p:txBody>
      </p:sp>
      <p:sp>
        <p:nvSpPr>
          <p:cNvPr id="12292" name="Rectangle 4"/>
          <p:cNvSpPr>
            <a:spLocks noChangeArrowheads="1"/>
          </p:cNvSpPr>
          <p:nvPr/>
        </p:nvSpPr>
        <p:spPr bwMode="auto">
          <a:xfrm>
            <a:off x="428625" y="1571625"/>
            <a:ext cx="8501063"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buClr>
                <a:srgbClr val="FFCC66"/>
              </a:buClr>
              <a:buSzPct val="115000"/>
            </a:pPr>
            <a:r>
              <a:rPr lang="en-US" sz="2400" dirty="0">
                <a:solidFill>
                  <a:srgbClr val="EAEAEA"/>
                </a:solidFill>
                <a:latin typeface="Calibri" pitchFamily="34" charset="0"/>
              </a:rPr>
              <a:t>Bottom-up and top-down activations create resonant states. </a:t>
            </a:r>
          </a:p>
          <a:p>
            <a:pPr>
              <a:buClr>
                <a:srgbClr val="FFCC66"/>
              </a:buClr>
              <a:buSzPct val="115000"/>
            </a:pPr>
            <a:r>
              <a:rPr lang="en-US" sz="2400" dirty="0">
                <a:solidFill>
                  <a:srgbClr val="EAEAEA"/>
                </a:solidFill>
                <a:latin typeface="Calibri" pitchFamily="34" charset="0"/>
              </a:rPr>
              <a:t>What if top-down connections are weak or missing? </a:t>
            </a:r>
          </a:p>
          <a:p>
            <a:pPr>
              <a:buClr>
                <a:srgbClr val="FFCC66"/>
              </a:buClr>
              <a:buSzPct val="115000"/>
            </a:pPr>
            <a:r>
              <a:rPr lang="en-US" sz="2400" dirty="0">
                <a:solidFill>
                  <a:srgbClr val="EAEAEA"/>
                </a:solidFill>
                <a:latin typeface="Calibri" pitchFamily="34" charset="0"/>
              </a:rPr>
              <a:t/>
            </a:r>
            <a:br>
              <a:rPr lang="en-US" sz="2400" dirty="0">
                <a:solidFill>
                  <a:srgbClr val="EAEAEA"/>
                </a:solidFill>
                <a:latin typeface="Calibri" pitchFamily="34" charset="0"/>
              </a:rPr>
            </a:br>
            <a:r>
              <a:rPr lang="en-US" sz="2400" dirty="0" smtClean="0">
                <a:solidFill>
                  <a:srgbClr val="EAEAEA"/>
                </a:solidFill>
                <a:latin typeface="Calibri" pitchFamily="34" charset="0"/>
              </a:rPr>
              <a:t>Brain </a:t>
            </a:r>
            <a:r>
              <a:rPr lang="en-US" sz="2400" dirty="0">
                <a:solidFill>
                  <a:srgbClr val="EAEAEA"/>
                </a:solidFill>
                <a:latin typeface="Calibri" pitchFamily="34" charset="0"/>
              </a:rPr>
              <a:t>states are determined by the interactions between multiple cortical areas and the modulation of intrinsic circuits by feedback connections. </a:t>
            </a:r>
            <a:r>
              <a:rPr lang="en-US" sz="2400" dirty="0" smtClean="0">
                <a:solidFill>
                  <a:srgbClr val="EAEAEA"/>
                </a:solidFill>
                <a:latin typeface="Calibri" pitchFamily="34" charset="0"/>
              </a:rPr>
              <a:t>Disruption </a:t>
            </a:r>
            <a:r>
              <a:rPr lang="en-US" sz="2400" dirty="0">
                <a:solidFill>
                  <a:srgbClr val="EAEAEA"/>
                </a:solidFill>
                <a:latin typeface="Calibri" pitchFamily="34" charset="0"/>
              </a:rPr>
              <a:t>of this interaction </a:t>
            </a:r>
            <a:r>
              <a:rPr lang="en-US" sz="2400" dirty="0" smtClean="0">
                <a:solidFill>
                  <a:srgbClr val="EAEAEA"/>
                </a:solidFill>
                <a:latin typeface="Calibri" pitchFamily="34" charset="0"/>
              </a:rPr>
              <a:t>leads </a:t>
            </a:r>
            <a:r>
              <a:rPr lang="en-US" sz="2400" dirty="0">
                <a:solidFill>
                  <a:srgbClr val="EAEAEA"/>
                </a:solidFill>
                <a:latin typeface="Calibri" pitchFamily="34" charset="0"/>
              </a:rPr>
              <a:t>to </a:t>
            </a:r>
            <a:r>
              <a:rPr lang="en-US" sz="2400" dirty="0" smtClean="0">
                <a:solidFill>
                  <a:srgbClr val="EAEAEA"/>
                </a:solidFill>
                <a:latin typeface="Calibri" pitchFamily="34" charset="0"/>
              </a:rPr>
              <a:t>disorders</a:t>
            </a:r>
            <a:r>
              <a:rPr lang="en-US" sz="2400" dirty="0">
                <a:solidFill>
                  <a:srgbClr val="EAEAEA"/>
                </a:solidFill>
                <a:latin typeface="Calibri" pitchFamily="34" charset="0"/>
              </a:rPr>
              <a:t>.</a:t>
            </a:r>
          </a:p>
          <a:p>
            <a:pPr>
              <a:buClr>
                <a:srgbClr val="FFCC66"/>
              </a:buClr>
              <a:buSzPct val="115000"/>
            </a:pPr>
            <a:endParaRPr lang="en-US" sz="2400" dirty="0">
              <a:solidFill>
                <a:srgbClr val="EAEAEA"/>
              </a:solidFill>
              <a:latin typeface="Calibri" pitchFamily="34" charset="0"/>
            </a:endParaRPr>
          </a:p>
          <a:p>
            <a:pPr>
              <a:buClr>
                <a:srgbClr val="FFCC66"/>
              </a:buClr>
              <a:buSzPct val="115000"/>
            </a:pPr>
            <a:r>
              <a:rPr lang="en-US" sz="2400" dirty="0" err="1">
                <a:solidFill>
                  <a:srgbClr val="EAEAEA"/>
                </a:solidFill>
                <a:latin typeface="Calibri" pitchFamily="34" charset="0"/>
              </a:rPr>
              <a:t>Dehaene</a:t>
            </a:r>
            <a:r>
              <a:rPr lang="en-US" sz="2400" dirty="0">
                <a:solidFill>
                  <a:srgbClr val="EAEAEA"/>
                </a:solidFill>
                <a:latin typeface="Calibri" pitchFamily="34" charset="0"/>
              </a:rPr>
              <a:t> et al, Conscious, preconscious, and subliminal processing</a:t>
            </a:r>
            <a:r>
              <a:rPr lang="pl-PL" sz="2400" dirty="0">
                <a:solidFill>
                  <a:srgbClr val="EAEAEA"/>
                </a:solidFill>
                <a:latin typeface="Calibri" pitchFamily="34" charset="0"/>
              </a:rPr>
              <a:t>,</a:t>
            </a:r>
            <a:r>
              <a:rPr lang="en-US" sz="2400" dirty="0">
                <a:solidFill>
                  <a:srgbClr val="EAEAEA"/>
                </a:solidFill>
                <a:latin typeface="Calibri" pitchFamily="34" charset="0"/>
              </a:rPr>
              <a:t> TCS 2006</a:t>
            </a:r>
          </a:p>
          <a:p>
            <a:pPr>
              <a:buClr>
                <a:srgbClr val="FFCC66"/>
              </a:buClr>
              <a:buSzPct val="115000"/>
            </a:pPr>
            <a:r>
              <a:rPr lang="en-US" sz="2400" dirty="0">
                <a:solidFill>
                  <a:srgbClr val="EAEAEA"/>
                </a:solidFill>
                <a:latin typeface="Calibri" pitchFamily="34" charset="0"/>
              </a:rPr>
              <a:t>Bottom-up strength &amp; top-down attention combined lea</a:t>
            </a:r>
            <a:r>
              <a:rPr lang="pl-PL" sz="2400" dirty="0" err="1">
                <a:solidFill>
                  <a:srgbClr val="EAEAEA"/>
                </a:solidFill>
                <a:latin typeface="Calibri" pitchFamily="34" charset="0"/>
              </a:rPr>
              <a:t>ds</a:t>
            </a:r>
            <a:r>
              <a:rPr lang="en-US" sz="2400" dirty="0">
                <a:solidFill>
                  <a:srgbClr val="EAEAEA"/>
                </a:solidFill>
                <a:latin typeface="Calibri" pitchFamily="34" charset="0"/>
              </a:rPr>
              <a:t> to 4 brain states with both stimulus and attention required for conscious </a:t>
            </a:r>
            <a:r>
              <a:rPr lang="en-US" sz="2400" dirty="0" err="1">
                <a:solidFill>
                  <a:srgbClr val="EAEAEA"/>
                </a:solidFill>
                <a:latin typeface="Calibri" pitchFamily="34" charset="0"/>
              </a:rPr>
              <a:t>reportability</a:t>
            </a:r>
            <a:r>
              <a:rPr lang="en-US" sz="2400" dirty="0">
                <a:solidFill>
                  <a:srgbClr val="EAEAEA"/>
                </a:solidFill>
                <a:latin typeface="Calibri" pitchFamily="34" charset="0"/>
              </a:rPr>
              <a:t>. </a:t>
            </a:r>
            <a:r>
              <a:rPr lang="en-US" sz="2400" dirty="0" smtClean="0">
                <a:solidFill>
                  <a:srgbClr val="EAEAEA"/>
                </a:solidFill>
                <a:latin typeface="Calibri" pitchFamily="34" charset="0"/>
              </a:rPr>
              <a:t> </a:t>
            </a:r>
            <a:endParaRPr lang="en-US" sz="2400" dirty="0">
              <a:solidFill>
                <a:srgbClr val="EAEAEA"/>
              </a:solidFill>
              <a:latin typeface="Calibri" pitchFamily="34" charset="0"/>
            </a:endParaRPr>
          </a:p>
        </p:txBody>
      </p:sp>
      <p:pic>
        <p:nvPicPr>
          <p:cNvPr id="2355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5813"/>
            <a:ext cx="59436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9450" y="285750"/>
            <a:ext cx="592455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0206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5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33400" y="152400"/>
            <a:ext cx="7772400" cy="792163"/>
          </a:xfrm>
          <a:effectLst>
            <a:outerShdw dist="35921" dir="2700000" algn="ctr" rotWithShape="0">
              <a:schemeClr val="bg2"/>
            </a:outerShdw>
          </a:effectLst>
        </p:spPr>
        <p:txBody>
          <a:bodyPr lIns="92075" tIns="46038" rIns="92075" bIns="46038"/>
          <a:lstStyle/>
          <a:p>
            <a:pPr eaLnBrk="1" hangingPunct="1">
              <a:defRPr/>
            </a:pPr>
            <a:r>
              <a:rPr lang="en-US" dirty="0" smtClean="0">
                <a:effectLst>
                  <a:outerShdw blurRad="38100" dist="38100" dir="2700000" algn="tl">
                    <a:srgbClr val="000000">
                      <a:alpha val="43137"/>
                    </a:srgbClr>
                  </a:outerShdw>
                </a:effectLst>
              </a:rPr>
              <a:t>Imagery and brains</a:t>
            </a:r>
          </a:p>
        </p:txBody>
      </p:sp>
      <p:sp>
        <p:nvSpPr>
          <p:cNvPr id="11267" name="Rectangle 3"/>
          <p:cNvSpPr>
            <a:spLocks noGrp="1" noChangeArrowheads="1"/>
          </p:cNvSpPr>
          <p:nvPr>
            <p:ph idx="1"/>
          </p:nvPr>
        </p:nvSpPr>
        <p:spPr>
          <a:xfrm>
            <a:off x="476250" y="1041400"/>
            <a:ext cx="8524875" cy="458788"/>
          </a:xfrm>
        </p:spPr>
        <p:txBody>
          <a:bodyPr lIns="92075" tIns="46038" rIns="92075" bIns="46038"/>
          <a:lstStyle/>
          <a:p>
            <a:pPr marL="0" indent="0" eaLnBrk="1" hangingPunct="1">
              <a:spcBef>
                <a:spcPct val="0"/>
              </a:spcBef>
              <a:buFontTx/>
              <a:buNone/>
            </a:pPr>
            <a:r>
              <a:rPr lang="en-US" sz="2400" dirty="0" smtClean="0"/>
              <a:t>How and where are mental images formed?</a:t>
            </a:r>
          </a:p>
        </p:txBody>
      </p:sp>
      <p:sp>
        <p:nvSpPr>
          <p:cNvPr id="34821" name="Rectangle 5"/>
          <p:cNvSpPr>
            <a:spLocks noChangeArrowheads="1"/>
          </p:cNvSpPr>
          <p:nvPr/>
        </p:nvSpPr>
        <p:spPr bwMode="auto">
          <a:xfrm>
            <a:off x="500063" y="1571625"/>
            <a:ext cx="8429625" cy="5143500"/>
          </a:xfrm>
          <a:prstGeom prst="rect">
            <a:avLst/>
          </a:prstGeom>
          <a:noFill/>
          <a:ln w="9525">
            <a:noFill/>
            <a:miter lim="800000"/>
            <a:headEnd/>
            <a:tailEnd/>
          </a:ln>
        </p:spPr>
        <p:txBody>
          <a:bodyPr lIns="92075" tIns="46038" rIns="92075" bIns="46038"/>
          <a:lstStyle/>
          <a:p>
            <a:pPr>
              <a:buClr>
                <a:srgbClr val="FFCC66"/>
              </a:buClr>
              <a:buSzPct val="115000"/>
              <a:tabLst>
                <a:tab pos="358775" algn="l"/>
              </a:tabLst>
              <a:defRPr/>
            </a:pPr>
            <a:r>
              <a:rPr lang="en-US" sz="2400" dirty="0" smtClean="0">
                <a:solidFill>
                  <a:srgbClr val="EAEAEA"/>
                </a:solidFill>
                <a:latin typeface="Calibri" pitchFamily="34" charset="0"/>
                <a:cs typeface="+mn-cs"/>
              </a:rPr>
              <a:t>“… image  representations depict information in the same way that visual representations do”(</a:t>
            </a:r>
            <a:r>
              <a:rPr lang="en-US" sz="2400" dirty="0" err="1" smtClean="0">
                <a:solidFill>
                  <a:srgbClr val="EAEAEA"/>
                </a:solidFill>
                <a:latin typeface="Calibri" pitchFamily="34" charset="0"/>
                <a:cs typeface="+mn-cs"/>
              </a:rPr>
              <a:t>Borst</a:t>
            </a:r>
            <a:r>
              <a:rPr lang="en-US" sz="2400" dirty="0" smtClean="0">
                <a:solidFill>
                  <a:srgbClr val="EAEAEA"/>
                </a:solidFill>
                <a:latin typeface="Calibri" pitchFamily="34" charset="0"/>
                <a:cs typeface="+mn-cs"/>
              </a:rPr>
              <a:t>, </a:t>
            </a:r>
            <a:r>
              <a:rPr lang="en-US" sz="2400" dirty="0" err="1" smtClean="0">
                <a:solidFill>
                  <a:srgbClr val="EAEAEA"/>
                </a:solidFill>
                <a:latin typeface="Calibri" pitchFamily="34" charset="0"/>
                <a:cs typeface="+mn-cs"/>
              </a:rPr>
              <a:t>Kosslyn</a:t>
            </a:r>
            <a:r>
              <a:rPr lang="en-US" sz="2400" dirty="0" smtClean="0">
                <a:solidFill>
                  <a:srgbClr val="EAEAEA"/>
                </a:solidFill>
                <a:latin typeface="Calibri" pitchFamily="34" charset="0"/>
                <a:cs typeface="+mn-cs"/>
              </a:rPr>
              <a:t>, 2007)</a:t>
            </a:r>
          </a:p>
          <a:p>
            <a:pPr>
              <a:buClr>
                <a:srgbClr val="FFCC66"/>
              </a:buClr>
              <a:buSzPct val="115000"/>
              <a:tabLst>
                <a:tab pos="0" algn="l"/>
              </a:tabLst>
              <a:defRPr/>
            </a:pPr>
            <a:endParaRPr lang="en-US" sz="2400" dirty="0">
              <a:solidFill>
                <a:srgbClr val="EAEAEA"/>
              </a:solidFill>
              <a:latin typeface="Calibri" pitchFamily="34" charset="0"/>
              <a:cs typeface="+mn-cs"/>
            </a:endParaRPr>
          </a:p>
          <a:p>
            <a:pPr>
              <a:buClr>
                <a:srgbClr val="FFCC66"/>
              </a:buClr>
              <a:buSzPct val="115000"/>
              <a:tabLst>
                <a:tab pos="0" algn="l"/>
              </a:tabLst>
              <a:defRPr/>
            </a:pPr>
            <a:r>
              <a:rPr lang="en-US" sz="2400" dirty="0" smtClean="0">
                <a:solidFill>
                  <a:srgbClr val="EAEAEA"/>
                </a:solidFill>
                <a:latin typeface="Calibri" pitchFamily="34" charset="0"/>
                <a:cs typeface="+mn-cs"/>
              </a:rPr>
              <a:t>Reported </a:t>
            </a:r>
            <a:r>
              <a:rPr lang="en-US" sz="2400" dirty="0">
                <a:solidFill>
                  <a:srgbClr val="EAEAEA"/>
                </a:solidFill>
                <a:latin typeface="Calibri" pitchFamily="34" charset="0"/>
                <a:cs typeface="+mn-cs"/>
              </a:rPr>
              <a:t>Vividness of Visual Imagination (VVIQ) </a:t>
            </a:r>
            <a:r>
              <a:rPr lang="en-US" sz="2400" dirty="0" smtClean="0">
                <a:solidFill>
                  <a:srgbClr val="EAEAEA"/>
                </a:solidFill>
                <a:latin typeface="Calibri" pitchFamily="34" charset="0"/>
                <a:cs typeface="+mn-cs"/>
              </a:rPr>
              <a:t>inventory (</a:t>
            </a:r>
            <a:r>
              <a:rPr lang="en-US" sz="2400" dirty="0" smtClean="0">
                <a:solidFill>
                  <a:srgbClr val="EAEAEA"/>
                </a:solidFill>
                <a:latin typeface="Calibri" pitchFamily="34" charset="0"/>
              </a:rPr>
              <a:t>Cui et </a:t>
            </a:r>
            <a:r>
              <a:rPr lang="en-US" sz="2400" dirty="0">
                <a:solidFill>
                  <a:srgbClr val="EAEAEA"/>
                </a:solidFill>
                <a:latin typeface="Calibri" pitchFamily="34" charset="0"/>
              </a:rPr>
              <a:t>al. </a:t>
            </a:r>
            <a:r>
              <a:rPr lang="en-US" sz="2400" dirty="0" smtClean="0">
                <a:solidFill>
                  <a:srgbClr val="EAEAEA"/>
                </a:solidFill>
                <a:latin typeface="Calibri" pitchFamily="34" charset="0"/>
              </a:rPr>
              <a:t>2007</a:t>
            </a:r>
            <a:r>
              <a:rPr lang="en-US" sz="2400" dirty="0">
                <a:solidFill>
                  <a:srgbClr val="EAEAEA"/>
                </a:solidFill>
                <a:latin typeface="Calibri" pitchFamily="34" charset="0"/>
              </a:rPr>
              <a:t>) </a:t>
            </a:r>
            <a:r>
              <a:rPr lang="en-US" sz="2400" dirty="0" smtClean="0">
                <a:solidFill>
                  <a:srgbClr val="EAEAEA"/>
                </a:solidFill>
                <a:latin typeface="Calibri" pitchFamily="34" charset="0"/>
                <a:cs typeface="+mn-cs"/>
              </a:rPr>
              <a:t>correlates </a:t>
            </a:r>
            <a:r>
              <a:rPr lang="en-US" sz="2400" dirty="0">
                <a:solidFill>
                  <a:srgbClr val="EAEAEA"/>
                </a:solidFill>
                <a:latin typeface="Calibri" pitchFamily="34" charset="0"/>
                <a:cs typeface="+mn-cs"/>
              </a:rPr>
              <a:t>well with the early visual cortex activity relative to the whole brain activity measured by fMRI </a:t>
            </a:r>
            <a:r>
              <a:rPr lang="en-US" sz="2400" dirty="0" smtClean="0">
                <a:solidFill>
                  <a:srgbClr val="EAEAEA"/>
                </a:solidFill>
                <a:latin typeface="Calibri" pitchFamily="34" charset="0"/>
                <a:cs typeface="+mn-cs"/>
              </a:rPr>
              <a:t>and with the </a:t>
            </a:r>
            <a:r>
              <a:rPr lang="en-US" sz="2400" dirty="0">
                <a:solidFill>
                  <a:srgbClr val="EAEAEA"/>
                </a:solidFill>
                <a:latin typeface="Calibri" pitchFamily="34" charset="0"/>
                <a:cs typeface="+mn-cs"/>
              </a:rPr>
              <a:t>performance on a novel psychophysical task. </a:t>
            </a:r>
            <a:br>
              <a:rPr lang="en-US" sz="2400" dirty="0">
                <a:solidFill>
                  <a:srgbClr val="EAEAEA"/>
                </a:solidFill>
                <a:latin typeface="Calibri" pitchFamily="34" charset="0"/>
                <a:cs typeface="+mn-cs"/>
              </a:rPr>
            </a:br>
            <a:r>
              <a:rPr lang="en-US" sz="2400" dirty="0">
                <a:solidFill>
                  <a:srgbClr val="EAEAEA"/>
                </a:solidFill>
                <a:latin typeface="Calibri" pitchFamily="34" charset="0"/>
                <a:cs typeface="+mn-cs"/>
              </a:rPr>
              <a:t>Findings emphasize the importance of examining individual subject variability.</a:t>
            </a:r>
          </a:p>
          <a:p>
            <a:pPr>
              <a:buClr>
                <a:srgbClr val="FFCC66"/>
              </a:buClr>
              <a:buSzPct val="115000"/>
              <a:tabLst>
                <a:tab pos="0" algn="l"/>
              </a:tabLst>
              <a:defRPr/>
            </a:pPr>
            <a:endParaRPr lang="en-US" sz="2400" dirty="0">
              <a:solidFill>
                <a:srgbClr val="EAEAEA"/>
              </a:solidFill>
              <a:latin typeface="Calibri" pitchFamily="34" charset="0"/>
              <a:cs typeface="+mn-cs"/>
            </a:endParaRPr>
          </a:p>
          <a:p>
            <a:pPr>
              <a:buClr>
                <a:srgbClr val="FFCC66"/>
              </a:buClr>
              <a:buSzPct val="115000"/>
              <a:tabLst>
                <a:tab pos="0" algn="l"/>
              </a:tabLst>
              <a:defRPr/>
            </a:pPr>
            <a:r>
              <a:rPr lang="en-US" sz="2400" dirty="0">
                <a:solidFill>
                  <a:srgbClr val="EAEAEA"/>
                </a:solidFill>
                <a:latin typeface="Calibri" pitchFamily="34" charset="0"/>
                <a:cs typeface="+mn-cs"/>
              </a:rPr>
              <a:t>Poor perceptual imagery: why? Weak top-down influences? </a:t>
            </a:r>
            <a:br>
              <a:rPr lang="en-US" sz="2400" dirty="0">
                <a:solidFill>
                  <a:srgbClr val="EAEAEA"/>
                </a:solidFill>
                <a:latin typeface="Calibri" pitchFamily="34" charset="0"/>
                <a:cs typeface="+mn-cs"/>
              </a:rPr>
            </a:br>
            <a:r>
              <a:rPr lang="en-US" sz="2400" dirty="0">
                <a:solidFill>
                  <a:srgbClr val="EAEAEA"/>
                </a:solidFill>
                <a:latin typeface="Calibri" pitchFamily="34" charset="0"/>
                <a:cs typeface="+mn-cs"/>
              </a:rPr>
              <a:t>Unable to draw from memory, describe details, faces, notice changes, etc. </a:t>
            </a:r>
          </a:p>
        </p:txBody>
      </p:sp>
      <p:pic>
        <p:nvPicPr>
          <p:cNvPr id="225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938" y="214313"/>
            <a:ext cx="7170737"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2853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533402" y="152402"/>
            <a:ext cx="7772400" cy="792163"/>
          </a:xfrm>
          <a:effectLst>
            <a:outerShdw dist="35921" dir="2700000" algn="ctr" rotWithShape="0">
              <a:schemeClr val="bg2"/>
            </a:outerShdw>
          </a:effectLst>
        </p:spPr>
        <p:txBody>
          <a:bodyPr lIns="92055" tIns="46029" rIns="92055" bIns="46029"/>
          <a:lstStyle/>
          <a:p>
            <a:pPr eaLnBrk="1" hangingPunct="1">
              <a:defRPr/>
            </a:pPr>
            <a:r>
              <a:rPr lang="pl-PL" dirty="0" smtClean="0"/>
              <a:t>Ma</a:t>
            </a:r>
            <a:r>
              <a:rPr lang="en-US" dirty="0" smtClean="0"/>
              <a:t>y</a:t>
            </a:r>
            <a:r>
              <a:rPr lang="pl-PL" dirty="0" smtClean="0"/>
              <a:t>a</a:t>
            </a:r>
          </a:p>
        </p:txBody>
      </p:sp>
      <p:sp>
        <p:nvSpPr>
          <p:cNvPr id="23555" name="Rectangle 3"/>
          <p:cNvSpPr>
            <a:spLocks noGrp="1" noChangeArrowheads="1"/>
          </p:cNvSpPr>
          <p:nvPr>
            <p:ph idx="1"/>
          </p:nvPr>
        </p:nvSpPr>
        <p:spPr>
          <a:xfrm>
            <a:off x="476250" y="1041400"/>
            <a:ext cx="8453438" cy="546100"/>
          </a:xfrm>
        </p:spPr>
        <p:txBody>
          <a:bodyPr lIns="92055" tIns="46029" rIns="92055" bIns="46029"/>
          <a:lstStyle/>
          <a:p>
            <a:pPr marL="0" indent="0">
              <a:buClr>
                <a:srgbClr val="FFCC66"/>
              </a:buClr>
              <a:buNone/>
            </a:pPr>
            <a:r>
              <a:rPr lang="pl-PL" sz="2400" dirty="0" smtClean="0">
                <a:solidFill>
                  <a:schemeClr val="accent3"/>
                </a:solidFill>
              </a:rPr>
              <a:t>Ma</a:t>
            </a:r>
            <a:r>
              <a:rPr lang="en-US" sz="2400" dirty="0" smtClean="0">
                <a:solidFill>
                  <a:schemeClr val="accent3"/>
                </a:solidFill>
              </a:rPr>
              <a:t>y</a:t>
            </a:r>
            <a:r>
              <a:rPr lang="pl-PL" sz="2400" dirty="0" smtClean="0">
                <a:solidFill>
                  <a:schemeClr val="accent3"/>
                </a:solidFill>
              </a:rPr>
              <a:t>a: </a:t>
            </a:r>
            <a:r>
              <a:rPr lang="en-US" sz="2400" dirty="0" smtClean="0">
                <a:solidFill>
                  <a:schemeClr val="accent3"/>
                </a:solidFill>
              </a:rPr>
              <a:t>the world that we see is in fact our imagination</a:t>
            </a:r>
            <a:r>
              <a:rPr lang="pl-PL" sz="2400" dirty="0" smtClean="0">
                <a:solidFill>
                  <a:schemeClr val="accent3"/>
                </a:solidFill>
              </a:rPr>
              <a:t>!</a:t>
            </a:r>
            <a:endParaRPr lang="pl-PL" sz="2400" dirty="0">
              <a:solidFill>
                <a:schemeClr val="accent3"/>
              </a:solidFill>
            </a:endParaRPr>
          </a:p>
        </p:txBody>
      </p:sp>
      <p:sp>
        <p:nvSpPr>
          <p:cNvPr id="30724" name="Rectangle 4"/>
          <p:cNvSpPr>
            <a:spLocks noChangeArrowheads="1"/>
          </p:cNvSpPr>
          <p:nvPr/>
        </p:nvSpPr>
        <p:spPr bwMode="auto">
          <a:xfrm>
            <a:off x="428627" y="1571627"/>
            <a:ext cx="8501063" cy="495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buClr>
                <a:srgbClr val="000000"/>
              </a:buClr>
              <a:buSzPct val="115000"/>
            </a:pPr>
            <a:r>
              <a:rPr lang="en-US" sz="2400" dirty="0" smtClean="0">
                <a:solidFill>
                  <a:srgbClr val="FFFFFF"/>
                </a:solidFill>
                <a:latin typeface="Calibri" pitchFamily="34" charset="0"/>
              </a:rPr>
              <a:t>The temple flag was flapped by the wind</a:t>
            </a:r>
            <a:r>
              <a:rPr lang="pl-PL" sz="2400" dirty="0" smtClean="0">
                <a:solidFill>
                  <a:srgbClr val="FFFFFF"/>
                </a:solidFill>
                <a:latin typeface="Calibri" pitchFamily="34" charset="0"/>
              </a:rPr>
              <a:t>. </a:t>
            </a:r>
            <a:r>
              <a:rPr lang="en-US" sz="2400" dirty="0" smtClean="0">
                <a:solidFill>
                  <a:srgbClr val="FFFFFF"/>
                </a:solidFill>
                <a:latin typeface="Calibri" pitchFamily="34" charset="0"/>
              </a:rPr>
              <a:t>Two monks argued about nature of reality: the flag is moving, said one. No, the wind is moving, said the second.  </a:t>
            </a:r>
            <a:r>
              <a:rPr lang="pl-PL" sz="2400" dirty="0" smtClean="0">
                <a:solidFill>
                  <a:srgbClr val="FFFFFF"/>
                </a:solidFill>
                <a:latin typeface="Calibri" pitchFamily="34" charset="0"/>
              </a:rPr>
              <a:t/>
            </a:r>
            <a:br>
              <a:rPr lang="pl-PL" sz="2400" dirty="0" smtClean="0">
                <a:solidFill>
                  <a:srgbClr val="FFFFFF"/>
                </a:solidFill>
                <a:latin typeface="Calibri" pitchFamily="34" charset="0"/>
              </a:rPr>
            </a:br>
            <a:r>
              <a:rPr lang="en-US" sz="2400" dirty="0" smtClean="0">
                <a:solidFill>
                  <a:srgbClr val="FFFFFF"/>
                </a:solidFill>
                <a:latin typeface="Calibri" pitchFamily="34" charset="0"/>
              </a:rPr>
              <a:t>The Sixth Chan Patriarch hearing that said</a:t>
            </a:r>
            <a:r>
              <a:rPr lang="pl-PL" sz="2400" dirty="0" smtClean="0">
                <a:solidFill>
                  <a:srgbClr val="FFFFFF"/>
                </a:solidFill>
                <a:latin typeface="Calibri" pitchFamily="34" charset="0"/>
              </a:rPr>
              <a:t>:</a:t>
            </a:r>
            <a:r>
              <a:rPr lang="pl-PL" sz="2400" dirty="0">
                <a:solidFill>
                  <a:srgbClr val="FFFFFF"/>
                </a:solidFill>
                <a:latin typeface="Calibri" pitchFamily="34" charset="0"/>
              </a:rPr>
              <a:t/>
            </a:r>
            <a:br>
              <a:rPr lang="pl-PL" sz="2400" dirty="0">
                <a:solidFill>
                  <a:srgbClr val="FFFFFF"/>
                </a:solidFill>
                <a:latin typeface="Calibri" pitchFamily="34" charset="0"/>
              </a:rPr>
            </a:br>
            <a:r>
              <a:rPr lang="pl-PL" sz="2400" dirty="0">
                <a:solidFill>
                  <a:srgbClr val="FFFFFF"/>
                </a:solidFill>
                <a:latin typeface="Calibri" pitchFamily="34" charset="0"/>
              </a:rPr>
              <a:t>- </a:t>
            </a:r>
            <a:r>
              <a:rPr lang="en-US" sz="2400" dirty="0" smtClean="0">
                <a:solidFill>
                  <a:srgbClr val="FFFFFF"/>
                </a:solidFill>
                <a:latin typeface="Calibri" pitchFamily="34" charset="0"/>
              </a:rPr>
              <a:t>It is not the wind that is moving</a:t>
            </a:r>
            <a:r>
              <a:rPr lang="pl-PL" sz="2400" dirty="0" smtClean="0">
                <a:solidFill>
                  <a:srgbClr val="FFFFFF"/>
                </a:solidFill>
                <a:latin typeface="Calibri" pitchFamily="34" charset="0"/>
              </a:rPr>
              <a:t>, </a:t>
            </a:r>
            <a:r>
              <a:rPr lang="en-US" sz="2400" dirty="0" smtClean="0">
                <a:solidFill>
                  <a:srgbClr val="FFFFFF"/>
                </a:solidFill>
                <a:latin typeface="Calibri" pitchFamily="34" charset="0"/>
              </a:rPr>
              <a:t>neither the flag.</a:t>
            </a:r>
            <a:r>
              <a:rPr lang="pl-PL" sz="2400" dirty="0" smtClean="0">
                <a:solidFill>
                  <a:srgbClr val="FFFFFF"/>
                </a:solidFill>
                <a:latin typeface="Calibri" pitchFamily="34" charset="0"/>
              </a:rPr>
              <a:t> </a:t>
            </a:r>
            <a:br>
              <a:rPr lang="pl-PL" sz="2400" dirty="0" smtClean="0">
                <a:solidFill>
                  <a:srgbClr val="FFFFFF"/>
                </a:solidFill>
                <a:latin typeface="Calibri" pitchFamily="34" charset="0"/>
              </a:rPr>
            </a:br>
            <a:r>
              <a:rPr lang="pl-PL" sz="2400" dirty="0" smtClean="0">
                <a:solidFill>
                  <a:srgbClr val="FFC000"/>
                </a:solidFill>
                <a:latin typeface="Calibri" pitchFamily="34" charset="0"/>
              </a:rPr>
              <a:t>  </a:t>
            </a:r>
            <a:r>
              <a:rPr lang="en-US" sz="2400" dirty="0" smtClean="0">
                <a:solidFill>
                  <a:srgbClr val="FFC000"/>
                </a:solidFill>
                <a:latin typeface="Calibri" pitchFamily="34" charset="0"/>
              </a:rPr>
              <a:t>It is your mind that is moving</a:t>
            </a:r>
            <a:r>
              <a:rPr lang="pl-PL" sz="2400" dirty="0" smtClean="0">
                <a:solidFill>
                  <a:srgbClr val="FFC000"/>
                </a:solidFill>
                <a:latin typeface="Calibri" pitchFamily="34" charset="0"/>
              </a:rPr>
              <a:t>.</a:t>
            </a:r>
            <a:endParaRPr lang="pl-PL" sz="1200" dirty="0" smtClean="0">
              <a:solidFill>
                <a:srgbClr val="FFFFFF"/>
              </a:solidFill>
              <a:latin typeface="Calibri" pitchFamily="34" charset="0"/>
            </a:endParaRPr>
          </a:p>
          <a:p>
            <a:pPr>
              <a:buClr>
                <a:srgbClr val="000000"/>
              </a:buClr>
              <a:buSzPct val="115000"/>
            </a:pPr>
            <a:r>
              <a:rPr lang="pl-PL" sz="1400" dirty="0" smtClean="0">
                <a:solidFill>
                  <a:srgbClr val="FFFFFF"/>
                </a:solidFill>
                <a:latin typeface="Calibri" pitchFamily="34" charset="0"/>
              </a:rPr>
              <a:t/>
            </a:r>
            <a:br>
              <a:rPr lang="pl-PL" sz="1400" dirty="0" smtClean="0">
                <a:solidFill>
                  <a:srgbClr val="FFFFFF"/>
                </a:solidFill>
                <a:latin typeface="Calibri" pitchFamily="34" charset="0"/>
              </a:rPr>
            </a:br>
            <a:r>
              <a:rPr lang="pl-PL" sz="2400" dirty="0" err="1" smtClean="0">
                <a:solidFill>
                  <a:srgbClr val="FFFFFF"/>
                </a:solidFill>
                <a:latin typeface="Calibri" pitchFamily="34" charset="0"/>
              </a:rPr>
              <a:t>Mumonkan</a:t>
            </a:r>
            <a:r>
              <a:rPr lang="en-US" sz="2400" dirty="0" smtClean="0">
                <a:solidFill>
                  <a:srgbClr val="FFFFFF"/>
                </a:solidFill>
                <a:latin typeface="Calibri" pitchFamily="34" charset="0"/>
              </a:rPr>
              <a:t>,</a:t>
            </a:r>
            <a:r>
              <a:rPr lang="pl-PL" sz="2400" dirty="0" smtClean="0">
                <a:solidFill>
                  <a:srgbClr val="FFFFFF"/>
                </a:solidFill>
                <a:latin typeface="Calibri" pitchFamily="34" charset="0"/>
              </a:rPr>
              <a:t> Chin</a:t>
            </a:r>
            <a:r>
              <a:rPr lang="en-US" sz="2400" dirty="0" smtClean="0">
                <a:solidFill>
                  <a:srgbClr val="FFFFFF"/>
                </a:solidFill>
                <a:latin typeface="Calibri" pitchFamily="34" charset="0"/>
              </a:rPr>
              <a:t>a</a:t>
            </a:r>
            <a:r>
              <a:rPr lang="pl-PL" sz="2400" dirty="0" smtClean="0">
                <a:solidFill>
                  <a:srgbClr val="FFFFFF"/>
                </a:solidFill>
                <a:latin typeface="Calibri" pitchFamily="34" charset="0"/>
              </a:rPr>
              <a:t>, 13 </a:t>
            </a:r>
            <a:r>
              <a:rPr lang="en-US" sz="2400" dirty="0" smtClean="0">
                <a:solidFill>
                  <a:srgbClr val="FFFFFF"/>
                </a:solidFill>
                <a:latin typeface="Calibri" pitchFamily="34" charset="0"/>
              </a:rPr>
              <a:t>century, comments:</a:t>
            </a:r>
            <a:endParaRPr lang="pl-PL" sz="2400" dirty="0" smtClean="0">
              <a:solidFill>
                <a:srgbClr val="FFFFFF"/>
              </a:solidFill>
              <a:latin typeface="Calibri" pitchFamily="34" charset="0"/>
            </a:endParaRPr>
          </a:p>
          <a:p>
            <a:pPr>
              <a:buClr>
                <a:srgbClr val="000000"/>
              </a:buClr>
              <a:buSzPct val="115000"/>
            </a:pPr>
            <a:r>
              <a:rPr lang="en-US" sz="2400" i="1" dirty="0" smtClean="0">
                <a:solidFill>
                  <a:srgbClr val="FFFFFF"/>
                </a:solidFill>
                <a:latin typeface="Calibri" pitchFamily="34" charset="0"/>
              </a:rPr>
              <a:t/>
            </a:r>
            <a:br>
              <a:rPr lang="en-US" sz="2400" i="1" dirty="0" smtClean="0">
                <a:solidFill>
                  <a:srgbClr val="FFFFFF"/>
                </a:solidFill>
                <a:latin typeface="Calibri" pitchFamily="34" charset="0"/>
              </a:rPr>
            </a:br>
            <a:r>
              <a:rPr lang="en-US" sz="2400" dirty="0" smtClean="0">
                <a:solidFill>
                  <a:srgbClr val="FFFFFF"/>
                </a:solidFill>
                <a:latin typeface="Calibri" pitchFamily="34" charset="0"/>
              </a:rPr>
              <a:t>If you have a close grasp of the meaning you will see how the two monks, intending to buy iron, got gold. </a:t>
            </a:r>
            <a:br>
              <a:rPr lang="en-US" sz="2400" dirty="0" smtClean="0">
                <a:solidFill>
                  <a:srgbClr val="FFFFFF"/>
                </a:solidFill>
                <a:latin typeface="Calibri" pitchFamily="34" charset="0"/>
              </a:rPr>
            </a:br>
            <a:r>
              <a:rPr lang="en-US" sz="2400" dirty="0" smtClean="0">
                <a:solidFill>
                  <a:srgbClr val="FFFFFF"/>
                </a:solidFill>
                <a:latin typeface="Calibri" pitchFamily="34" charset="0"/>
              </a:rPr>
              <a:t>We know that we open our mouth,  </a:t>
            </a:r>
            <a:br>
              <a:rPr lang="en-US" sz="2400" dirty="0" smtClean="0">
                <a:solidFill>
                  <a:srgbClr val="FFFFFF"/>
                </a:solidFill>
                <a:latin typeface="Calibri" pitchFamily="34" charset="0"/>
              </a:rPr>
            </a:br>
            <a:r>
              <a:rPr lang="en-US" sz="2400" dirty="0" smtClean="0">
                <a:solidFill>
                  <a:srgbClr val="FFFFFF"/>
                </a:solidFill>
                <a:latin typeface="Calibri" pitchFamily="34" charset="0"/>
              </a:rPr>
              <a:t>But we don’t know we go all wrong.</a:t>
            </a:r>
          </a:p>
        </p:txBody>
      </p:sp>
      <p:pic>
        <p:nvPicPr>
          <p:cNvPr id="6" name="Picture 2" descr="D:\Archive-media\Grafika-Neurobiologia\Glowy+Mozgi\brain_anim.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72400" y="116632"/>
            <a:ext cx="85725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 name="Obraz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750" y="2852936"/>
            <a:ext cx="2247900" cy="1323975"/>
          </a:xfrm>
          <a:prstGeom prst="rect">
            <a:avLst/>
          </a:prstGeom>
        </p:spPr>
      </p:pic>
    </p:spTree>
    <p:extLst>
      <p:ext uri="{BB962C8B-B14F-4D97-AF65-F5344CB8AC3E}">
        <p14:creationId xmlns:p14="http://schemas.microsoft.com/office/powerpoint/2010/main" val="76607732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p:cNvSpPr txBox="1"/>
          <p:nvPr/>
        </p:nvSpPr>
        <p:spPr>
          <a:xfrm>
            <a:off x="827088" y="333375"/>
            <a:ext cx="7777162" cy="646113"/>
          </a:xfrm>
          <a:prstGeom prst="rect">
            <a:avLst/>
          </a:prstGeom>
          <a:noFill/>
        </p:spPr>
        <p:txBody>
          <a:bodyPr>
            <a:spAutoFit/>
          </a:bodyPr>
          <a:lstStyle/>
          <a:p>
            <a:pPr algn="ctr">
              <a:defRPr/>
            </a:pPr>
            <a:r>
              <a:rPr lang="en-US" sz="3600" dirty="0" smtClean="0">
                <a:solidFill>
                  <a:srgbClr val="FFC000"/>
                </a:solidFill>
                <a:effectLst>
                  <a:outerShdw blurRad="38100" dist="38100" dir="2700000" algn="tl">
                    <a:srgbClr val="000000">
                      <a:alpha val="43137"/>
                    </a:srgbClr>
                  </a:outerShdw>
                </a:effectLst>
                <a:latin typeface="Calibri" pitchFamily="34" charset="0"/>
              </a:rPr>
              <a:t>The world is just our imagination …</a:t>
            </a:r>
            <a:endParaRPr lang="en-US" sz="3600" dirty="0">
              <a:solidFill>
                <a:srgbClr val="FFC000"/>
              </a:solidFill>
              <a:effectLst>
                <a:outerShdw blurRad="38100" dist="38100" dir="2700000" algn="tl">
                  <a:srgbClr val="000000">
                    <a:alpha val="43137"/>
                  </a:srgbClr>
                </a:outerShdw>
              </a:effectLst>
              <a:latin typeface="Calibri" pitchFamily="34" charset="0"/>
            </a:endParaRPr>
          </a:p>
        </p:txBody>
      </p:sp>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628800"/>
            <a:ext cx="7620000" cy="3390900"/>
          </a:xfrm>
          <a:prstGeom prst="rect">
            <a:avLst/>
          </a:prstGeom>
        </p:spPr>
      </p:pic>
      <p:sp>
        <p:nvSpPr>
          <p:cNvPr id="4" name="pole tekstowe 1"/>
          <p:cNvSpPr txBox="1">
            <a:spLocks noChangeArrowheads="1"/>
          </p:cNvSpPr>
          <p:nvPr/>
        </p:nvSpPr>
        <p:spPr bwMode="auto">
          <a:xfrm>
            <a:off x="595905" y="5128560"/>
            <a:ext cx="8204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buClr>
                <a:srgbClr val="000000"/>
              </a:buClr>
              <a:buSzPct val="115000"/>
            </a:pPr>
            <a:r>
              <a:rPr lang="en-US" sz="2400" dirty="0">
                <a:solidFill>
                  <a:srgbClr val="FFFFFF"/>
                </a:solidFill>
                <a:latin typeface="Calibri" pitchFamily="34" charset="0"/>
                <a:cs typeface="Calibri" pitchFamily="34" charset="0"/>
              </a:rPr>
              <a:t>Who can be sure, in his sensible </a:t>
            </a:r>
            <a:r>
              <a:rPr lang="en-US" sz="2400" dirty="0" smtClean="0">
                <a:solidFill>
                  <a:srgbClr val="FFFFFF"/>
                </a:solidFill>
                <a:latin typeface="Calibri" pitchFamily="34" charset="0"/>
                <a:cs typeface="Calibri" pitchFamily="34" charset="0"/>
              </a:rPr>
              <a:t>perception </a:t>
            </a:r>
            <a:r>
              <a:rPr lang="en-US" sz="2400" dirty="0">
                <a:solidFill>
                  <a:srgbClr val="FFFFFF"/>
                </a:solidFill>
                <a:latin typeface="Calibri" pitchFamily="34" charset="0"/>
                <a:cs typeface="Calibri" pitchFamily="34" charset="0"/>
              </a:rPr>
              <a:t>of a chair, how much comes from the eye and how much is supplied out of the </a:t>
            </a:r>
          </a:p>
          <a:p>
            <a:pPr eaLnBrk="1" hangingPunct="1">
              <a:buClr>
                <a:srgbClr val="000000"/>
              </a:buClr>
              <a:buSzPct val="115000"/>
            </a:pPr>
            <a:r>
              <a:rPr lang="en-US" sz="2400" dirty="0">
                <a:solidFill>
                  <a:srgbClr val="FFFFFF"/>
                </a:solidFill>
                <a:latin typeface="Calibri" pitchFamily="34" charset="0"/>
                <a:cs typeface="Calibri" pitchFamily="34" charset="0"/>
              </a:rPr>
              <a:t>previous knowledge of </a:t>
            </a:r>
            <a:r>
              <a:rPr lang="en-US" sz="2400" dirty="0" smtClean="0">
                <a:solidFill>
                  <a:srgbClr val="FFFFFF"/>
                </a:solidFill>
                <a:latin typeface="Calibri" pitchFamily="34" charset="0"/>
                <a:cs typeface="Calibri" pitchFamily="34" charset="0"/>
              </a:rPr>
              <a:t>the </a:t>
            </a:r>
            <a:r>
              <a:rPr lang="en-US" sz="2400" dirty="0">
                <a:solidFill>
                  <a:srgbClr val="FFFFFF"/>
                </a:solidFill>
                <a:latin typeface="Calibri" pitchFamily="34" charset="0"/>
                <a:cs typeface="Calibri" pitchFamily="34" charset="0"/>
              </a:rPr>
              <a:t>mind? </a:t>
            </a:r>
            <a:r>
              <a:rPr lang="pl-PL" sz="2400" dirty="0" smtClean="0">
                <a:solidFill>
                  <a:srgbClr val="FFFFFF"/>
                </a:solidFill>
                <a:latin typeface="Calibri" pitchFamily="34" charset="0"/>
                <a:cs typeface="Calibri" pitchFamily="34" charset="0"/>
              </a:rPr>
              <a:t>		</a:t>
            </a:r>
            <a:r>
              <a:rPr lang="en-US" sz="2400" dirty="0" smtClean="0">
                <a:solidFill>
                  <a:srgbClr val="FFFFFF"/>
                </a:solidFill>
                <a:latin typeface="Calibri" pitchFamily="34" charset="0"/>
                <a:cs typeface="Calibri" pitchFamily="34" charset="0"/>
              </a:rPr>
              <a:t/>
            </a:r>
            <a:br>
              <a:rPr lang="en-US" sz="2400" dirty="0" smtClean="0">
                <a:solidFill>
                  <a:srgbClr val="FFFFFF"/>
                </a:solidFill>
                <a:latin typeface="Calibri" pitchFamily="34" charset="0"/>
                <a:cs typeface="Calibri" pitchFamily="34" charset="0"/>
              </a:rPr>
            </a:br>
            <a:r>
              <a:rPr lang="en-US" sz="2400" dirty="0" smtClean="0">
                <a:solidFill>
                  <a:srgbClr val="FFFFFF"/>
                </a:solidFill>
                <a:latin typeface="Calibri" pitchFamily="34" charset="0"/>
                <a:cs typeface="Calibri" pitchFamily="34" charset="0"/>
              </a:rPr>
              <a:t>		</a:t>
            </a:r>
            <a:r>
              <a:rPr lang="pl-PL" sz="2400" dirty="0" smtClean="0">
                <a:solidFill>
                  <a:srgbClr val="FFFFFF"/>
                </a:solidFill>
                <a:latin typeface="Calibri" pitchFamily="34" charset="0"/>
                <a:cs typeface="Calibri" pitchFamily="34" charset="0"/>
              </a:rPr>
              <a:t>William James, The </a:t>
            </a:r>
            <a:r>
              <a:rPr lang="pl-PL" sz="2400" dirty="0" err="1" smtClean="0">
                <a:solidFill>
                  <a:srgbClr val="FFFFFF"/>
                </a:solidFill>
                <a:latin typeface="Calibri" pitchFamily="34" charset="0"/>
                <a:cs typeface="Calibri" pitchFamily="34" charset="0"/>
              </a:rPr>
              <a:t>Principles</a:t>
            </a:r>
            <a:r>
              <a:rPr lang="pl-PL" sz="2400" dirty="0" smtClean="0">
                <a:solidFill>
                  <a:srgbClr val="FFFFFF"/>
                </a:solidFill>
                <a:latin typeface="Calibri" pitchFamily="34" charset="0"/>
                <a:cs typeface="Calibri" pitchFamily="34" charset="0"/>
              </a:rPr>
              <a:t> of </a:t>
            </a:r>
            <a:r>
              <a:rPr lang="pl-PL" sz="2400" dirty="0" err="1" smtClean="0">
                <a:solidFill>
                  <a:srgbClr val="FFFFFF"/>
                </a:solidFill>
                <a:latin typeface="Calibri" pitchFamily="34" charset="0"/>
                <a:cs typeface="Calibri" pitchFamily="34" charset="0"/>
              </a:rPr>
              <a:t>Psychology</a:t>
            </a:r>
            <a:r>
              <a:rPr lang="pl-PL" sz="2400" dirty="0" smtClean="0">
                <a:solidFill>
                  <a:srgbClr val="FFFFFF"/>
                </a:solidFill>
                <a:latin typeface="Calibri" pitchFamily="34" charset="0"/>
                <a:cs typeface="Calibri" pitchFamily="34" charset="0"/>
              </a:rPr>
              <a:t>, 1890</a:t>
            </a:r>
          </a:p>
        </p:txBody>
      </p:sp>
    </p:spTree>
    <p:extLst>
      <p:ext uri="{BB962C8B-B14F-4D97-AF65-F5344CB8AC3E}">
        <p14:creationId xmlns:p14="http://schemas.microsoft.com/office/powerpoint/2010/main" val="254727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a:xfrm>
            <a:off x="1835696" y="260648"/>
            <a:ext cx="6089873" cy="769938"/>
          </a:xfrm>
        </p:spPr>
        <p:txBody>
          <a:bodyPr/>
          <a:lstStyle/>
          <a:p>
            <a:pPr eaLnBrk="1" hangingPunct="1">
              <a:defRPr/>
            </a:pPr>
            <a:r>
              <a:rPr lang="en-US" dirty="0" smtClean="0"/>
              <a:t>In an ideal world … </a:t>
            </a:r>
          </a:p>
        </p:txBody>
      </p:sp>
      <p:sp>
        <p:nvSpPr>
          <p:cNvPr id="16387" name="Rectangle 3"/>
          <p:cNvSpPr>
            <a:spLocks noGrp="1" noChangeArrowheads="1"/>
          </p:cNvSpPr>
          <p:nvPr>
            <p:ph type="body" idx="1"/>
          </p:nvPr>
        </p:nvSpPr>
        <p:spPr>
          <a:xfrm>
            <a:off x="381000" y="1019175"/>
            <a:ext cx="8382000" cy="5650185"/>
          </a:xfrm>
        </p:spPr>
        <p:txBody>
          <a:bodyPr/>
          <a:lstStyle/>
          <a:p>
            <a:pPr eaLnBrk="1" hangingPunct="1">
              <a:defRPr/>
            </a:pPr>
            <a:r>
              <a:rPr lang="en-US" sz="2400" dirty="0" smtClean="0"/>
              <a:t>Children will be born in perfect condition.</a:t>
            </a:r>
          </a:p>
          <a:p>
            <a:pPr marL="0" indent="0" eaLnBrk="1" hangingPunct="1">
              <a:buNone/>
              <a:defRPr/>
            </a:pPr>
            <a:r>
              <a:rPr lang="en-US" sz="2400" dirty="0" smtClean="0"/>
              <a:t>In the first 9 month of our lives even small errors have </a:t>
            </a:r>
            <a:br>
              <a:rPr lang="en-US" sz="2400" dirty="0" smtClean="0"/>
            </a:br>
            <a:r>
              <a:rPr lang="en-US" sz="2400" dirty="0" smtClean="0"/>
              <a:t>disastrous consequences. </a:t>
            </a:r>
          </a:p>
          <a:p>
            <a:pPr marL="0" indent="0" eaLnBrk="1" hangingPunct="1">
              <a:buNone/>
              <a:defRPr/>
            </a:pPr>
            <a:r>
              <a:rPr lang="en-US" sz="2400" dirty="0" smtClean="0"/>
              <a:t>Problems arise due to genetic errors, viruses, disease, poisoning (including alcohol and nicotine), vitamin imbalance (A, B, E), </a:t>
            </a:r>
            <a:br>
              <a:rPr lang="en-US" sz="2400" dirty="0" smtClean="0"/>
            </a:br>
            <a:r>
              <a:rPr lang="en-US" sz="2400" dirty="0" smtClean="0"/>
              <a:t>but also lack of education of pregnant woman. </a:t>
            </a:r>
          </a:p>
          <a:p>
            <a:pPr marL="0" indent="0" eaLnBrk="1" hangingPunct="1">
              <a:buNone/>
              <a:defRPr/>
            </a:pPr>
            <a:r>
              <a:rPr lang="en-US" sz="2400" dirty="0" smtClean="0"/>
              <a:t>Understanding of various factors that can influence baby development, software for monitoring and giving informed advices is still in infancy, although some useful applications for smart phones exist. </a:t>
            </a:r>
            <a:br>
              <a:rPr lang="en-US" sz="2400" dirty="0" smtClean="0"/>
            </a:br>
            <a:r>
              <a:rPr lang="en-US" sz="2400" dirty="0" smtClean="0"/>
              <a:t/>
            </a:r>
            <a:br>
              <a:rPr lang="en-US" sz="2400" dirty="0" smtClean="0"/>
            </a:br>
            <a:r>
              <a:rPr lang="en-US" sz="2400" dirty="0" smtClean="0"/>
              <a:t>Computers may help us to learn about ourselves </a:t>
            </a:r>
          </a:p>
          <a:p>
            <a:pPr marL="0" indent="0" eaLnBrk="1" hangingPunct="1">
              <a:buNone/>
              <a:defRPr/>
            </a:pPr>
            <a:r>
              <a:rPr lang="en-US" sz="2400" dirty="0"/>
              <a:t>i</a:t>
            </a:r>
            <a:r>
              <a:rPr lang="en-US" sz="2400" dirty="0" smtClean="0"/>
              <a:t>n many ways.  </a:t>
            </a:r>
          </a:p>
          <a:p>
            <a:pPr marL="0" indent="0" eaLnBrk="1" hangingPunct="1">
              <a:buNone/>
              <a:defRPr/>
            </a:pPr>
            <a:r>
              <a:rPr lang="en-US" sz="2400" dirty="0" smtClean="0"/>
              <a:t/>
            </a:r>
            <a:br>
              <a:rPr lang="en-US" sz="2400" dirty="0" smtClean="0"/>
            </a:br>
            <a:endParaRPr lang="en-US" sz="2400" dirty="0" smtClean="0"/>
          </a:p>
        </p:txBody>
      </p:sp>
      <p:pic>
        <p:nvPicPr>
          <p:cNvPr id="5124" name="Picture 4" descr="http://www.documentarywire.com/cover/nine-months-that-made-yo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4027" y="39247"/>
            <a:ext cx="1524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594" y="4653136"/>
            <a:ext cx="2381250"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2127825"/>
      </p:ext>
    </p:extLst>
  </p:cSld>
  <p:clrMapOvr>
    <a:masterClrMapping/>
  </p:clrMapOvr>
  <p:transition>
    <p:strips dir="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1835696" y="116557"/>
            <a:ext cx="6110288" cy="792163"/>
          </a:xfrm>
          <a:effectLst/>
        </p:spPr>
        <p:txBody>
          <a:bodyPr lIns="92075" tIns="46038" rIns="92075" bIns="46038"/>
          <a:lstStyle/>
          <a:p>
            <a:pPr eaLnBrk="1" hangingPunct="1">
              <a:defRPr/>
            </a:pPr>
            <a:r>
              <a:rPr lang="en-US" dirty="0" smtClean="0">
                <a:effectLst>
                  <a:outerShdw blurRad="38100" dist="38100" dir="2700000" algn="tl">
                    <a:srgbClr val="000000">
                      <a:alpha val="43137"/>
                    </a:srgbClr>
                  </a:outerShdw>
                </a:effectLst>
              </a:rPr>
              <a:t>Talent and imagery</a:t>
            </a:r>
          </a:p>
        </p:txBody>
      </p:sp>
      <p:sp>
        <p:nvSpPr>
          <p:cNvPr id="23555" name="Rectangle 3"/>
          <p:cNvSpPr>
            <a:spLocks noGrp="1" noChangeArrowheads="1"/>
          </p:cNvSpPr>
          <p:nvPr>
            <p:ph idx="1"/>
          </p:nvPr>
        </p:nvSpPr>
        <p:spPr>
          <a:xfrm>
            <a:off x="476250" y="1041400"/>
            <a:ext cx="4881563" cy="2530475"/>
          </a:xfrm>
        </p:spPr>
        <p:txBody>
          <a:bodyPr lIns="92075" tIns="46038" rIns="92075" bIns="46038"/>
          <a:lstStyle/>
          <a:p>
            <a:pPr marL="0" indent="0">
              <a:buNone/>
              <a:defRPr/>
            </a:pPr>
            <a:r>
              <a:rPr lang="en-US" sz="2400" dirty="0" smtClean="0"/>
              <a:t>N</a:t>
            </a:r>
            <a:r>
              <a:rPr lang="en-US" sz="2400" dirty="0" smtClean="0">
                <a:solidFill>
                  <a:srgbClr val="EAEAEA"/>
                </a:solidFill>
              </a:rPr>
              <a:t>ormal perception requires top-down influences to form expectations. </a:t>
            </a:r>
          </a:p>
          <a:p>
            <a:pPr marL="0" indent="0">
              <a:buNone/>
              <a:defRPr/>
            </a:pPr>
            <a:r>
              <a:rPr lang="en-US" sz="2400" dirty="0" smtClean="0">
                <a:solidFill>
                  <a:srgbClr val="EAEAEA"/>
                </a:solidFill>
              </a:rPr>
              <a:t>What if PC/FC feedback connections to visual/auditory areas are weak?</a:t>
            </a:r>
          </a:p>
          <a:p>
            <a:pPr marL="0" indent="0">
              <a:buNone/>
              <a:defRPr/>
            </a:pPr>
            <a:r>
              <a:rPr lang="en-US" sz="2400" dirty="0" smtClean="0"/>
              <a:t>A kind of </a:t>
            </a:r>
            <a:r>
              <a:rPr lang="en-US" sz="2400" dirty="0" smtClean="0">
                <a:solidFill>
                  <a:srgbClr val="FFC000"/>
                </a:solidFill>
              </a:rPr>
              <a:t>imagery </a:t>
            </a:r>
            <a:r>
              <a:rPr lang="en-US" sz="2400" dirty="0" err="1" smtClean="0">
                <a:solidFill>
                  <a:srgbClr val="FFC000"/>
                </a:solidFill>
              </a:rPr>
              <a:t>agnosia</a:t>
            </a:r>
            <a:r>
              <a:rPr lang="en-US" sz="2400" dirty="0" smtClean="0"/>
              <a:t>. </a:t>
            </a:r>
            <a:endParaRPr lang="en-US" sz="2400" dirty="0" smtClean="0">
              <a:solidFill>
                <a:srgbClr val="EAEAEA"/>
              </a:solidFill>
            </a:endParaRPr>
          </a:p>
          <a:p>
            <a:pPr>
              <a:defRPr/>
            </a:pPr>
            <a:endParaRPr lang="en-US" sz="2400" dirty="0" smtClean="0">
              <a:solidFill>
                <a:srgbClr val="EAEAEA"/>
              </a:solidFill>
            </a:endParaRPr>
          </a:p>
          <a:p>
            <a:pPr marL="0" indent="0" eaLnBrk="1" hangingPunct="1">
              <a:spcBef>
                <a:spcPct val="0"/>
              </a:spcBef>
              <a:buFontTx/>
              <a:buNone/>
              <a:defRPr/>
            </a:pPr>
            <a:endParaRPr lang="en-US" sz="2400" dirty="0" smtClean="0"/>
          </a:p>
          <a:p>
            <a:pPr marL="0" indent="0" eaLnBrk="1" hangingPunct="1">
              <a:spcBef>
                <a:spcPct val="0"/>
              </a:spcBef>
              <a:buFontTx/>
              <a:buNone/>
              <a:defRPr/>
            </a:pPr>
            <a:endParaRPr lang="en-US" sz="2400" dirty="0" smtClean="0"/>
          </a:p>
          <a:p>
            <a:pPr marL="0" indent="0" eaLnBrk="1" hangingPunct="1">
              <a:spcBef>
                <a:spcPct val="0"/>
              </a:spcBef>
              <a:buFontTx/>
              <a:buNone/>
              <a:defRPr/>
            </a:pPr>
            <a:endParaRPr lang="en-US" sz="2400" dirty="0" smtClean="0"/>
          </a:p>
        </p:txBody>
      </p:sp>
      <p:sp>
        <p:nvSpPr>
          <p:cNvPr id="34820" name="Rectangle 4"/>
          <p:cNvSpPr>
            <a:spLocks noChangeArrowheads="1"/>
          </p:cNvSpPr>
          <p:nvPr/>
        </p:nvSpPr>
        <p:spPr bwMode="auto">
          <a:xfrm>
            <a:off x="428625" y="3671888"/>
            <a:ext cx="8572500" cy="3143250"/>
          </a:xfrm>
          <a:prstGeom prst="rect">
            <a:avLst/>
          </a:prstGeom>
          <a:noFill/>
          <a:ln w="9525">
            <a:noFill/>
            <a:miter lim="800000"/>
            <a:headEnd/>
            <a:tailEnd/>
          </a:ln>
        </p:spPr>
        <p:txBody>
          <a:bodyPr lIns="92075" tIns="46038" rIns="92075" bIns="46038"/>
          <a:lstStyle/>
          <a:p>
            <a:pPr algn="l">
              <a:spcAft>
                <a:spcPts val="600"/>
              </a:spcAft>
              <a:defRPr/>
            </a:pPr>
            <a:r>
              <a:rPr lang="en-US" sz="2400" dirty="0" smtClean="0">
                <a:latin typeface="Calibri" pitchFamily="34" charset="0"/>
              </a:rPr>
              <a:t>Poor </a:t>
            </a:r>
            <a:r>
              <a:rPr lang="en-US" sz="2400" dirty="0">
                <a:latin typeface="Calibri" pitchFamily="34" charset="0"/>
              </a:rPr>
              <a:t>visual imagination, memory for </a:t>
            </a:r>
            <a:r>
              <a:rPr lang="en-US" sz="2400" dirty="0" smtClean="0">
                <a:latin typeface="Calibri" pitchFamily="34" charset="0"/>
              </a:rPr>
              <a:t/>
            </a:r>
            <a:br>
              <a:rPr lang="en-US" sz="2400" dirty="0" smtClean="0">
                <a:latin typeface="Calibri" pitchFamily="34" charset="0"/>
              </a:rPr>
            </a:br>
            <a:r>
              <a:rPr lang="en-US" sz="2400" dirty="0" smtClean="0">
                <a:latin typeface="Calibri" pitchFamily="34" charset="0"/>
              </a:rPr>
              <a:t>visual </a:t>
            </a:r>
            <a:r>
              <a:rPr lang="en-US" sz="2400" dirty="0">
                <a:latin typeface="Calibri" pitchFamily="34" charset="0"/>
              </a:rPr>
              <a:t>features, inability to draw from memory, recall and describe faces and objects, notice changes, slow in making puzzles, difficulty to see 3D magic eye pictures, perhaps </a:t>
            </a:r>
            <a:r>
              <a:rPr lang="pl-PL" sz="2400" dirty="0">
                <a:latin typeface="Calibri" pitchFamily="34" charset="0"/>
              </a:rPr>
              <a:t>more </a:t>
            </a:r>
            <a:r>
              <a:rPr lang="en-US" sz="2400" dirty="0">
                <a:latin typeface="Calibri" pitchFamily="34" charset="0"/>
              </a:rPr>
              <a:t>introvert? </a:t>
            </a:r>
          </a:p>
          <a:p>
            <a:pPr algn="l">
              <a:spcAft>
                <a:spcPts val="600"/>
              </a:spcAft>
              <a:defRPr/>
            </a:pPr>
            <a:r>
              <a:rPr lang="en-US" sz="2400" dirty="0">
                <a:latin typeface="Calibri" pitchFamily="34" charset="0"/>
              </a:rPr>
              <a:t>More conceptual than perceptual </a:t>
            </a:r>
            <a:r>
              <a:rPr lang="en-US" sz="2400" dirty="0" smtClean="0">
                <a:latin typeface="Calibri" pitchFamily="34" charset="0"/>
              </a:rPr>
              <a:t>thinking</a:t>
            </a:r>
            <a:r>
              <a:rPr lang="pl-PL" sz="2400" dirty="0" smtClean="0">
                <a:latin typeface="Calibri" pitchFamily="34" charset="0"/>
              </a:rPr>
              <a:t>.</a:t>
            </a:r>
            <a:r>
              <a:rPr lang="en-US" sz="2400" dirty="0" smtClean="0">
                <a:latin typeface="Calibri" pitchFamily="34" charset="0"/>
              </a:rPr>
              <a:t> </a:t>
            </a:r>
            <a:endParaRPr lang="en-US" sz="2400" dirty="0">
              <a:latin typeface="Calibri" pitchFamily="34" charset="0"/>
            </a:endParaRPr>
          </a:p>
          <a:p>
            <a:pPr algn="l">
              <a:spcAft>
                <a:spcPts val="600"/>
              </a:spcAft>
              <a:defRPr/>
            </a:pPr>
            <a:r>
              <a:rPr lang="en-US" sz="2400" dirty="0">
                <a:latin typeface="Calibri" pitchFamily="34" charset="0"/>
              </a:rPr>
              <a:t>At PC/FC level less interferences from sensory areas, so imagination, creativity, reasoning are </a:t>
            </a:r>
            <a:r>
              <a:rPr lang="en-US" sz="2400" dirty="0" smtClean="0">
                <a:latin typeface="Calibri" pitchFamily="34" charset="0"/>
              </a:rPr>
              <a:t>better </a:t>
            </a:r>
            <a:r>
              <a:rPr lang="en-US" sz="2400" dirty="0">
                <a:latin typeface="Calibri" pitchFamily="34" charset="0"/>
              </a:rPr>
              <a:t>than average.  </a:t>
            </a:r>
          </a:p>
        </p:txBody>
      </p:sp>
      <p:pic>
        <p:nvPicPr>
          <p:cNvPr id="10957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150" y="908720"/>
            <a:ext cx="375285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77365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274638"/>
            <a:ext cx="8229600" cy="778098"/>
          </a:xfrm>
        </p:spPr>
        <p:txBody>
          <a:bodyPr/>
          <a:lstStyle/>
          <a:p>
            <a:pPr eaLnBrk="1" hangingPunct="1">
              <a:defRPr/>
            </a:pPr>
            <a:r>
              <a:rPr lang="en-US" dirty="0">
                <a:effectLst>
                  <a:outerShdw blurRad="38100" dist="38100" dir="2700000" algn="tl">
                    <a:srgbClr val="000000">
                      <a:alpha val="43137"/>
                    </a:srgbClr>
                  </a:outerShdw>
                </a:effectLst>
              </a:rPr>
              <a:t>Problem solving in 3 steps</a:t>
            </a:r>
            <a:endParaRPr lang="en-US" dirty="0" smtClean="0">
              <a:effectLst>
                <a:outerShdw blurRad="38100" dist="38100" dir="2700000" algn="tl">
                  <a:srgbClr val="000000">
                    <a:alpha val="43137"/>
                  </a:srgbClr>
                </a:outerShdw>
              </a:effectLst>
            </a:endParaRPr>
          </a:p>
        </p:txBody>
      </p:sp>
      <p:sp>
        <p:nvSpPr>
          <p:cNvPr id="80899" name="Symbol zastępczy zawartości 6"/>
          <p:cNvSpPr txBox="1">
            <a:spLocks/>
          </p:cNvSpPr>
          <p:nvPr/>
        </p:nvSpPr>
        <p:spPr bwMode="auto">
          <a:xfrm>
            <a:off x="611560" y="1124742"/>
            <a:ext cx="8208911" cy="345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4400">
                <a:solidFill>
                  <a:schemeClr val="bg1"/>
                </a:solidFill>
                <a:latin typeface="Arial Unicode MS" pitchFamily="34" charset="-128"/>
                <a:cs typeface="Arial" pitchFamily="34" charset="0"/>
              </a:defRPr>
            </a:lvl1pPr>
            <a:lvl2pPr marL="742950" indent="-285750" eaLnBrk="0" hangingPunct="0">
              <a:defRPr sz="4400">
                <a:solidFill>
                  <a:schemeClr val="bg1"/>
                </a:solidFill>
                <a:latin typeface="Arial Unicode MS" pitchFamily="34" charset="-128"/>
                <a:cs typeface="Arial" pitchFamily="34" charset="0"/>
              </a:defRPr>
            </a:lvl2pPr>
            <a:lvl3pPr marL="1143000" indent="-228600" eaLnBrk="0" hangingPunct="0">
              <a:defRPr sz="4400">
                <a:solidFill>
                  <a:schemeClr val="bg1"/>
                </a:solidFill>
                <a:latin typeface="Arial Unicode MS" pitchFamily="34" charset="-128"/>
                <a:cs typeface="Arial" pitchFamily="34" charset="0"/>
              </a:defRPr>
            </a:lvl3pPr>
            <a:lvl4pPr marL="1600200" indent="-228600" eaLnBrk="0" hangingPunct="0">
              <a:defRPr sz="4400">
                <a:solidFill>
                  <a:schemeClr val="bg1"/>
                </a:solidFill>
                <a:latin typeface="Arial Unicode MS" pitchFamily="34" charset="-128"/>
                <a:cs typeface="Arial" pitchFamily="34" charset="0"/>
              </a:defRPr>
            </a:lvl4pPr>
            <a:lvl5pPr marL="2057400" indent="-228600" eaLnBrk="0" hangingPunct="0">
              <a:defRPr sz="4400">
                <a:solidFill>
                  <a:schemeClr val="bg1"/>
                </a:solidFill>
                <a:latin typeface="Arial Unicode MS" pitchFamily="34" charset="-128"/>
                <a:cs typeface="Arial" pitchFamily="34" charset="0"/>
              </a:defRPr>
            </a:lvl5pPr>
            <a:lvl6pPr marL="2514600" indent="-228600" eaLnBrk="0" fontAlgn="base" hangingPunct="0">
              <a:spcBef>
                <a:spcPct val="0"/>
              </a:spcBef>
              <a:spcAft>
                <a:spcPct val="0"/>
              </a:spcAft>
              <a:defRPr sz="4400">
                <a:solidFill>
                  <a:schemeClr val="bg1"/>
                </a:solidFill>
                <a:latin typeface="Arial Unicode MS" pitchFamily="34" charset="-128"/>
                <a:cs typeface="Arial" pitchFamily="34" charset="0"/>
              </a:defRPr>
            </a:lvl6pPr>
            <a:lvl7pPr marL="2971800" indent="-228600" eaLnBrk="0" fontAlgn="base" hangingPunct="0">
              <a:spcBef>
                <a:spcPct val="0"/>
              </a:spcBef>
              <a:spcAft>
                <a:spcPct val="0"/>
              </a:spcAft>
              <a:defRPr sz="4400">
                <a:solidFill>
                  <a:schemeClr val="bg1"/>
                </a:solidFill>
                <a:latin typeface="Arial Unicode MS" pitchFamily="34" charset="-128"/>
                <a:cs typeface="Arial" pitchFamily="34" charset="0"/>
              </a:defRPr>
            </a:lvl7pPr>
            <a:lvl8pPr marL="3429000" indent="-228600" eaLnBrk="0" fontAlgn="base" hangingPunct="0">
              <a:spcBef>
                <a:spcPct val="0"/>
              </a:spcBef>
              <a:spcAft>
                <a:spcPct val="0"/>
              </a:spcAft>
              <a:defRPr sz="4400">
                <a:solidFill>
                  <a:schemeClr val="bg1"/>
                </a:solidFill>
                <a:latin typeface="Arial Unicode MS" pitchFamily="34" charset="-128"/>
                <a:cs typeface="Arial" pitchFamily="34" charset="0"/>
              </a:defRPr>
            </a:lvl8pPr>
            <a:lvl9pPr marL="3886200" indent="-228600" eaLnBrk="0" fontAlgn="base" hangingPunct="0">
              <a:spcBef>
                <a:spcPct val="0"/>
              </a:spcBef>
              <a:spcAft>
                <a:spcPct val="0"/>
              </a:spcAft>
              <a:defRPr sz="4400">
                <a:solidFill>
                  <a:schemeClr val="bg1"/>
                </a:solidFill>
                <a:latin typeface="Arial Unicode MS" pitchFamily="34" charset="-128"/>
                <a:cs typeface="Arial" pitchFamily="34" charset="0"/>
              </a:defRPr>
            </a:lvl9pPr>
          </a:lstStyle>
          <a:p>
            <a:r>
              <a:rPr lang="en-US" sz="2000" dirty="0" smtClean="0">
                <a:solidFill>
                  <a:srgbClr val="FFFFFF"/>
                </a:solidFill>
              </a:rPr>
              <a:t>Many cognitive processes may be decomposed into 3 steps:</a:t>
            </a:r>
            <a:br>
              <a:rPr lang="en-US" sz="2000" dirty="0" smtClean="0">
                <a:solidFill>
                  <a:srgbClr val="FFFFFF"/>
                </a:solidFill>
              </a:rPr>
            </a:br>
            <a:r>
              <a:rPr lang="en-US" sz="2000" dirty="0" smtClean="0">
                <a:solidFill>
                  <a:srgbClr val="FFFFFF"/>
                </a:solidFill>
              </a:rPr>
              <a:t> </a:t>
            </a:r>
            <a:endParaRPr lang="pl-PL" sz="2000" dirty="0">
              <a:solidFill>
                <a:srgbClr val="FFFFFF"/>
              </a:solidFill>
            </a:endParaRPr>
          </a:p>
          <a:p>
            <a:pPr marL="457200" indent="-457200">
              <a:buFont typeface="+mj-lt"/>
              <a:buAutoNum type="arabicPeriod"/>
            </a:pPr>
            <a:r>
              <a:rPr lang="en-US" sz="2000" dirty="0" smtClean="0">
                <a:solidFill>
                  <a:srgbClr val="FFFFFF"/>
                </a:solidFill>
              </a:rPr>
              <a:t>Understanding of the problem (conscious)</a:t>
            </a:r>
            <a:r>
              <a:rPr lang="pl-PL" sz="2000" dirty="0" smtClean="0">
                <a:solidFill>
                  <a:srgbClr val="FFFFFF"/>
                </a:solidFill>
              </a:rPr>
              <a:t>; </a:t>
            </a:r>
            <a:endParaRPr lang="pl-PL" sz="2000" dirty="0">
              <a:solidFill>
                <a:srgbClr val="FFFFFF"/>
              </a:solidFill>
            </a:endParaRPr>
          </a:p>
          <a:p>
            <a:pPr marL="457200" indent="-457200">
              <a:buFont typeface="+mj-lt"/>
              <a:buAutoNum type="arabicPeriod"/>
            </a:pPr>
            <a:r>
              <a:rPr lang="en-US" sz="2000" dirty="0" smtClean="0">
                <a:solidFill>
                  <a:srgbClr val="FFFFFF"/>
                </a:solidFill>
              </a:rPr>
              <a:t>Performing some transformation towards solution (unconscious)</a:t>
            </a:r>
            <a:r>
              <a:rPr lang="pl-PL" sz="2000" dirty="0" smtClean="0">
                <a:solidFill>
                  <a:srgbClr val="FFFFFF"/>
                </a:solidFill>
              </a:rPr>
              <a:t>; </a:t>
            </a:r>
            <a:endParaRPr lang="pl-PL" sz="2000" dirty="0">
              <a:solidFill>
                <a:srgbClr val="FFFFFF"/>
              </a:solidFill>
            </a:endParaRPr>
          </a:p>
          <a:p>
            <a:pPr marL="457200" indent="-457200">
              <a:buFont typeface="+mj-lt"/>
              <a:buAutoNum type="arabicPeriod"/>
            </a:pPr>
            <a:r>
              <a:rPr lang="en-US" sz="2000" dirty="0" smtClean="0">
                <a:solidFill>
                  <a:srgbClr val="FFFFFF"/>
                </a:solidFill>
              </a:rPr>
              <a:t>Recognition of situation after transformation (conscious)</a:t>
            </a:r>
            <a:r>
              <a:rPr lang="pl-PL" sz="2000" dirty="0" smtClean="0">
                <a:solidFill>
                  <a:srgbClr val="FFFFFF"/>
                </a:solidFill>
              </a:rPr>
              <a:t>. </a:t>
            </a:r>
            <a:endParaRPr lang="pl-PL" sz="2000" dirty="0">
              <a:solidFill>
                <a:srgbClr val="FFFFFF"/>
              </a:solidFill>
            </a:endParaRPr>
          </a:p>
          <a:p>
            <a:pPr marL="0" indent="0"/>
            <a:r>
              <a:rPr lang="en-US" sz="2000" dirty="0" smtClean="0">
                <a:solidFill>
                  <a:srgbClr val="FFFFFF"/>
                </a:solidFill>
              </a:rPr>
              <a:t/>
            </a:r>
            <a:br>
              <a:rPr lang="en-US" sz="2000" dirty="0" smtClean="0">
                <a:solidFill>
                  <a:srgbClr val="FFFFFF"/>
                </a:solidFill>
              </a:rPr>
            </a:br>
            <a:r>
              <a:rPr lang="en-US" sz="2000" dirty="0" smtClean="0">
                <a:solidFill>
                  <a:srgbClr val="FFFFFF"/>
                </a:solidFill>
              </a:rPr>
              <a:t>The process should be effortless as long as one can focus, initiate brain activity focusing on the problem and its context, perform unconscious transformation and recognize the result. </a:t>
            </a:r>
          </a:p>
          <a:p>
            <a:pPr marL="0" indent="0"/>
            <a:r>
              <a:rPr lang="en-US" sz="2000" dirty="0" smtClean="0">
                <a:solidFill>
                  <a:srgbClr val="FFFFFF"/>
                </a:solidFill>
              </a:rPr>
              <a:t>So if you have done your homework: </a:t>
            </a:r>
          </a:p>
          <a:p>
            <a:pPr marL="0" indent="0"/>
            <a:r>
              <a:rPr lang="en-US" sz="2000" dirty="0" smtClean="0">
                <a:solidFill>
                  <a:srgbClr val="FFFF00"/>
                </a:solidFill>
              </a:rPr>
              <a:t>just focus and wait for the solution</a:t>
            </a:r>
            <a:r>
              <a:rPr lang="pl-PL" sz="2000" dirty="0" smtClean="0">
                <a:solidFill>
                  <a:srgbClr val="FFFFFF"/>
                </a:solidFill>
              </a:rPr>
              <a:t>. </a:t>
            </a:r>
            <a:endParaRPr lang="pl-PL" sz="2000" dirty="0">
              <a:solidFill>
                <a:srgbClr val="FFFFFF"/>
              </a:solidFill>
            </a:endParaRPr>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4663802"/>
            <a:ext cx="5080000" cy="191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6388118"/>
      </p:ext>
    </p:extLst>
  </p:cSld>
  <p:clrMapOvr>
    <a:masterClrMapping/>
  </p:clrMapOvr>
  <p:transition spd="slow">
    <p:cove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274638"/>
            <a:ext cx="8229600" cy="778098"/>
          </a:xfrm>
        </p:spPr>
        <p:txBody>
          <a:bodyPr/>
          <a:lstStyle/>
          <a:p>
            <a:pPr eaLnBrk="1" hangingPunct="1">
              <a:defRPr/>
            </a:pPr>
            <a:r>
              <a:rPr lang="en-US" dirty="0" smtClean="0">
                <a:effectLst>
                  <a:outerShdw blurRad="38100" dist="38100" dir="2700000" algn="tl">
                    <a:srgbClr val="000000">
                      <a:alpha val="43137"/>
                    </a:srgbClr>
                  </a:outerShdw>
                </a:effectLst>
              </a:rPr>
              <a:t>3 steps</a:t>
            </a:r>
          </a:p>
        </p:txBody>
      </p:sp>
      <p:sp>
        <p:nvSpPr>
          <p:cNvPr id="80899" name="Symbol zastępczy zawartości 6"/>
          <p:cNvSpPr txBox="1">
            <a:spLocks/>
          </p:cNvSpPr>
          <p:nvPr/>
        </p:nvSpPr>
        <p:spPr bwMode="auto">
          <a:xfrm>
            <a:off x="611560" y="1124743"/>
            <a:ext cx="8411393" cy="3168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4400">
                <a:solidFill>
                  <a:schemeClr val="bg1"/>
                </a:solidFill>
                <a:latin typeface="Arial Unicode MS" pitchFamily="34" charset="-128"/>
                <a:cs typeface="Arial" pitchFamily="34" charset="0"/>
              </a:defRPr>
            </a:lvl1pPr>
            <a:lvl2pPr marL="742950" indent="-285750" eaLnBrk="0" hangingPunct="0">
              <a:defRPr sz="4400">
                <a:solidFill>
                  <a:schemeClr val="bg1"/>
                </a:solidFill>
                <a:latin typeface="Arial Unicode MS" pitchFamily="34" charset="-128"/>
                <a:cs typeface="Arial" pitchFamily="34" charset="0"/>
              </a:defRPr>
            </a:lvl2pPr>
            <a:lvl3pPr marL="1143000" indent="-228600" eaLnBrk="0" hangingPunct="0">
              <a:defRPr sz="4400">
                <a:solidFill>
                  <a:schemeClr val="bg1"/>
                </a:solidFill>
                <a:latin typeface="Arial Unicode MS" pitchFamily="34" charset="-128"/>
                <a:cs typeface="Arial" pitchFamily="34" charset="0"/>
              </a:defRPr>
            </a:lvl3pPr>
            <a:lvl4pPr marL="1600200" indent="-228600" eaLnBrk="0" hangingPunct="0">
              <a:defRPr sz="4400">
                <a:solidFill>
                  <a:schemeClr val="bg1"/>
                </a:solidFill>
                <a:latin typeface="Arial Unicode MS" pitchFamily="34" charset="-128"/>
                <a:cs typeface="Arial" pitchFamily="34" charset="0"/>
              </a:defRPr>
            </a:lvl4pPr>
            <a:lvl5pPr marL="2057400" indent="-228600" eaLnBrk="0" hangingPunct="0">
              <a:defRPr sz="4400">
                <a:solidFill>
                  <a:schemeClr val="bg1"/>
                </a:solidFill>
                <a:latin typeface="Arial Unicode MS" pitchFamily="34" charset="-128"/>
                <a:cs typeface="Arial" pitchFamily="34" charset="0"/>
              </a:defRPr>
            </a:lvl5pPr>
            <a:lvl6pPr marL="2514600" indent="-228600" eaLnBrk="0" fontAlgn="base" hangingPunct="0">
              <a:spcBef>
                <a:spcPct val="0"/>
              </a:spcBef>
              <a:spcAft>
                <a:spcPct val="0"/>
              </a:spcAft>
              <a:defRPr sz="4400">
                <a:solidFill>
                  <a:schemeClr val="bg1"/>
                </a:solidFill>
                <a:latin typeface="Arial Unicode MS" pitchFamily="34" charset="-128"/>
                <a:cs typeface="Arial" pitchFamily="34" charset="0"/>
              </a:defRPr>
            </a:lvl6pPr>
            <a:lvl7pPr marL="2971800" indent="-228600" eaLnBrk="0" fontAlgn="base" hangingPunct="0">
              <a:spcBef>
                <a:spcPct val="0"/>
              </a:spcBef>
              <a:spcAft>
                <a:spcPct val="0"/>
              </a:spcAft>
              <a:defRPr sz="4400">
                <a:solidFill>
                  <a:schemeClr val="bg1"/>
                </a:solidFill>
                <a:latin typeface="Arial Unicode MS" pitchFamily="34" charset="-128"/>
                <a:cs typeface="Arial" pitchFamily="34" charset="0"/>
              </a:defRPr>
            </a:lvl7pPr>
            <a:lvl8pPr marL="3429000" indent="-228600" eaLnBrk="0" fontAlgn="base" hangingPunct="0">
              <a:spcBef>
                <a:spcPct val="0"/>
              </a:spcBef>
              <a:spcAft>
                <a:spcPct val="0"/>
              </a:spcAft>
              <a:defRPr sz="4400">
                <a:solidFill>
                  <a:schemeClr val="bg1"/>
                </a:solidFill>
                <a:latin typeface="Arial Unicode MS" pitchFamily="34" charset="-128"/>
                <a:cs typeface="Arial" pitchFamily="34" charset="0"/>
              </a:defRPr>
            </a:lvl8pPr>
            <a:lvl9pPr marL="3886200" indent="-228600" eaLnBrk="0" fontAlgn="base" hangingPunct="0">
              <a:spcBef>
                <a:spcPct val="0"/>
              </a:spcBef>
              <a:spcAft>
                <a:spcPct val="0"/>
              </a:spcAft>
              <a:defRPr sz="4400">
                <a:solidFill>
                  <a:schemeClr val="bg1"/>
                </a:solidFill>
                <a:latin typeface="Arial Unicode MS" pitchFamily="34" charset="-128"/>
                <a:cs typeface="Arial" pitchFamily="34" charset="0"/>
              </a:defRPr>
            </a:lvl9pPr>
          </a:lstStyle>
          <a:p>
            <a:pPr marL="0" indent="0"/>
            <a:r>
              <a:rPr lang="en-US" sz="2400" dirty="0" smtClean="0">
                <a:solidFill>
                  <a:srgbClr val="FFFFFF"/>
                </a:solidFill>
                <a:latin typeface="Calibri" pitchFamily="34" charset="0"/>
              </a:rPr>
              <a:t>The same 3 steps may be distinguished in: </a:t>
            </a:r>
            <a:endParaRPr lang="pl-PL" sz="2400" dirty="0">
              <a:solidFill>
                <a:srgbClr val="FFFFFF"/>
              </a:solidFill>
              <a:latin typeface="Calibri" pitchFamily="34" charset="0"/>
            </a:endParaRPr>
          </a:p>
          <a:p>
            <a:pPr>
              <a:buFont typeface="Arial" pitchFamily="34" charset="0"/>
              <a:buChar char="•"/>
            </a:pPr>
            <a:r>
              <a:rPr lang="en-US" sz="2400" dirty="0" smtClean="0">
                <a:solidFill>
                  <a:srgbClr val="FFFFFF"/>
                </a:solidFill>
                <a:latin typeface="Calibri" pitchFamily="34" charset="0"/>
              </a:rPr>
              <a:t>Any action control</a:t>
            </a:r>
            <a:r>
              <a:rPr lang="pl-PL" sz="2400" dirty="0" smtClean="0">
                <a:solidFill>
                  <a:srgbClr val="FFFFFF"/>
                </a:solidFill>
                <a:latin typeface="Calibri" pitchFamily="34" charset="0"/>
              </a:rPr>
              <a:t>: </a:t>
            </a:r>
            <a:r>
              <a:rPr lang="en-US" sz="2400" dirty="0" smtClean="0">
                <a:solidFill>
                  <a:srgbClr val="FFFFFF"/>
                </a:solidFill>
                <a:latin typeface="Calibri" pitchFamily="34" charset="0"/>
              </a:rPr>
              <a:t>intention, unconscious activity (</a:t>
            </a:r>
            <a:r>
              <a:rPr lang="en-US" sz="2400" dirty="0" smtClean="0">
                <a:solidFill>
                  <a:srgbClr val="FFFFFF"/>
                </a:solidFill>
              </a:rPr>
              <a:t>motor</a:t>
            </a:r>
            <a:r>
              <a:rPr lang="en-US" sz="2400" dirty="0" smtClean="0">
                <a:solidFill>
                  <a:srgbClr val="FFFFFF"/>
                </a:solidFill>
                <a:latin typeface="Calibri" pitchFamily="34" charset="0"/>
              </a:rPr>
              <a:t>, associative), perception of results and comparison with intentions</a:t>
            </a:r>
            <a:r>
              <a:rPr lang="pl-PL" sz="2400" dirty="0" smtClean="0">
                <a:solidFill>
                  <a:srgbClr val="FFFFFF"/>
                </a:solidFill>
                <a:latin typeface="Calibri" pitchFamily="34" charset="0"/>
              </a:rPr>
              <a:t>. </a:t>
            </a:r>
          </a:p>
          <a:p>
            <a:pPr>
              <a:buFont typeface="Arial" pitchFamily="34" charset="0"/>
              <a:buChar char="•"/>
            </a:pPr>
            <a:r>
              <a:rPr lang="en-US" sz="2400" dirty="0" smtClean="0">
                <a:solidFill>
                  <a:srgbClr val="FFFFFF"/>
                </a:solidFill>
                <a:latin typeface="Calibri" pitchFamily="34" charset="0"/>
              </a:rPr>
              <a:t>Recall from memory: intention, wait, recognize.</a:t>
            </a:r>
            <a:endParaRPr lang="pl-PL" sz="2400" dirty="0" smtClean="0">
              <a:solidFill>
                <a:srgbClr val="FFFFFF"/>
              </a:solidFill>
              <a:latin typeface="Calibri" pitchFamily="34" charset="0"/>
            </a:endParaRPr>
          </a:p>
          <a:p>
            <a:pPr>
              <a:buFont typeface="Arial" pitchFamily="34" charset="0"/>
              <a:buChar char="•"/>
            </a:pPr>
            <a:r>
              <a:rPr lang="en-US" sz="2400" dirty="0" smtClean="0">
                <a:solidFill>
                  <a:srgbClr val="FFFFFF"/>
                </a:solidFill>
                <a:latin typeface="Calibri" pitchFamily="34" charset="0"/>
              </a:rPr>
              <a:t>Object recognition, perception of ambiguous situations.</a:t>
            </a:r>
            <a:endParaRPr lang="pl-PL" sz="2400" dirty="0" smtClean="0">
              <a:solidFill>
                <a:srgbClr val="FFFFFF"/>
              </a:solidFill>
              <a:latin typeface="Calibri" pitchFamily="34" charset="0"/>
            </a:endParaRPr>
          </a:p>
          <a:p>
            <a:pPr>
              <a:buFont typeface="Arial" pitchFamily="34" charset="0"/>
              <a:buChar char="•"/>
            </a:pPr>
            <a:r>
              <a:rPr lang="en-US" sz="2400" dirty="0" smtClean="0">
                <a:solidFill>
                  <a:srgbClr val="FFFFFF"/>
                </a:solidFill>
                <a:latin typeface="Calibri" pitchFamily="34" charset="0"/>
              </a:rPr>
              <a:t>Spontaneous, creative actions.  </a:t>
            </a:r>
            <a:endParaRPr lang="pl-PL" sz="2400" dirty="0">
              <a:solidFill>
                <a:srgbClr val="FFFFFF"/>
              </a:solidFill>
              <a:latin typeface="Calibri" pitchFamily="34" charset="0"/>
            </a:endParaRPr>
          </a:p>
          <a:p>
            <a:pPr>
              <a:buFont typeface="Arial" pitchFamily="34" charset="0"/>
              <a:buChar char="•"/>
            </a:pPr>
            <a:r>
              <a:rPr lang="en-US" sz="2400" dirty="0" smtClean="0">
                <a:solidFill>
                  <a:srgbClr val="FFFFFF"/>
                </a:solidFill>
                <a:latin typeface="Calibri" pitchFamily="34" charset="0"/>
              </a:rPr>
              <a:t>Planning.</a:t>
            </a:r>
            <a:r>
              <a:rPr lang="pl-PL" sz="2400" dirty="0" smtClean="0">
                <a:solidFill>
                  <a:srgbClr val="FFFFFF"/>
                </a:solidFill>
                <a:latin typeface="Calibri" pitchFamily="34" charset="0"/>
              </a:rPr>
              <a:t> </a:t>
            </a:r>
          </a:p>
          <a:p>
            <a:pPr>
              <a:buFont typeface="Arial" pitchFamily="34" charset="0"/>
              <a:buChar char="•"/>
            </a:pPr>
            <a:r>
              <a:rPr lang="en-US" sz="2400" dirty="0" smtClean="0">
                <a:solidFill>
                  <a:srgbClr val="FFFFFF"/>
                </a:solidFill>
                <a:latin typeface="Calibri" pitchFamily="34" charset="0"/>
              </a:rPr>
              <a:t>Problem solving</a:t>
            </a:r>
          </a:p>
          <a:p>
            <a:pPr marL="0" indent="0"/>
            <a:r>
              <a:rPr lang="en-US" sz="2400" dirty="0" smtClean="0">
                <a:solidFill>
                  <a:srgbClr val="FFFFFF"/>
                </a:solidFill>
                <a:latin typeface="Calibri" pitchFamily="34" charset="0"/>
              </a:rPr>
              <a:t>Sequential reasoning </a:t>
            </a:r>
            <a:br>
              <a:rPr lang="en-US" sz="2400" dirty="0" smtClean="0">
                <a:solidFill>
                  <a:srgbClr val="FFFFFF"/>
                </a:solidFill>
                <a:latin typeface="Calibri" pitchFamily="34" charset="0"/>
              </a:rPr>
            </a:br>
            <a:r>
              <a:rPr lang="en-US" sz="2400" dirty="0" smtClean="0">
                <a:solidFill>
                  <a:srgbClr val="FFFFFF"/>
                </a:solidFill>
                <a:latin typeface="Calibri" pitchFamily="34" charset="0"/>
              </a:rPr>
              <a:t>repeats the 3 steps </a:t>
            </a:r>
            <a:br>
              <a:rPr lang="en-US" sz="2400" dirty="0" smtClean="0">
                <a:solidFill>
                  <a:srgbClr val="FFFFFF"/>
                </a:solidFill>
                <a:latin typeface="Calibri" pitchFamily="34" charset="0"/>
              </a:rPr>
            </a:br>
            <a:r>
              <a:rPr lang="en-US" sz="2400" dirty="0" smtClean="0">
                <a:solidFill>
                  <a:srgbClr val="FFFFFF"/>
                </a:solidFill>
                <a:latin typeface="Calibri" pitchFamily="34" charset="0"/>
              </a:rPr>
              <a:t>many times.</a:t>
            </a:r>
            <a:endParaRPr lang="pl-PL" sz="2400" dirty="0" smtClean="0">
              <a:solidFill>
                <a:srgbClr val="FFFFFF"/>
              </a:solidFill>
              <a:latin typeface="Calibri" pitchFamily="34" charset="0"/>
            </a:endParaRPr>
          </a:p>
        </p:txBody>
      </p:sp>
      <p:pic>
        <p:nvPicPr>
          <p:cNvPr id="389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5122" y="3789040"/>
            <a:ext cx="5080000" cy="246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9496916"/>
      </p:ext>
    </p:extLst>
  </p:cSld>
  <p:clrMapOvr>
    <a:masterClrMapping/>
  </p:clrMapOvr>
  <p:transition spd="slow">
    <p:cove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11560" y="476672"/>
            <a:ext cx="3430860" cy="5908154"/>
          </a:xfrm>
        </p:spPr>
        <p:txBody>
          <a:bodyPr/>
          <a:lstStyle/>
          <a:p>
            <a:pPr algn="l"/>
            <a:r>
              <a:rPr lang="en-US" sz="2800" dirty="0" smtClean="0">
                <a:solidFill>
                  <a:schemeClr val="bg1"/>
                </a:solidFill>
              </a:rPr>
              <a:t>Seeing requires activation of areas in the visual pathway.</a:t>
            </a:r>
            <a:br>
              <a:rPr lang="en-US" sz="2800" dirty="0" smtClean="0">
                <a:solidFill>
                  <a:schemeClr val="bg1"/>
                </a:solidFill>
              </a:rPr>
            </a:br>
            <a:r>
              <a:rPr lang="en-US" sz="2800" dirty="0" smtClean="0">
                <a:solidFill>
                  <a:schemeClr val="bg1"/>
                </a:solidFill>
              </a:rPr>
              <a:t>There are important individual differences, due to the developmental processes as well as </a:t>
            </a:r>
            <a:br>
              <a:rPr lang="en-US" sz="2800" dirty="0" smtClean="0">
                <a:solidFill>
                  <a:schemeClr val="bg1"/>
                </a:solidFill>
              </a:rPr>
            </a:br>
            <a:r>
              <a:rPr lang="en-US" sz="2800" dirty="0" smtClean="0">
                <a:solidFill>
                  <a:schemeClr val="bg1"/>
                </a:solidFill>
              </a:rPr>
              <a:t>experience</a:t>
            </a:r>
            <a:r>
              <a:rPr lang="pl-PL" sz="2800" dirty="0" smtClean="0">
                <a:solidFill>
                  <a:schemeClr val="bg1"/>
                </a:solidFill>
              </a:rPr>
              <a:t>. </a:t>
            </a:r>
            <a:br>
              <a:rPr lang="pl-PL" sz="2800" dirty="0" smtClean="0">
                <a:solidFill>
                  <a:schemeClr val="bg1"/>
                </a:solidFill>
              </a:rPr>
            </a:br>
            <a:r>
              <a:rPr lang="en-US" sz="2800" dirty="0" smtClean="0">
                <a:solidFill>
                  <a:schemeClr val="bg1"/>
                </a:solidFill>
              </a:rPr>
              <a:t>How can these differences help to understand the history of art?</a:t>
            </a:r>
            <a:endParaRPr lang="en-US" sz="2800" dirty="0">
              <a:solidFill>
                <a:schemeClr val="bg1"/>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2420" y="404664"/>
            <a:ext cx="5067300" cy="626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222429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350838"/>
            <a:ext cx="7772400" cy="727075"/>
          </a:xfrm>
          <a:effectLst>
            <a:outerShdw dist="35921" dir="2700000" algn="ctr" rotWithShape="0">
              <a:schemeClr val="bg2"/>
            </a:outerShdw>
          </a:effectLst>
        </p:spPr>
        <p:txBody>
          <a:bodyPr lIns="92075" tIns="46038" rIns="92075" bIns="46038"/>
          <a:lstStyle/>
          <a:p>
            <a:r>
              <a:rPr lang="pl-PL" smtClean="0"/>
              <a:t>BCI</a:t>
            </a:r>
            <a:r>
              <a:rPr lang="en-US" smtClean="0"/>
              <a:t>: wire your brain …. </a:t>
            </a:r>
          </a:p>
        </p:txBody>
      </p:sp>
      <p:sp>
        <p:nvSpPr>
          <p:cNvPr id="20483" name="Rectangle 3"/>
          <p:cNvSpPr>
            <a:spLocks noGrp="1" noChangeArrowheads="1"/>
          </p:cNvSpPr>
          <p:nvPr>
            <p:ph type="body" idx="1"/>
          </p:nvPr>
        </p:nvSpPr>
        <p:spPr>
          <a:xfrm>
            <a:off x="568325" y="1147763"/>
            <a:ext cx="8332788" cy="863600"/>
          </a:xfrm>
          <a:noFill/>
        </p:spPr>
        <p:txBody>
          <a:bodyPr lIns="92075" tIns="46038" rIns="92075" bIns="46038"/>
          <a:lstStyle/>
          <a:p>
            <a:pPr marL="0" indent="0">
              <a:spcBef>
                <a:spcPct val="0"/>
              </a:spcBef>
              <a:buFontTx/>
              <a:buNone/>
            </a:pPr>
            <a:r>
              <a:rPr lang="en-US" sz="2000" smtClean="0"/>
              <a:t>You must know what to do before you know what you are doing.</a:t>
            </a:r>
            <a:r>
              <a:rPr lang="pl-PL" sz="2000" smtClean="0"/>
              <a:t> </a:t>
            </a:r>
            <a:r>
              <a:rPr lang="en-US" sz="2000" smtClean="0"/>
              <a:t/>
            </a:r>
            <a:br>
              <a:rPr lang="en-US" sz="2000" smtClean="0"/>
            </a:br>
            <a:r>
              <a:rPr lang="en-US" sz="2000" smtClean="0"/>
              <a:t>With access to your brain areas that do the planning I may know it first! </a:t>
            </a:r>
            <a:endParaRPr lang="pl-PL" sz="2000" smtClean="0"/>
          </a:p>
        </p:txBody>
      </p:sp>
      <p:pic>
        <p:nvPicPr>
          <p:cNvPr id="2048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017713"/>
            <a:ext cx="7042150" cy="459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4159215"/>
      </p:ext>
    </p:extLst>
  </p:cSld>
  <p:clrMapOvr>
    <a:masterClrMapping/>
  </p:clrMapOvr>
  <p:transition spd="slow">
    <p:split orient="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914400" y="193675"/>
            <a:ext cx="6826250" cy="663575"/>
          </a:xfrm>
        </p:spPr>
        <p:txBody>
          <a:bodyPr/>
          <a:lstStyle/>
          <a:p>
            <a:pPr eaLnBrk="1" hangingPunct="1">
              <a:defRPr/>
            </a:pPr>
            <a:r>
              <a:rPr lang="en-US" dirty="0" smtClean="0">
                <a:effectLst>
                  <a:outerShdw blurRad="38100" dist="38100" dir="2700000" algn="tl">
                    <a:srgbClr val="000000">
                      <a:alpha val="43137"/>
                    </a:srgbClr>
                  </a:outerShdw>
                </a:effectLst>
                <a:latin typeface="Arial Unicode MS" pitchFamily="34" charset="-128"/>
              </a:rPr>
              <a:t>Private thoughts?</a:t>
            </a:r>
            <a:endParaRPr lang="pl-PL" dirty="0" smtClean="0">
              <a:effectLst>
                <a:outerShdw blurRad="38100" dist="38100" dir="2700000" algn="tl">
                  <a:srgbClr val="000000">
                    <a:alpha val="43137"/>
                  </a:srgbClr>
                </a:outerShdw>
              </a:effectLst>
              <a:latin typeface="Arial Unicode MS" pitchFamily="34" charset="-128"/>
            </a:endParaRPr>
          </a:p>
        </p:txBody>
      </p:sp>
      <p:sp>
        <p:nvSpPr>
          <p:cNvPr id="62467" name="Rectangle 3"/>
          <p:cNvSpPr>
            <a:spLocks noGrp="1" noChangeArrowheads="1"/>
          </p:cNvSpPr>
          <p:nvPr>
            <p:ph type="body" idx="1"/>
          </p:nvPr>
        </p:nvSpPr>
        <p:spPr>
          <a:xfrm>
            <a:off x="336550" y="1214438"/>
            <a:ext cx="8807450" cy="4148137"/>
          </a:xfrm>
        </p:spPr>
        <p:txBody>
          <a:bodyPr/>
          <a:lstStyle/>
          <a:p>
            <a:pPr marL="0" indent="0" eaLnBrk="1" hangingPunct="1">
              <a:buFontTx/>
              <a:buNone/>
              <a:defRPr/>
            </a:pPr>
            <a:r>
              <a:rPr lang="en-US" dirty="0" smtClean="0">
                <a:cs typeface="Calibri" pitchFamily="34" charset="0"/>
              </a:rPr>
              <a:t>Predicting Human Brain Activity Associated with the Meanings </a:t>
            </a:r>
            <a:br>
              <a:rPr lang="en-US" dirty="0" smtClean="0">
                <a:cs typeface="Calibri" pitchFamily="34" charset="0"/>
              </a:rPr>
            </a:br>
            <a:r>
              <a:rPr lang="en-US" dirty="0" smtClean="0">
                <a:cs typeface="Calibri" pitchFamily="34" charset="0"/>
              </a:rPr>
              <a:t>of Nouns," T. M. Mitchell et al, Science, 320, 1191, May 30, 2008</a:t>
            </a:r>
          </a:p>
          <a:p>
            <a:pPr marL="0" indent="0" eaLnBrk="1" hangingPunct="1">
              <a:buFontTx/>
              <a:buNone/>
              <a:defRPr/>
            </a:pPr>
            <a:endParaRPr lang="en-US" dirty="0" smtClean="0">
              <a:cs typeface="Calibri" pitchFamily="34" charset="0"/>
            </a:endParaRPr>
          </a:p>
          <a:p>
            <a:pPr marL="358775" indent="-358775" eaLnBrk="1" hangingPunct="1">
              <a:spcBef>
                <a:spcPts val="600"/>
              </a:spcBef>
              <a:defRPr/>
            </a:pPr>
            <a:r>
              <a:rPr lang="en-US" dirty="0" smtClean="0">
                <a:cs typeface="Calibri" pitchFamily="34" charset="0"/>
              </a:rPr>
              <a:t>Clear differences between fMRI brain activity when people read and think about different nouns.</a:t>
            </a:r>
          </a:p>
          <a:p>
            <a:pPr marL="358775" indent="-358775" eaLnBrk="1" hangingPunct="1">
              <a:spcBef>
                <a:spcPts val="600"/>
              </a:spcBef>
              <a:defRPr/>
            </a:pPr>
            <a:r>
              <a:rPr lang="en-US" dirty="0" smtClean="0">
                <a:cs typeface="Calibri" pitchFamily="34" charset="0"/>
              </a:rPr>
              <a:t>Reading words and seeing the drawing invokes similar brain activations, presumably reflecting semantics of concepts.</a:t>
            </a:r>
          </a:p>
          <a:p>
            <a:pPr marL="358775" indent="-358775" eaLnBrk="1" hangingPunct="1">
              <a:spcBef>
                <a:spcPts val="600"/>
              </a:spcBef>
              <a:defRPr/>
            </a:pPr>
            <a:r>
              <a:rPr lang="en-US" dirty="0" smtClean="0">
                <a:cs typeface="Calibri" pitchFamily="34" charset="0"/>
              </a:rPr>
              <a:t>Although individual variance is significant similar activations are found in brains of different people, a classifier may still be trained on pooled data. </a:t>
            </a:r>
          </a:p>
          <a:p>
            <a:pPr marL="358775" indent="-358775" eaLnBrk="1" hangingPunct="1">
              <a:spcBef>
                <a:spcPts val="600"/>
              </a:spcBef>
              <a:defRPr/>
            </a:pPr>
            <a:r>
              <a:rPr lang="en-US" dirty="0" smtClean="0">
                <a:cs typeface="Calibri" pitchFamily="34" charset="0"/>
              </a:rPr>
              <a:t>Model trained on ~10 fMRI scans + very large corpus (10</a:t>
            </a:r>
            <a:r>
              <a:rPr lang="en-US" baseline="30000" dirty="0" smtClean="0">
                <a:cs typeface="Calibri" pitchFamily="34" charset="0"/>
              </a:rPr>
              <a:t>12</a:t>
            </a:r>
            <a:r>
              <a:rPr lang="en-US" dirty="0" smtClean="0">
                <a:cs typeface="Calibri" pitchFamily="34" charset="0"/>
              </a:rPr>
              <a:t>) predicts brain activity for over 100 nouns for which fMRI has been done.</a:t>
            </a:r>
          </a:p>
          <a:p>
            <a:pPr marL="0" indent="0" eaLnBrk="1" hangingPunct="1">
              <a:buFontTx/>
              <a:buNone/>
              <a:defRPr/>
            </a:pPr>
            <a:endParaRPr lang="en-US" dirty="0" smtClean="0">
              <a:cs typeface="Calibri" pitchFamily="34" charset="0"/>
            </a:endParaRPr>
          </a:p>
          <a:p>
            <a:pPr marL="0" indent="0" eaLnBrk="1" hangingPunct="1">
              <a:buFontTx/>
              <a:buNone/>
              <a:defRPr/>
            </a:pPr>
            <a:endParaRPr lang="en-US" dirty="0" smtClean="0">
              <a:cs typeface="Calibri" pitchFamily="34" charset="0"/>
            </a:endParaRPr>
          </a:p>
        </p:txBody>
      </p:sp>
      <p:sp>
        <p:nvSpPr>
          <p:cNvPr id="21508" name="Text Box 4"/>
          <p:cNvSpPr txBox="1">
            <a:spLocks noChangeArrowheads="1"/>
          </p:cNvSpPr>
          <p:nvPr/>
        </p:nvSpPr>
        <p:spPr bwMode="auto">
          <a:xfrm>
            <a:off x="250825" y="5229225"/>
            <a:ext cx="87360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6pPr>
            <a:lvl7pPr marL="29718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7pPr>
            <a:lvl8pPr marL="34290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8pPr>
            <a:lvl9pPr marL="38862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9pPr>
          </a:lstStyle>
          <a:p>
            <a:pPr algn="l" eaLnBrk="1" hangingPunct="1">
              <a:spcBef>
                <a:spcPct val="50000"/>
              </a:spcBef>
              <a:buClrTx/>
              <a:buSzTx/>
            </a:pPr>
            <a:r>
              <a:rPr lang="en-US">
                <a:solidFill>
                  <a:srgbClr val="F4F4F4"/>
                </a:solidFill>
                <a:latin typeface="Calibri" pitchFamily="34" charset="0"/>
                <a:ea typeface="Calibri" pitchFamily="34" charset="0"/>
                <a:cs typeface="Calibri" pitchFamily="34" charset="0"/>
              </a:rPr>
              <a:t>Overlaps between activation of the brain for different words may serve as expansion coefficients for word-activation basis set.</a:t>
            </a:r>
          </a:p>
          <a:p>
            <a:pPr algn="l" eaLnBrk="1" hangingPunct="1">
              <a:spcBef>
                <a:spcPct val="50000"/>
              </a:spcBef>
              <a:buClrTx/>
              <a:buSzTx/>
            </a:pPr>
            <a:r>
              <a:rPr lang="en-US">
                <a:solidFill>
                  <a:srgbClr val="F4F4F4"/>
                </a:solidFill>
                <a:latin typeface="Calibri" pitchFamily="34" charset="0"/>
                <a:ea typeface="Calibri" pitchFamily="34" charset="0"/>
                <a:cs typeface="Calibri" pitchFamily="34" charset="0"/>
              </a:rPr>
              <a:t>In future: I may know  what you’ll think before you will know it yourself! </a:t>
            </a:r>
            <a:br>
              <a:rPr lang="en-US">
                <a:solidFill>
                  <a:srgbClr val="F4F4F4"/>
                </a:solidFill>
                <a:latin typeface="Calibri" pitchFamily="34" charset="0"/>
                <a:ea typeface="Calibri" pitchFamily="34" charset="0"/>
                <a:cs typeface="Calibri" pitchFamily="34" charset="0"/>
              </a:rPr>
            </a:br>
            <a:r>
              <a:rPr lang="en-US">
                <a:solidFill>
                  <a:srgbClr val="F4F4F4"/>
                </a:solidFill>
                <a:latin typeface="Calibri" pitchFamily="34" charset="0"/>
                <a:ea typeface="Calibri" pitchFamily="34" charset="0"/>
                <a:cs typeface="Calibri" pitchFamily="34" charset="0"/>
              </a:rPr>
              <a:t>Intentions may be known seconds before they become conscious! </a:t>
            </a:r>
          </a:p>
        </p:txBody>
      </p:sp>
      <p:pic>
        <p:nvPicPr>
          <p:cNvPr id="2150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1663" y="0"/>
            <a:ext cx="922337"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50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550" y="1778000"/>
            <a:ext cx="48387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0" name="Picture 2"/>
          <p:cNvPicPr>
            <a:picLocks noChangeAspect="1" noChangeArrowheads="1"/>
          </p:cNvPicPr>
          <p:nvPr/>
        </p:nvPicPr>
        <p:blipFill>
          <a:blip r:embed="rId5"/>
          <a:srcRect/>
          <a:stretch>
            <a:fillRect/>
          </a:stretch>
        </p:blipFill>
        <p:spPr bwMode="auto">
          <a:xfrm>
            <a:off x="5695950" y="1558925"/>
            <a:ext cx="3448050" cy="3495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3333808145"/>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5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9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739901" y="301625"/>
            <a:ext cx="3562092" cy="685800"/>
          </a:xfrm>
          <a:effectLst/>
        </p:spPr>
        <p:txBody>
          <a:bodyPr/>
          <a:lstStyle/>
          <a:p>
            <a:pPr eaLnBrk="1" hangingPunct="1">
              <a:defRPr/>
            </a:pPr>
            <a:r>
              <a:rPr lang="en-US" dirty="0" smtClean="0">
                <a:latin typeface="Arial Unicode MS" pitchFamily="34" charset="-128"/>
              </a:rPr>
              <a:t>Looking inside</a:t>
            </a:r>
            <a:endParaRPr lang="pl-PL" dirty="0" smtClean="0">
              <a:latin typeface="Arial Unicode MS" pitchFamily="34" charset="-128"/>
            </a:endParaRPr>
          </a:p>
        </p:txBody>
      </p:sp>
      <p:sp>
        <p:nvSpPr>
          <p:cNvPr id="34819" name="Rectangle 3"/>
          <p:cNvSpPr>
            <a:spLocks noChangeArrowheads="1"/>
          </p:cNvSpPr>
          <p:nvPr/>
        </p:nvSpPr>
        <p:spPr bwMode="auto">
          <a:xfrm>
            <a:off x="493712" y="1196753"/>
            <a:ext cx="4726360" cy="151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p>
            <a:r>
              <a:rPr lang="pl-PL" sz="2400" dirty="0" smtClean="0">
                <a:solidFill>
                  <a:srgbClr val="FFFFFF"/>
                </a:solidFill>
                <a:latin typeface="+mn-lt"/>
              </a:rPr>
              <a:t>S</a:t>
            </a:r>
            <a:r>
              <a:rPr lang="en-US" sz="2400" dirty="0" smtClean="0">
                <a:solidFill>
                  <a:srgbClr val="FFFFFF"/>
                </a:solidFill>
                <a:latin typeface="+mn-lt"/>
              </a:rPr>
              <a:t>c</a:t>
            </a:r>
            <a:r>
              <a:rPr lang="pl-PL" sz="2400" dirty="0" smtClean="0">
                <a:solidFill>
                  <a:srgbClr val="FFFFFF"/>
                </a:solidFill>
                <a:latin typeface="+mn-lt"/>
              </a:rPr>
              <a:t>a</a:t>
            </a:r>
            <a:r>
              <a:rPr lang="en-US" sz="2400" dirty="0" smtClean="0">
                <a:solidFill>
                  <a:srgbClr val="FFFFFF"/>
                </a:solidFill>
                <a:latin typeface="+mn-lt"/>
              </a:rPr>
              <a:t>n</a:t>
            </a:r>
            <a:r>
              <a:rPr lang="pl-PL" sz="2400" dirty="0" smtClean="0">
                <a:solidFill>
                  <a:srgbClr val="FFFFFF"/>
                </a:solidFill>
                <a:latin typeface="+mn-lt"/>
              </a:rPr>
              <a:t>ner </a:t>
            </a:r>
            <a:r>
              <a:rPr lang="pl-PL" sz="2400" dirty="0" err="1" smtClean="0">
                <a:solidFill>
                  <a:srgbClr val="FFFFFF"/>
                </a:solidFill>
                <a:latin typeface="+mn-lt"/>
              </a:rPr>
              <a:t>fMRI</a:t>
            </a:r>
            <a:r>
              <a:rPr lang="pl-PL" sz="2400" dirty="0" smtClean="0">
                <a:solidFill>
                  <a:srgbClr val="FFFFFF"/>
                </a:solidFill>
                <a:latin typeface="+mn-lt"/>
              </a:rPr>
              <a:t> 4 Tesla</a:t>
            </a:r>
          </a:p>
          <a:p>
            <a:endParaRPr lang="pl-PL" sz="2400" dirty="0" smtClean="0">
              <a:solidFill>
                <a:srgbClr val="FFFFFF"/>
              </a:solidFill>
              <a:latin typeface="+mn-lt"/>
            </a:endParaRPr>
          </a:p>
          <a:p>
            <a:r>
              <a:rPr lang="nb-NO" sz="2400" dirty="0" smtClean="0">
                <a:solidFill>
                  <a:srgbClr val="FFFFFF"/>
                </a:solidFill>
                <a:latin typeface="+mn-lt"/>
              </a:rPr>
              <a:t>S</a:t>
            </a:r>
            <a:r>
              <a:rPr lang="pl-PL" sz="2400" dirty="0">
                <a:solidFill>
                  <a:srgbClr val="FFFFFF"/>
                </a:solidFill>
                <a:latin typeface="+mn-lt"/>
              </a:rPr>
              <a:t>. </a:t>
            </a:r>
            <a:r>
              <a:rPr lang="nb-NO" sz="2400" dirty="0">
                <a:solidFill>
                  <a:srgbClr val="FFFFFF"/>
                </a:solidFill>
                <a:latin typeface="+mn-lt"/>
              </a:rPr>
              <a:t>Nishimoto </a:t>
            </a:r>
            <a:r>
              <a:rPr lang="pl-PL" sz="2400" dirty="0">
                <a:solidFill>
                  <a:srgbClr val="FFFFFF"/>
                </a:solidFill>
                <a:latin typeface="+mn-lt"/>
              </a:rPr>
              <a:t>et al. </a:t>
            </a:r>
            <a:r>
              <a:rPr lang="nb-NO" sz="2400" dirty="0" smtClean="0">
                <a:solidFill>
                  <a:srgbClr val="FFFFFF"/>
                </a:solidFill>
                <a:latin typeface="+mn-lt"/>
              </a:rPr>
              <a:t>Current </a:t>
            </a:r>
            <a:r>
              <a:rPr lang="nb-NO" sz="2400" dirty="0">
                <a:solidFill>
                  <a:srgbClr val="FFFFFF"/>
                </a:solidFill>
                <a:latin typeface="+mn-lt"/>
              </a:rPr>
              <a:t>Biology</a:t>
            </a:r>
            <a:r>
              <a:rPr lang="pl-PL" sz="2400" dirty="0">
                <a:solidFill>
                  <a:srgbClr val="FFFFFF"/>
                </a:solidFill>
                <a:latin typeface="+mn-lt"/>
              </a:rPr>
              <a:t> </a:t>
            </a:r>
            <a:r>
              <a:rPr lang="nb-NO" sz="2400" dirty="0">
                <a:solidFill>
                  <a:srgbClr val="FFFFFF"/>
                </a:solidFill>
                <a:latin typeface="+mn-lt"/>
              </a:rPr>
              <a:t>21, 1641-1646</a:t>
            </a:r>
            <a:r>
              <a:rPr lang="pl-PL" sz="2400" dirty="0">
                <a:solidFill>
                  <a:srgbClr val="FFFFFF"/>
                </a:solidFill>
                <a:latin typeface="+mn-lt"/>
              </a:rPr>
              <a:t>, </a:t>
            </a:r>
            <a:r>
              <a:rPr lang="nb-NO" sz="2400" dirty="0">
                <a:solidFill>
                  <a:srgbClr val="FFFFFF"/>
                </a:solidFill>
                <a:latin typeface="+mn-lt"/>
              </a:rPr>
              <a:t>2011</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780" y="3212976"/>
            <a:ext cx="8572500" cy="330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1992" y="260648"/>
            <a:ext cx="38100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474344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739900" y="301625"/>
            <a:ext cx="6111875" cy="685800"/>
          </a:xfrm>
          <a:effectLst/>
        </p:spPr>
        <p:txBody>
          <a:bodyPr/>
          <a:lstStyle/>
          <a:p>
            <a:pPr eaLnBrk="1" hangingPunct="1">
              <a:defRPr/>
            </a:pPr>
            <a:r>
              <a:rPr lang="en-US" dirty="0" smtClean="0">
                <a:latin typeface="Arial Unicode MS" pitchFamily="34" charset="-128"/>
              </a:rPr>
              <a:t>Reconstructing experiences</a:t>
            </a:r>
            <a:endParaRPr lang="pl-PL" dirty="0" smtClean="0">
              <a:latin typeface="Arial Unicode MS" pitchFamily="34" charset="-128"/>
            </a:endParaRPr>
          </a:p>
        </p:txBody>
      </p:sp>
      <p:sp>
        <p:nvSpPr>
          <p:cNvPr id="34819" name="Rectangle 3"/>
          <p:cNvSpPr>
            <a:spLocks noChangeArrowheads="1"/>
          </p:cNvSpPr>
          <p:nvPr/>
        </p:nvSpPr>
        <p:spPr bwMode="auto">
          <a:xfrm>
            <a:off x="493712" y="1044353"/>
            <a:ext cx="8470776" cy="64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p>
            <a:r>
              <a:rPr lang="nb-NO" sz="2400" dirty="0">
                <a:solidFill>
                  <a:srgbClr val="FFFFFF"/>
                </a:solidFill>
                <a:latin typeface="+mn-lt"/>
              </a:rPr>
              <a:t>S</a:t>
            </a:r>
            <a:r>
              <a:rPr lang="pl-PL" sz="2400" dirty="0">
                <a:solidFill>
                  <a:srgbClr val="FFFFFF"/>
                </a:solidFill>
                <a:latin typeface="+mn-lt"/>
              </a:rPr>
              <a:t>. </a:t>
            </a:r>
            <a:r>
              <a:rPr lang="nb-NO" sz="2400" dirty="0">
                <a:solidFill>
                  <a:srgbClr val="FFFFFF"/>
                </a:solidFill>
                <a:latin typeface="+mn-lt"/>
              </a:rPr>
              <a:t>Nishimoto </a:t>
            </a:r>
            <a:r>
              <a:rPr lang="pl-PL" sz="2400" dirty="0">
                <a:solidFill>
                  <a:srgbClr val="FFFFFF"/>
                </a:solidFill>
                <a:latin typeface="+mn-lt"/>
              </a:rPr>
              <a:t>et al. </a:t>
            </a:r>
            <a:r>
              <a:rPr lang="nb-NO" sz="2400" dirty="0">
                <a:solidFill>
                  <a:srgbClr val="FFFFFF"/>
                </a:solidFill>
                <a:latin typeface="+mn-lt"/>
              </a:rPr>
              <a:t>Reconstructing Visual Experiences from Brain </a:t>
            </a:r>
            <a:r>
              <a:rPr lang="pl-PL" sz="2400" dirty="0">
                <a:solidFill>
                  <a:srgbClr val="FFFFFF"/>
                </a:solidFill>
                <a:latin typeface="+mn-lt"/>
              </a:rPr>
              <a:t/>
            </a:r>
            <a:br>
              <a:rPr lang="pl-PL" sz="2400" dirty="0">
                <a:solidFill>
                  <a:srgbClr val="FFFFFF"/>
                </a:solidFill>
                <a:latin typeface="+mn-lt"/>
              </a:rPr>
            </a:br>
            <a:r>
              <a:rPr lang="nb-NO" sz="2400" dirty="0">
                <a:solidFill>
                  <a:srgbClr val="FFFFFF"/>
                </a:solidFill>
                <a:latin typeface="+mn-lt"/>
              </a:rPr>
              <a:t>Activity Evoked by Natural Movies</a:t>
            </a:r>
            <a:r>
              <a:rPr lang="pl-PL" sz="2400" dirty="0">
                <a:solidFill>
                  <a:srgbClr val="FFFFFF"/>
                </a:solidFill>
                <a:latin typeface="+mn-lt"/>
              </a:rPr>
              <a:t>. </a:t>
            </a:r>
            <a:r>
              <a:rPr lang="nb-NO" sz="2400" dirty="0">
                <a:solidFill>
                  <a:srgbClr val="FFFFFF"/>
                </a:solidFill>
                <a:latin typeface="+mn-lt"/>
              </a:rPr>
              <a:t>Current Biology</a:t>
            </a:r>
            <a:r>
              <a:rPr lang="pl-PL" sz="2400" dirty="0">
                <a:solidFill>
                  <a:srgbClr val="FFFFFF"/>
                </a:solidFill>
                <a:latin typeface="+mn-lt"/>
              </a:rPr>
              <a:t> </a:t>
            </a:r>
            <a:r>
              <a:rPr lang="nb-NO" sz="2400" dirty="0" smtClean="0">
                <a:solidFill>
                  <a:srgbClr val="FFFFFF"/>
                </a:solidFill>
                <a:latin typeface="+mn-lt"/>
              </a:rPr>
              <a:t>2011</a:t>
            </a:r>
            <a:endParaRPr lang="nb-NO" sz="2400" dirty="0">
              <a:solidFill>
                <a:srgbClr val="FFFFFF"/>
              </a:solidFill>
              <a:latin typeface="+mn-lt"/>
            </a:endParaRP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708" y="1916570"/>
            <a:ext cx="7620000" cy="475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626330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519238" y="301625"/>
            <a:ext cx="6473825" cy="685800"/>
          </a:xfrm>
          <a:effectLst/>
        </p:spPr>
        <p:txBody>
          <a:bodyPr/>
          <a:lstStyle/>
          <a:p>
            <a:pPr eaLnBrk="1" hangingPunct="1">
              <a:defRPr/>
            </a:pPr>
            <a:r>
              <a:rPr lang="en-US" dirty="0" smtClean="0">
                <a:latin typeface="Arial Unicode MS" pitchFamily="34" charset="-128"/>
              </a:rPr>
              <a:t>Blurred image</a:t>
            </a:r>
            <a:r>
              <a:rPr lang="pl-PL" dirty="0" smtClean="0">
                <a:latin typeface="Arial Unicode MS" pitchFamily="34" charset="-128"/>
              </a:rPr>
              <a:t>? </a:t>
            </a:r>
          </a:p>
        </p:txBody>
      </p:sp>
      <p:sp>
        <p:nvSpPr>
          <p:cNvPr id="48131" name="Prostokąt 2"/>
          <p:cNvSpPr>
            <a:spLocks noChangeArrowheads="1"/>
          </p:cNvSpPr>
          <p:nvPr/>
        </p:nvSpPr>
        <p:spPr bwMode="auto">
          <a:xfrm>
            <a:off x="409575" y="1624013"/>
            <a:ext cx="83883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000000"/>
              </a:buClr>
              <a:buSzPct val="115000"/>
            </a:pPr>
            <a:r>
              <a:rPr lang="en-US" sz="2400" dirty="0" smtClean="0">
                <a:solidFill>
                  <a:srgbClr val="FFFFFF"/>
                </a:solidFill>
                <a:latin typeface="Calibri" pitchFamily="34" charset="0"/>
              </a:rPr>
              <a:t>Just give us access to your cortex, open your skulls, please. </a:t>
            </a:r>
            <a:endParaRPr lang="pl-PL" sz="2400" dirty="0" smtClean="0">
              <a:solidFill>
                <a:srgbClr val="FFFFFF"/>
              </a:solidFill>
              <a:latin typeface="Calibri" pitchFamily="34" charset="0"/>
            </a:endParaRPr>
          </a:p>
          <a:p>
            <a:pPr>
              <a:buClr>
                <a:srgbClr val="000000"/>
              </a:buClr>
              <a:buSzPct val="115000"/>
            </a:pPr>
            <a:r>
              <a:rPr lang="en-US" sz="2400" dirty="0" smtClean="0">
                <a:solidFill>
                  <a:srgbClr val="FFFFFF"/>
                </a:solidFill>
                <a:latin typeface="Calibri" pitchFamily="34" charset="0"/>
              </a:rPr>
              <a:t>					And if you do </a:t>
            </a:r>
            <a:r>
              <a:rPr lang="pl-PL" sz="2400" dirty="0" smtClean="0">
                <a:solidFill>
                  <a:srgbClr val="FFFFFF"/>
                </a:solidFill>
                <a:latin typeface="Calibri" pitchFamily="34" charset="0"/>
              </a:rPr>
              <a:t>… </a:t>
            </a:r>
          </a:p>
          <a:p>
            <a:pPr>
              <a:buClr>
                <a:srgbClr val="000000"/>
              </a:buClr>
              <a:buSzPct val="115000"/>
            </a:pPr>
            <a:endParaRPr lang="pl-PL" sz="2400" dirty="0" smtClean="0">
              <a:solidFill>
                <a:srgbClr val="FFFFFF"/>
              </a:solidFill>
              <a:latin typeface="Calibri" pitchFamily="34" charset="0"/>
            </a:endParaRPr>
          </a:p>
        </p:txBody>
      </p:sp>
      <p:pic>
        <p:nvPicPr>
          <p:cNvPr id="164866" name="Picture 2"/>
          <p:cNvPicPr>
            <a:picLocks noChangeAspect="1" noChangeArrowheads="1"/>
          </p:cNvPicPr>
          <p:nvPr/>
        </p:nvPicPr>
        <p:blipFill>
          <a:blip r:embed="rId3"/>
          <a:srcRect/>
          <a:stretch>
            <a:fillRect/>
          </a:stretch>
        </p:blipFill>
        <p:spPr bwMode="auto">
          <a:xfrm>
            <a:off x="5292080" y="3362306"/>
            <a:ext cx="2476500" cy="1847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64869" name="Picture 5"/>
          <p:cNvPicPr>
            <a:picLocks noChangeAspect="1" noChangeArrowheads="1"/>
          </p:cNvPicPr>
          <p:nvPr/>
        </p:nvPicPr>
        <p:blipFill>
          <a:blip r:embed="rId4"/>
          <a:srcRect/>
          <a:stretch>
            <a:fillRect/>
          </a:stretch>
        </p:blipFill>
        <p:spPr bwMode="auto">
          <a:xfrm>
            <a:off x="611560" y="2857481"/>
            <a:ext cx="3810000" cy="2857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4376845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2060848"/>
            <a:ext cx="5991225"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ytuł 1"/>
          <p:cNvSpPr>
            <a:spLocks noGrp="1"/>
          </p:cNvSpPr>
          <p:nvPr>
            <p:ph type="title"/>
          </p:nvPr>
        </p:nvSpPr>
        <p:spPr>
          <a:xfrm>
            <a:off x="755652" y="197776"/>
            <a:ext cx="7772400" cy="792162"/>
          </a:xfrm>
        </p:spPr>
        <p:txBody>
          <a:bodyPr/>
          <a:lstStyle/>
          <a:p>
            <a:r>
              <a:rPr lang="en-US" dirty="0" smtClean="0"/>
              <a:t>Hearing your thoughts</a:t>
            </a:r>
            <a:endParaRPr lang="en-US" dirty="0"/>
          </a:p>
        </p:txBody>
      </p:sp>
      <p:sp>
        <p:nvSpPr>
          <p:cNvPr id="3" name="Symbol zastępczy zawartości 2"/>
          <p:cNvSpPr>
            <a:spLocks noGrp="1"/>
          </p:cNvSpPr>
          <p:nvPr>
            <p:ph idx="1"/>
          </p:nvPr>
        </p:nvSpPr>
        <p:spPr>
          <a:xfrm>
            <a:off x="685802" y="1125541"/>
            <a:ext cx="8350250" cy="1079324"/>
          </a:xfrm>
        </p:spPr>
        <p:txBody>
          <a:bodyPr/>
          <a:lstStyle/>
          <a:p>
            <a:r>
              <a:rPr lang="en-US" sz="2400" dirty="0" smtClean="0"/>
              <a:t>Spectrogram-based </a:t>
            </a:r>
            <a:r>
              <a:rPr lang="en-US" sz="2400" dirty="0"/>
              <a:t>reconstruction of the same speech segment, linearly decoded from a set of</a:t>
            </a:r>
            <a:r>
              <a:rPr lang="pl-PL" sz="2400" dirty="0"/>
              <a:t> </a:t>
            </a:r>
            <a:r>
              <a:rPr lang="en-US" sz="2400" dirty="0" smtClean="0"/>
              <a:t>electrodes.</a:t>
            </a:r>
            <a:endParaRPr lang="en-US" sz="2400" dirty="0"/>
          </a:p>
        </p:txBody>
      </p:sp>
    </p:spTree>
    <p:extLst>
      <p:ext uri="{BB962C8B-B14F-4D97-AF65-F5344CB8AC3E}">
        <p14:creationId xmlns:p14="http://schemas.microsoft.com/office/powerpoint/2010/main" val="54468565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a:xfrm>
            <a:off x="685800" y="350838"/>
            <a:ext cx="7772400" cy="727075"/>
          </a:xfrm>
          <a:effectLst/>
        </p:spPr>
        <p:txBody>
          <a:bodyPr lIns="92075" tIns="46038" rIns="92075" bIns="46038"/>
          <a:lstStyle/>
          <a:p>
            <a:pPr eaLnBrk="1" hangingPunct="1">
              <a:defRPr/>
            </a:pPr>
            <a:r>
              <a:rPr lang="en-US" dirty="0" smtClean="0">
                <a:effectLst>
                  <a:outerShdw blurRad="38100" dist="38100" dir="2700000" algn="tl">
                    <a:srgbClr val="000000"/>
                  </a:outerShdw>
                </a:effectLst>
              </a:rPr>
              <a:t>Genes and brains</a:t>
            </a:r>
          </a:p>
        </p:txBody>
      </p:sp>
      <p:sp>
        <p:nvSpPr>
          <p:cNvPr id="9219" name="Rectangle 3"/>
          <p:cNvSpPr>
            <a:spLocks noGrp="1" noChangeArrowheads="1"/>
          </p:cNvSpPr>
          <p:nvPr>
            <p:ph type="body" idx="1"/>
          </p:nvPr>
        </p:nvSpPr>
        <p:spPr>
          <a:xfrm>
            <a:off x="444500" y="1223963"/>
            <a:ext cx="8389938" cy="1124917"/>
          </a:xfrm>
          <a:noFill/>
        </p:spPr>
        <p:txBody>
          <a:bodyPr lIns="92075" tIns="46038" rIns="92075" bIns="46038"/>
          <a:lstStyle/>
          <a:p>
            <a:pPr marL="457200" indent="-457200" algn="ctr" eaLnBrk="1" hangingPunct="1">
              <a:spcBef>
                <a:spcPct val="0"/>
              </a:spcBef>
              <a:buFontTx/>
              <a:buNone/>
            </a:pPr>
            <a:r>
              <a:rPr lang="pl-PL" sz="2400" dirty="0" smtClean="0"/>
              <a:t>Genet</a:t>
            </a:r>
            <a:r>
              <a:rPr lang="en-US" sz="2400" dirty="0" err="1" smtClean="0"/>
              <a:t>ics</a:t>
            </a:r>
            <a:r>
              <a:rPr lang="en-US" sz="2400" dirty="0" smtClean="0"/>
              <a:t> is at the top now</a:t>
            </a:r>
            <a:r>
              <a:rPr lang="pl-PL" sz="2400" dirty="0" smtClean="0"/>
              <a:t>, </a:t>
            </a:r>
            <a:r>
              <a:rPr lang="en-US" sz="2400" dirty="0" smtClean="0"/>
              <a:t>but think about it:</a:t>
            </a:r>
            <a:endParaRPr lang="pl-PL" sz="2400" dirty="0" smtClean="0"/>
          </a:p>
          <a:p>
            <a:pPr marL="457200" indent="-457200" eaLnBrk="1" hangingPunct="1">
              <a:spcBef>
                <a:spcPct val="0"/>
              </a:spcBef>
              <a:buFontTx/>
              <a:buNone/>
            </a:pPr>
            <a:endParaRPr lang="pl-PL" sz="2400" dirty="0" smtClean="0"/>
          </a:p>
          <a:p>
            <a:pPr marL="457200" indent="-457200" eaLnBrk="1" hangingPunct="1">
              <a:spcBef>
                <a:spcPct val="0"/>
              </a:spcBef>
              <a:buFontTx/>
              <a:buNone/>
            </a:pPr>
            <a:r>
              <a:rPr lang="pl-PL" sz="2400" dirty="0" smtClean="0"/>
              <a:t>		    C-</a:t>
            </a:r>
            <a:r>
              <a:rPr lang="pl-PL" sz="2400" dirty="0" err="1" smtClean="0"/>
              <a:t>elegans</a:t>
            </a:r>
            <a:r>
              <a:rPr lang="en-US" sz="2400" dirty="0" smtClean="0"/>
              <a:t> worm</a:t>
            </a:r>
            <a:r>
              <a:rPr lang="pl-PL" sz="2400" dirty="0" smtClean="0"/>
              <a:t>		</a:t>
            </a:r>
            <a:r>
              <a:rPr lang="pl-PL" sz="2400" dirty="0"/>
              <a:t> </a:t>
            </a:r>
            <a:r>
              <a:rPr lang="pl-PL" sz="2400" dirty="0" smtClean="0"/>
              <a:t>  </a:t>
            </a:r>
            <a:r>
              <a:rPr lang="en-US" sz="2400" dirty="0" smtClean="0"/>
              <a:t>Human</a:t>
            </a:r>
            <a:endParaRPr lang="pl-PL" sz="2400" dirty="0" smtClean="0"/>
          </a:p>
        </p:txBody>
      </p:sp>
      <p:sp>
        <p:nvSpPr>
          <p:cNvPr id="5" name="Rectangle 3"/>
          <p:cNvSpPr txBox="1">
            <a:spLocks noChangeArrowheads="1"/>
          </p:cNvSpPr>
          <p:nvPr/>
        </p:nvSpPr>
        <p:spPr bwMode="auto">
          <a:xfrm>
            <a:off x="683568" y="4179434"/>
            <a:ext cx="8136904" cy="2561934"/>
          </a:xfrm>
          <a:prstGeom prst="rect">
            <a:avLst/>
          </a:prstGeom>
          <a:noFill/>
          <a:ln w="9525">
            <a:noFill/>
            <a:miter lim="800000"/>
            <a:headEnd/>
            <a:tailEnd/>
          </a:ln>
          <a:effectLst/>
        </p:spPr>
        <p:txBody>
          <a:bodyPr lIns="92075" tIns="46038" rIns="92075" bIns="46038"/>
          <a:lstStyle/>
          <a:p>
            <a:pPr marL="457200" indent="-457200">
              <a:defRPr/>
            </a:pPr>
            <a:r>
              <a:rPr lang="pl-PL" sz="2400" kern="0" dirty="0" smtClean="0">
                <a:solidFill>
                  <a:srgbClr val="FFFFFF"/>
                </a:solidFill>
                <a:latin typeface="Calibri" pitchFamily="34" charset="0"/>
              </a:rPr>
              <a:t>		19.000 gen</a:t>
            </a:r>
            <a:r>
              <a:rPr lang="en-US" sz="2400" kern="0" dirty="0" err="1" smtClean="0">
                <a:solidFill>
                  <a:srgbClr val="FFFFFF"/>
                </a:solidFill>
                <a:latin typeface="Calibri" pitchFamily="34" charset="0"/>
              </a:rPr>
              <a:t>es</a:t>
            </a:r>
            <a:r>
              <a:rPr lang="pl-PL" sz="2400" kern="0" dirty="0">
                <a:solidFill>
                  <a:srgbClr val="FFFFFF"/>
                </a:solidFill>
                <a:latin typeface="Calibri" pitchFamily="34" charset="0"/>
              </a:rPr>
              <a:t>		       23.000 </a:t>
            </a:r>
            <a:r>
              <a:rPr lang="pl-PL" sz="2400" kern="0" dirty="0" smtClean="0">
                <a:solidFill>
                  <a:srgbClr val="FFFFFF"/>
                </a:solidFill>
                <a:latin typeface="Calibri" pitchFamily="34" charset="0"/>
              </a:rPr>
              <a:t>gen</a:t>
            </a:r>
            <a:r>
              <a:rPr lang="en-US" sz="2400" kern="0" dirty="0" err="1" smtClean="0">
                <a:solidFill>
                  <a:srgbClr val="FFFFFF"/>
                </a:solidFill>
                <a:latin typeface="Calibri" pitchFamily="34" charset="0"/>
              </a:rPr>
              <a:t>es</a:t>
            </a:r>
            <a:endParaRPr lang="pl-PL" sz="2400" kern="0" dirty="0">
              <a:solidFill>
                <a:srgbClr val="FFFFFF"/>
              </a:solidFill>
              <a:latin typeface="Calibri" pitchFamily="34" charset="0"/>
            </a:endParaRPr>
          </a:p>
          <a:p>
            <a:pPr marL="457200" indent="-457200">
              <a:defRPr/>
            </a:pPr>
            <a:r>
              <a:rPr lang="pl-PL" sz="2400" kern="0" dirty="0" smtClean="0">
                <a:solidFill>
                  <a:srgbClr val="FFFFFF"/>
                </a:solidFill>
                <a:latin typeface="Calibri" pitchFamily="34" charset="0"/>
              </a:rPr>
              <a:t>		302 neuron</a:t>
            </a:r>
            <a:r>
              <a:rPr lang="en-US" sz="2400" kern="0" dirty="0" smtClean="0">
                <a:solidFill>
                  <a:srgbClr val="FFFFFF"/>
                </a:solidFill>
                <a:latin typeface="Calibri" pitchFamily="34" charset="0"/>
              </a:rPr>
              <a:t>s</a:t>
            </a:r>
            <a:r>
              <a:rPr lang="pl-PL" sz="2400" kern="0" dirty="0">
                <a:solidFill>
                  <a:srgbClr val="FFFFFF"/>
                </a:solidFill>
                <a:latin typeface="Calibri" pitchFamily="34" charset="0"/>
              </a:rPr>
              <a:t>		       100 </a:t>
            </a:r>
            <a:r>
              <a:rPr lang="en-US" sz="2400" kern="0" dirty="0" smtClean="0">
                <a:solidFill>
                  <a:srgbClr val="FFFFFF"/>
                </a:solidFill>
                <a:latin typeface="Calibri" pitchFamily="34" charset="0"/>
              </a:rPr>
              <a:t>billion</a:t>
            </a:r>
            <a:r>
              <a:rPr lang="pl-PL" sz="2400" kern="0" dirty="0" smtClean="0">
                <a:solidFill>
                  <a:srgbClr val="FFFFFF"/>
                </a:solidFill>
                <a:latin typeface="Calibri" pitchFamily="34" charset="0"/>
              </a:rPr>
              <a:t> neuron</a:t>
            </a:r>
            <a:r>
              <a:rPr lang="en-US" sz="2400" kern="0" dirty="0" smtClean="0">
                <a:solidFill>
                  <a:srgbClr val="FFFFFF"/>
                </a:solidFill>
                <a:latin typeface="Calibri" pitchFamily="34" charset="0"/>
              </a:rPr>
              <a:t>s</a:t>
            </a:r>
            <a:r>
              <a:rPr lang="pl-PL" sz="2400" kern="0" dirty="0" smtClean="0">
                <a:solidFill>
                  <a:srgbClr val="FFFFFF"/>
                </a:solidFill>
                <a:latin typeface="Calibri" pitchFamily="34" charset="0"/>
              </a:rPr>
              <a:t> </a:t>
            </a:r>
            <a:r>
              <a:rPr lang="pl-PL" sz="2400" kern="0" dirty="0">
                <a:solidFill>
                  <a:srgbClr val="FFFFFF"/>
                </a:solidFill>
                <a:latin typeface="Calibri" pitchFamily="34" charset="0"/>
              </a:rPr>
              <a:t>(10</a:t>
            </a:r>
            <a:r>
              <a:rPr lang="pl-PL" sz="2400" kern="0" baseline="30000" dirty="0">
                <a:solidFill>
                  <a:srgbClr val="FFFFFF"/>
                </a:solidFill>
                <a:latin typeface="Calibri" pitchFamily="34" charset="0"/>
              </a:rPr>
              <a:t>11</a:t>
            </a:r>
            <a:r>
              <a:rPr lang="pl-PL" sz="2400" kern="0" dirty="0">
                <a:solidFill>
                  <a:srgbClr val="FFFFFF"/>
                </a:solidFill>
                <a:latin typeface="Calibri" pitchFamily="34" charset="0"/>
              </a:rPr>
              <a:t>)</a:t>
            </a:r>
          </a:p>
          <a:p>
            <a:pPr marL="457200" indent="-457200">
              <a:defRPr/>
            </a:pPr>
            <a:r>
              <a:rPr lang="pl-PL" sz="2400" kern="0" dirty="0" smtClean="0">
                <a:solidFill>
                  <a:srgbClr val="FFFFFF"/>
                </a:solidFill>
                <a:latin typeface="Calibri" pitchFamily="34" charset="0"/>
              </a:rPr>
              <a:t>		7800 synaps</a:t>
            </a:r>
            <a:r>
              <a:rPr lang="en-US" sz="2400" kern="0" dirty="0" err="1" smtClean="0">
                <a:solidFill>
                  <a:srgbClr val="FFFFFF"/>
                </a:solidFill>
                <a:latin typeface="Calibri" pitchFamily="34" charset="0"/>
              </a:rPr>
              <a:t>es</a:t>
            </a:r>
            <a:r>
              <a:rPr lang="pl-PL" sz="2400" kern="0" dirty="0">
                <a:solidFill>
                  <a:srgbClr val="FFFFFF"/>
                </a:solidFill>
                <a:latin typeface="Calibri" pitchFamily="34" charset="0"/>
              </a:rPr>
              <a:t>		        ~ 10</a:t>
            </a:r>
            <a:r>
              <a:rPr lang="pl-PL" sz="2400" kern="0" baseline="30000" dirty="0">
                <a:solidFill>
                  <a:srgbClr val="FFFFFF"/>
                </a:solidFill>
                <a:latin typeface="Calibri" pitchFamily="34" charset="0"/>
              </a:rPr>
              <a:t>14</a:t>
            </a:r>
            <a:r>
              <a:rPr lang="pl-PL" sz="2400" kern="0" dirty="0">
                <a:solidFill>
                  <a:srgbClr val="FFFFFF"/>
                </a:solidFill>
                <a:latin typeface="Calibri" pitchFamily="34" charset="0"/>
              </a:rPr>
              <a:t> – 10</a:t>
            </a:r>
            <a:r>
              <a:rPr lang="pl-PL" sz="2400" kern="0" baseline="30000" dirty="0">
                <a:solidFill>
                  <a:srgbClr val="FFFFFF"/>
                </a:solidFill>
                <a:latin typeface="Calibri" pitchFamily="34" charset="0"/>
              </a:rPr>
              <a:t>15</a:t>
            </a:r>
            <a:r>
              <a:rPr lang="pl-PL" sz="2400" kern="0" dirty="0">
                <a:solidFill>
                  <a:srgbClr val="FFFFFF"/>
                </a:solidFill>
                <a:latin typeface="Calibri" pitchFamily="34" charset="0"/>
              </a:rPr>
              <a:t> </a:t>
            </a:r>
            <a:r>
              <a:rPr lang="pl-PL" sz="2400" kern="0" dirty="0" smtClean="0">
                <a:solidFill>
                  <a:srgbClr val="FFFFFF"/>
                </a:solidFill>
                <a:latin typeface="Calibri" pitchFamily="34" charset="0"/>
              </a:rPr>
              <a:t>synaps</a:t>
            </a:r>
            <a:r>
              <a:rPr lang="en-US" sz="2400" kern="0" dirty="0" err="1" smtClean="0">
                <a:solidFill>
                  <a:srgbClr val="FFFFFF"/>
                </a:solidFill>
                <a:latin typeface="Calibri" pitchFamily="34" charset="0"/>
              </a:rPr>
              <a:t>es</a:t>
            </a:r>
            <a:r>
              <a:rPr lang="pl-PL" sz="2400" kern="0" dirty="0" smtClean="0">
                <a:solidFill>
                  <a:srgbClr val="FFFFFF"/>
                </a:solidFill>
                <a:latin typeface="Calibri" pitchFamily="34" charset="0"/>
              </a:rPr>
              <a:t> </a:t>
            </a:r>
            <a:endParaRPr lang="pl-PL" sz="2400" kern="0" dirty="0">
              <a:solidFill>
                <a:srgbClr val="FFFFFF"/>
              </a:solidFill>
              <a:latin typeface="Calibri" pitchFamily="34" charset="0"/>
            </a:endParaRPr>
          </a:p>
          <a:p>
            <a:pPr marL="457200" indent="-457200">
              <a:defRPr/>
            </a:pPr>
            <a:endParaRPr lang="pl-PL" sz="2400" kern="0" baseline="-25000" dirty="0">
              <a:solidFill>
                <a:srgbClr val="FFFFFF"/>
              </a:solidFill>
              <a:latin typeface="Calibri" pitchFamily="34" charset="0"/>
            </a:endParaRPr>
          </a:p>
          <a:p>
            <a:pPr>
              <a:defRPr/>
            </a:pPr>
            <a:r>
              <a:rPr lang="en-US" sz="2400" kern="0" dirty="0" smtClean="0">
                <a:solidFill>
                  <a:srgbClr val="FFFFFF"/>
                </a:solidFill>
                <a:latin typeface="Calibri" pitchFamily="34" charset="0"/>
              </a:rPr>
              <a:t>Conclusion</a:t>
            </a:r>
            <a:r>
              <a:rPr lang="pl-PL" sz="2400" kern="0" dirty="0" smtClean="0">
                <a:solidFill>
                  <a:srgbClr val="FFFFFF"/>
                </a:solidFill>
                <a:latin typeface="Calibri" pitchFamily="34" charset="0"/>
              </a:rPr>
              <a:t>: </a:t>
            </a:r>
            <a:r>
              <a:rPr lang="en-US" sz="2400" kern="0" dirty="0" smtClean="0">
                <a:solidFill>
                  <a:srgbClr val="FFFFFF"/>
                </a:solidFill>
                <a:latin typeface="Calibri" pitchFamily="34" charset="0"/>
              </a:rPr>
              <a:t>the number of genes is not directly connected to the complexity of brain</a:t>
            </a:r>
            <a:r>
              <a:rPr lang="pl-PL" sz="2400" kern="0" dirty="0" smtClean="0">
                <a:solidFill>
                  <a:srgbClr val="FFFFFF"/>
                </a:solidFill>
                <a:latin typeface="Calibri" pitchFamily="34" charset="0"/>
              </a:rPr>
              <a:t>. </a:t>
            </a:r>
            <a:r>
              <a:rPr lang="en-US" sz="2400" kern="0" dirty="0" smtClean="0">
                <a:solidFill>
                  <a:srgbClr val="FFFFFF"/>
                </a:solidFill>
                <a:latin typeface="Calibri" pitchFamily="34" charset="0"/>
              </a:rPr>
              <a:t>The way </a:t>
            </a:r>
            <a:r>
              <a:rPr lang="pl-PL" sz="2400" kern="0" dirty="0" smtClean="0">
                <a:solidFill>
                  <a:srgbClr val="FFFFFF"/>
                </a:solidFill>
                <a:latin typeface="Calibri" pitchFamily="34" charset="0"/>
              </a:rPr>
              <a:t>DNA</a:t>
            </a:r>
            <a:r>
              <a:rPr lang="en-US" sz="2400" kern="0" dirty="0" smtClean="0">
                <a:solidFill>
                  <a:srgbClr val="FFFFFF"/>
                </a:solidFill>
                <a:latin typeface="Calibri" pitchFamily="34" charset="0"/>
              </a:rPr>
              <a:t> is decoded depends on many </a:t>
            </a:r>
            <a:r>
              <a:rPr lang="pl-PL" sz="2400" kern="0" dirty="0" err="1" smtClean="0">
                <a:solidFill>
                  <a:srgbClr val="FFFFFF"/>
                </a:solidFill>
                <a:latin typeface="Calibri" pitchFamily="34" charset="0"/>
              </a:rPr>
              <a:t>epigenet</a:t>
            </a:r>
            <a:r>
              <a:rPr lang="en-US" sz="2400" kern="0" dirty="0" err="1" smtClean="0">
                <a:solidFill>
                  <a:srgbClr val="FFFFFF"/>
                </a:solidFill>
                <a:latin typeface="Calibri" pitchFamily="34" charset="0"/>
              </a:rPr>
              <a:t>ic</a:t>
            </a:r>
            <a:r>
              <a:rPr lang="en-US" sz="2400" kern="0" dirty="0" smtClean="0">
                <a:solidFill>
                  <a:srgbClr val="FFFFFF"/>
                </a:solidFill>
                <a:latin typeface="Calibri" pitchFamily="34" charset="0"/>
              </a:rPr>
              <a:t> factors</a:t>
            </a:r>
            <a:r>
              <a:rPr lang="pl-PL" sz="2400" kern="0" dirty="0" smtClean="0">
                <a:solidFill>
                  <a:srgbClr val="FFFFFF"/>
                </a:solidFill>
                <a:latin typeface="Calibri" pitchFamily="34" charset="0"/>
              </a:rPr>
              <a:t>, </a:t>
            </a:r>
            <a:r>
              <a:rPr lang="en-US" sz="2400" kern="0" dirty="0" smtClean="0">
                <a:solidFill>
                  <a:srgbClr val="FFFFFF"/>
                </a:solidFill>
                <a:latin typeface="Calibri" pitchFamily="34" charset="0"/>
              </a:rPr>
              <a:t>and it may be easier to control them</a:t>
            </a:r>
            <a:r>
              <a:rPr lang="pl-PL" sz="2400" kern="0" dirty="0" smtClean="0">
                <a:solidFill>
                  <a:srgbClr val="FFFFFF"/>
                </a:solidFill>
                <a:latin typeface="Calibri" pitchFamily="34" charset="0"/>
              </a:rPr>
              <a:t>. </a:t>
            </a:r>
            <a:endParaRPr lang="pl-PL" sz="2400" kern="0" dirty="0">
              <a:solidFill>
                <a:srgbClr val="FFFFFF"/>
              </a:solidFill>
              <a:latin typeface="Calibri" pitchFamily="34" charset="0"/>
            </a:endParaRPr>
          </a:p>
        </p:txBody>
      </p:sp>
      <p:pic>
        <p:nvPicPr>
          <p:cNvPr id="92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3725" y="2425700"/>
            <a:ext cx="1630363"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1438" y="2503488"/>
            <a:ext cx="147002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987782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268760"/>
            <a:ext cx="8086725"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ytuł 1"/>
          <p:cNvSpPr>
            <a:spLocks noGrp="1"/>
          </p:cNvSpPr>
          <p:nvPr>
            <p:ph type="title"/>
          </p:nvPr>
        </p:nvSpPr>
        <p:spPr>
          <a:xfrm>
            <a:off x="755652" y="170480"/>
            <a:ext cx="7772400" cy="792162"/>
          </a:xfrm>
        </p:spPr>
        <p:txBody>
          <a:bodyPr/>
          <a:lstStyle/>
          <a:p>
            <a:r>
              <a:rPr lang="en-US" dirty="0" smtClean="0"/>
              <a:t>Thought</a:t>
            </a:r>
            <a:r>
              <a:rPr lang="pl-PL" dirty="0" smtClean="0"/>
              <a:t>: </a:t>
            </a:r>
            <a:r>
              <a:rPr lang="en-US" dirty="0" smtClean="0"/>
              <a:t>time</a:t>
            </a:r>
            <a:r>
              <a:rPr lang="pl-PL" dirty="0" smtClean="0"/>
              <a:t>, </a:t>
            </a:r>
            <a:r>
              <a:rPr lang="en-US" dirty="0" smtClean="0"/>
              <a:t>frequency</a:t>
            </a:r>
            <a:r>
              <a:rPr lang="pl-PL" dirty="0" smtClean="0"/>
              <a:t>, </a:t>
            </a:r>
            <a:r>
              <a:rPr lang="en-US" dirty="0" smtClean="0"/>
              <a:t>place</a:t>
            </a:r>
            <a:r>
              <a:rPr lang="pl-PL" dirty="0" smtClean="0"/>
              <a:t>, </a:t>
            </a:r>
            <a:r>
              <a:rPr lang="pl-PL" dirty="0" err="1" smtClean="0"/>
              <a:t>energ</a:t>
            </a:r>
            <a:r>
              <a:rPr lang="en-US" dirty="0" smtClean="0"/>
              <a:t>y</a:t>
            </a:r>
            <a:r>
              <a:rPr lang="pl-PL" dirty="0" smtClean="0"/>
              <a:t> </a:t>
            </a:r>
            <a:endParaRPr lang="en-US" dirty="0"/>
          </a:p>
        </p:txBody>
      </p:sp>
      <p:sp>
        <p:nvSpPr>
          <p:cNvPr id="3" name="Symbol zastępczy zawartości 2"/>
          <p:cNvSpPr>
            <a:spLocks noGrp="1"/>
          </p:cNvSpPr>
          <p:nvPr>
            <p:ph idx="1"/>
          </p:nvPr>
        </p:nvSpPr>
        <p:spPr>
          <a:xfrm>
            <a:off x="755576" y="4941168"/>
            <a:ext cx="8350250" cy="1440907"/>
          </a:xfrm>
        </p:spPr>
        <p:txBody>
          <a:bodyPr/>
          <a:lstStyle/>
          <a:p>
            <a:pPr marL="0" indent="0">
              <a:buNone/>
            </a:pPr>
            <a:r>
              <a:rPr lang="en-US" sz="2400" dirty="0" err="1"/>
              <a:t>Pasley</a:t>
            </a:r>
            <a:r>
              <a:rPr lang="pl-PL" sz="2400" dirty="0"/>
              <a:t> et al. </a:t>
            </a:r>
            <a:r>
              <a:rPr lang="en-US" sz="2400" dirty="0"/>
              <a:t>Reconstructing Speech from Human Auditory Cortex</a:t>
            </a:r>
          </a:p>
          <a:p>
            <a:pPr marL="0" indent="0">
              <a:buNone/>
            </a:pPr>
            <a:r>
              <a:rPr lang="pl-PL" sz="2400" dirty="0" smtClean="0"/>
              <a:t>PLOS </a:t>
            </a:r>
            <a:r>
              <a:rPr lang="pl-PL" sz="2400" dirty="0" err="1"/>
              <a:t>Biology</a:t>
            </a:r>
            <a:r>
              <a:rPr lang="pl-PL" sz="2400" dirty="0"/>
              <a:t> 2012</a:t>
            </a:r>
            <a:endParaRPr lang="en-US" sz="2400" dirty="0"/>
          </a:p>
        </p:txBody>
      </p:sp>
    </p:spTree>
    <p:extLst>
      <p:ext uri="{BB962C8B-B14F-4D97-AF65-F5344CB8AC3E}">
        <p14:creationId xmlns:p14="http://schemas.microsoft.com/office/powerpoint/2010/main" val="317951393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55650" y="225072"/>
            <a:ext cx="7772400" cy="792162"/>
          </a:xfrm>
        </p:spPr>
        <p:txBody>
          <a:bodyPr/>
          <a:lstStyle/>
          <a:p>
            <a:r>
              <a:rPr lang="en-US" dirty="0" smtClean="0"/>
              <a:t>Geometric model of mind</a:t>
            </a:r>
            <a:endParaRPr lang="en-US" dirty="0"/>
          </a:p>
        </p:txBody>
      </p:sp>
      <p:sp>
        <p:nvSpPr>
          <p:cNvPr id="3" name="Symbol zastępczy zawartości 2"/>
          <p:cNvSpPr>
            <a:spLocks noGrp="1"/>
          </p:cNvSpPr>
          <p:nvPr>
            <p:ph idx="1"/>
          </p:nvPr>
        </p:nvSpPr>
        <p:spPr>
          <a:xfrm>
            <a:off x="467544" y="1125539"/>
            <a:ext cx="4824536" cy="2591493"/>
          </a:xfrm>
        </p:spPr>
        <p:txBody>
          <a:bodyPr/>
          <a:lstStyle/>
          <a:p>
            <a:pPr marL="0" indent="0" algn="ctr" eaLnBrk="1" hangingPunct="1">
              <a:buNone/>
            </a:pPr>
            <a:r>
              <a:rPr lang="en-US" sz="2400" dirty="0" smtClean="0">
                <a:solidFill>
                  <a:srgbClr val="FFFFFF"/>
                </a:solidFill>
                <a:cs typeface="Arial" pitchFamily="34" charset="0"/>
              </a:rPr>
              <a:t>Objective</a:t>
            </a:r>
            <a:r>
              <a:rPr lang="pl-PL" sz="2400" dirty="0" smtClean="0">
                <a:solidFill>
                  <a:srgbClr val="FFFFFF"/>
                </a:solidFill>
                <a:cs typeface="Arial" pitchFamily="34" charset="0"/>
              </a:rPr>
              <a:t> </a:t>
            </a:r>
            <a:r>
              <a:rPr lang="pl-PL" sz="2400" dirty="0" smtClean="0">
                <a:solidFill>
                  <a:srgbClr val="FFFFFF"/>
                </a:solidFill>
                <a:cs typeface="Arial" pitchFamily="34" charset="0"/>
                <a:sym typeface="Wingdings" pitchFamily="2" charset="2"/>
              </a:rPr>
              <a:t> </a:t>
            </a:r>
            <a:r>
              <a:rPr lang="en-US" sz="2400" dirty="0" smtClean="0">
                <a:solidFill>
                  <a:srgbClr val="FFFFFF"/>
                </a:solidFill>
                <a:cs typeface="Arial" pitchFamily="34" charset="0"/>
                <a:sym typeface="Wingdings" pitchFamily="2" charset="2"/>
              </a:rPr>
              <a:t>Subjective</a:t>
            </a:r>
            <a:r>
              <a:rPr lang="pl-PL" sz="2400" dirty="0" smtClean="0">
                <a:solidFill>
                  <a:srgbClr val="FFFFFF"/>
                </a:solidFill>
                <a:cs typeface="Arial" pitchFamily="34" charset="0"/>
                <a:sym typeface="Wingdings" pitchFamily="2" charset="2"/>
              </a:rPr>
              <a:t>.</a:t>
            </a:r>
            <a:endParaRPr lang="pl-PL" sz="2400" dirty="0" smtClean="0">
              <a:solidFill>
                <a:srgbClr val="FFFFFF"/>
              </a:solidFill>
              <a:cs typeface="Arial" pitchFamily="34" charset="0"/>
            </a:endParaRPr>
          </a:p>
          <a:p>
            <a:pPr marL="0" indent="0" algn="ctr" eaLnBrk="1" hangingPunct="1">
              <a:buNone/>
            </a:pPr>
            <a:r>
              <a:rPr lang="en-US" sz="2400" dirty="0" smtClean="0">
                <a:solidFill>
                  <a:srgbClr val="FFFFFF"/>
                </a:solidFill>
                <a:cs typeface="Arial" pitchFamily="34" charset="0"/>
              </a:rPr>
              <a:t>Brain</a:t>
            </a:r>
            <a:r>
              <a:rPr lang="pl-PL" sz="2400" dirty="0" smtClean="0">
                <a:solidFill>
                  <a:srgbClr val="FFFFFF"/>
                </a:solidFill>
                <a:cs typeface="Arial" pitchFamily="34" charset="0"/>
              </a:rPr>
              <a:t> </a:t>
            </a:r>
            <a:r>
              <a:rPr lang="pl-PL" sz="2400" dirty="0" smtClean="0">
                <a:solidFill>
                  <a:srgbClr val="FFFFFF"/>
                </a:solidFill>
                <a:cs typeface="Arial" pitchFamily="34" charset="0"/>
                <a:sym typeface="Wingdings" pitchFamily="2" charset="2"/>
              </a:rPr>
              <a:t> </a:t>
            </a:r>
            <a:r>
              <a:rPr lang="en-US" sz="2400" dirty="0" smtClean="0">
                <a:solidFill>
                  <a:srgbClr val="FFFFFF"/>
                </a:solidFill>
                <a:cs typeface="Arial" pitchFamily="34" charset="0"/>
              </a:rPr>
              <a:t>Mind</a:t>
            </a:r>
            <a:r>
              <a:rPr lang="pl-PL" sz="2400" dirty="0" smtClean="0">
                <a:solidFill>
                  <a:srgbClr val="FFFFFF"/>
                </a:solidFill>
                <a:cs typeface="Arial" pitchFamily="34" charset="0"/>
              </a:rPr>
              <a:t>.</a:t>
            </a:r>
          </a:p>
          <a:p>
            <a:pPr marL="0" indent="0" eaLnBrk="1" hangingPunct="1">
              <a:buNone/>
            </a:pPr>
            <a:r>
              <a:rPr lang="en-US" sz="2400" dirty="0" err="1" smtClean="0">
                <a:solidFill>
                  <a:srgbClr val="FFFFFF"/>
                </a:solidFill>
                <a:cs typeface="Arial" pitchFamily="34" charset="0"/>
              </a:rPr>
              <a:t>Neurodynamics</a:t>
            </a:r>
            <a:r>
              <a:rPr lang="en-US" sz="2400" dirty="0" smtClean="0">
                <a:solidFill>
                  <a:srgbClr val="FFFFFF"/>
                </a:solidFill>
                <a:cs typeface="Arial" pitchFamily="34" charset="0"/>
              </a:rPr>
              <a:t> describes state of the brain activation measured using </a:t>
            </a:r>
            <a:r>
              <a:rPr lang="pl-PL" sz="2400" dirty="0" smtClean="0">
                <a:solidFill>
                  <a:srgbClr val="FFFFFF"/>
                </a:solidFill>
                <a:cs typeface="Arial" pitchFamily="34" charset="0"/>
              </a:rPr>
              <a:t>EEG, MEG, NIRS-OT, PET, </a:t>
            </a:r>
            <a:r>
              <a:rPr lang="pl-PL" sz="2400" dirty="0" err="1" smtClean="0">
                <a:solidFill>
                  <a:srgbClr val="FFFFFF"/>
                </a:solidFill>
                <a:cs typeface="Arial" pitchFamily="34" charset="0"/>
              </a:rPr>
              <a:t>fMRI</a:t>
            </a:r>
            <a:r>
              <a:rPr lang="pl-PL" sz="2400" dirty="0" smtClean="0">
                <a:solidFill>
                  <a:srgbClr val="FFFFFF"/>
                </a:solidFill>
                <a:cs typeface="Arial" pitchFamily="34" charset="0"/>
              </a:rPr>
              <a:t> </a:t>
            </a:r>
            <a:r>
              <a:rPr lang="en-US" sz="2400" dirty="0" smtClean="0">
                <a:solidFill>
                  <a:srgbClr val="FFFFFF"/>
                </a:solidFill>
                <a:cs typeface="Arial" pitchFamily="34" charset="0"/>
              </a:rPr>
              <a:t>or other techniques.</a:t>
            </a:r>
            <a:r>
              <a:rPr lang="pl-PL" sz="2400" dirty="0" smtClean="0">
                <a:solidFill>
                  <a:srgbClr val="FFFFFF"/>
                </a:solidFill>
                <a:cs typeface="Arial" pitchFamily="34" charset="0"/>
              </a:rPr>
              <a:t> </a:t>
            </a:r>
          </a:p>
        </p:txBody>
      </p:sp>
      <p:pic>
        <p:nvPicPr>
          <p:cNvPr id="4" name="Obraz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152" y="1183145"/>
            <a:ext cx="2162175" cy="1990725"/>
          </a:xfrm>
          <a:prstGeom prst="rect">
            <a:avLst/>
          </a:prstGeom>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3573016"/>
            <a:ext cx="38100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ymbol zastępczy zawartości 2"/>
          <p:cNvSpPr txBox="1">
            <a:spLocks/>
          </p:cNvSpPr>
          <p:nvPr/>
        </p:nvSpPr>
        <p:spPr bwMode="auto">
          <a:xfrm>
            <a:off x="467544" y="3717032"/>
            <a:ext cx="4606280" cy="275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eaLnBrk="1" hangingPunct="1">
              <a:buNone/>
            </a:pPr>
            <a:r>
              <a:rPr lang="en-US" sz="2400" dirty="0" smtClean="0">
                <a:solidFill>
                  <a:srgbClr val="FFFFFF"/>
                </a:solidFill>
                <a:latin typeface="Calibri" pitchFamily="34" charset="0"/>
                <a:cs typeface="Arial" pitchFamily="34" charset="0"/>
              </a:rPr>
              <a:t>How to represent mind state?</a:t>
            </a:r>
            <a:endParaRPr lang="pl-PL" sz="2400" dirty="0">
              <a:solidFill>
                <a:srgbClr val="FFFFFF"/>
              </a:solidFill>
              <a:latin typeface="Calibri" pitchFamily="34" charset="0"/>
              <a:cs typeface="Arial" pitchFamily="34" charset="0"/>
            </a:endParaRPr>
          </a:p>
          <a:p>
            <a:pPr marL="0" indent="0" eaLnBrk="1" hangingPunct="1">
              <a:buNone/>
            </a:pPr>
            <a:r>
              <a:rPr lang="en-US" sz="2400" dirty="0" smtClean="0">
                <a:solidFill>
                  <a:srgbClr val="FFFFFF"/>
                </a:solidFill>
                <a:latin typeface="Calibri" pitchFamily="34" charset="0"/>
                <a:cs typeface="Arial" pitchFamily="34" charset="0"/>
              </a:rPr>
              <a:t>In the space based on dimensions that have subjective interpretation</a:t>
            </a:r>
            <a:r>
              <a:rPr lang="pl-PL" sz="2400" dirty="0" smtClean="0">
                <a:solidFill>
                  <a:srgbClr val="FFFFFF"/>
                </a:solidFill>
                <a:latin typeface="Calibri" pitchFamily="34" charset="0"/>
                <a:cs typeface="Arial" pitchFamily="34" charset="0"/>
              </a:rPr>
              <a:t>: </a:t>
            </a:r>
            <a:r>
              <a:rPr lang="en-US" sz="2400" dirty="0" smtClean="0">
                <a:solidFill>
                  <a:srgbClr val="FFFFFF"/>
                </a:solidFill>
                <a:latin typeface="Calibri" pitchFamily="34" charset="0"/>
                <a:cs typeface="Arial" pitchFamily="34" charset="0"/>
              </a:rPr>
              <a:t>intentions, emotions</a:t>
            </a:r>
            <a:r>
              <a:rPr lang="pl-PL" sz="2400" dirty="0" smtClean="0">
                <a:solidFill>
                  <a:srgbClr val="FFFFFF"/>
                </a:solidFill>
                <a:latin typeface="Calibri" pitchFamily="34" charset="0"/>
                <a:cs typeface="Arial" pitchFamily="34" charset="0"/>
              </a:rPr>
              <a:t>, </a:t>
            </a:r>
            <a:r>
              <a:rPr lang="en-US" sz="2400" dirty="0" smtClean="0">
                <a:solidFill>
                  <a:srgbClr val="FFFFFF"/>
                </a:solidFill>
                <a:latin typeface="Calibri" pitchFamily="34" charset="0"/>
                <a:cs typeface="Arial" pitchFamily="34" charset="0"/>
              </a:rPr>
              <a:t>qualia</a:t>
            </a:r>
            <a:r>
              <a:rPr lang="pl-PL" sz="2400" dirty="0" smtClean="0">
                <a:solidFill>
                  <a:srgbClr val="FFFFFF"/>
                </a:solidFill>
                <a:latin typeface="Calibri" pitchFamily="34" charset="0"/>
                <a:cs typeface="Arial" pitchFamily="34" charset="0"/>
              </a:rPr>
              <a:t>. </a:t>
            </a:r>
            <a:endParaRPr lang="pl-PL" sz="2400" dirty="0">
              <a:solidFill>
                <a:srgbClr val="FFFFFF"/>
              </a:solidFill>
              <a:latin typeface="Calibri" pitchFamily="34" charset="0"/>
              <a:cs typeface="Arial" pitchFamily="34" charset="0"/>
            </a:endParaRPr>
          </a:p>
          <a:p>
            <a:pPr marL="0" indent="0" eaLnBrk="1" hangingPunct="1">
              <a:buNone/>
            </a:pPr>
            <a:r>
              <a:rPr lang="en-US" sz="2400" dirty="0" smtClean="0">
                <a:solidFill>
                  <a:srgbClr val="FFFFFF"/>
                </a:solidFill>
                <a:latin typeface="Calibri" pitchFamily="34" charset="0"/>
                <a:cs typeface="Arial" pitchFamily="34" charset="0"/>
              </a:rPr>
              <a:t>Mind state and brain state trajectory should then be linked together by transformations (BCI). </a:t>
            </a:r>
            <a:endParaRPr lang="en-US" sz="2400" dirty="0">
              <a:solidFill>
                <a:srgbClr val="FFFFFF"/>
              </a:solidFill>
              <a:latin typeface="Calibri" pitchFamily="34" charset="0"/>
              <a:cs typeface="Arial" pitchFamily="34" charset="0"/>
            </a:endParaRPr>
          </a:p>
        </p:txBody>
      </p:sp>
    </p:spTree>
    <p:extLst>
      <p:ext uri="{BB962C8B-B14F-4D97-AF65-F5344CB8AC3E}">
        <p14:creationId xmlns:p14="http://schemas.microsoft.com/office/powerpoint/2010/main" val="72148380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ChangeArrowheads="1"/>
          </p:cNvSpPr>
          <p:nvPr/>
        </p:nvSpPr>
        <p:spPr bwMode="auto">
          <a:xfrm>
            <a:off x="611187" y="447674"/>
            <a:ext cx="3355007" cy="607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spcAft>
                <a:spcPts val="600"/>
              </a:spcAft>
              <a:buClr>
                <a:srgbClr val="775F55"/>
              </a:buClr>
            </a:pPr>
            <a:r>
              <a:rPr lang="en-US" sz="2400" dirty="0" smtClean="0">
                <a:solidFill>
                  <a:srgbClr val="FFFFFF"/>
                </a:solidFill>
                <a:latin typeface="Calibri" pitchFamily="34" charset="0"/>
              </a:rPr>
              <a:t>Nicole </a:t>
            </a:r>
            <a:r>
              <a:rPr lang="en-US" sz="2400" dirty="0" err="1" smtClean="0">
                <a:solidFill>
                  <a:srgbClr val="FFFFFF"/>
                </a:solidFill>
                <a:latin typeface="Calibri" pitchFamily="34" charset="0"/>
              </a:rPr>
              <a:t>Speer</a:t>
            </a:r>
            <a:r>
              <a:rPr lang="en-US" sz="2400" dirty="0" smtClean="0">
                <a:solidFill>
                  <a:srgbClr val="FFFFFF"/>
                </a:solidFill>
                <a:latin typeface="Calibri" pitchFamily="34" charset="0"/>
              </a:rPr>
              <a:t> et al. </a:t>
            </a:r>
          </a:p>
          <a:p>
            <a:pPr algn="l">
              <a:spcAft>
                <a:spcPts val="600"/>
              </a:spcAft>
              <a:buClr>
                <a:srgbClr val="775F55"/>
              </a:buClr>
            </a:pPr>
            <a:r>
              <a:rPr lang="en-US" sz="2400" dirty="0" smtClean="0">
                <a:solidFill>
                  <a:srgbClr val="FFFFFF"/>
                </a:solidFill>
                <a:latin typeface="Calibri" pitchFamily="34" charset="0"/>
              </a:rPr>
              <a:t>Reading Stories Activates Neural Representations of Visual and Motor Experiences. </a:t>
            </a:r>
          </a:p>
          <a:p>
            <a:pPr algn="l">
              <a:spcAft>
                <a:spcPts val="600"/>
              </a:spcAft>
              <a:buClr>
                <a:srgbClr val="775F55"/>
              </a:buClr>
            </a:pPr>
            <a:r>
              <a:rPr lang="en-US" sz="2400" i="1" dirty="0" smtClean="0">
                <a:solidFill>
                  <a:srgbClr val="FFFFFF"/>
                </a:solidFill>
                <a:latin typeface="Calibri" pitchFamily="34" charset="0"/>
              </a:rPr>
              <a:t>Psychological Science</a:t>
            </a:r>
            <a:r>
              <a:rPr lang="en-US" sz="2400" dirty="0" smtClean="0">
                <a:solidFill>
                  <a:srgbClr val="FFFFFF"/>
                </a:solidFill>
                <a:latin typeface="Calibri" pitchFamily="34" charset="0"/>
              </a:rPr>
              <a:t> </a:t>
            </a:r>
            <a:br>
              <a:rPr lang="en-US" sz="2400" dirty="0" smtClean="0">
                <a:solidFill>
                  <a:srgbClr val="FFFFFF"/>
                </a:solidFill>
                <a:latin typeface="Calibri" pitchFamily="34" charset="0"/>
              </a:rPr>
            </a:br>
            <a:r>
              <a:rPr lang="en-US" sz="2400" dirty="0" smtClean="0">
                <a:solidFill>
                  <a:srgbClr val="FFFFFF"/>
                </a:solidFill>
                <a:latin typeface="Calibri" pitchFamily="34" charset="0"/>
              </a:rPr>
              <a:t>(2010).</a:t>
            </a:r>
          </a:p>
          <a:p>
            <a:pPr algn="l">
              <a:spcAft>
                <a:spcPts val="600"/>
              </a:spcAft>
              <a:buClr>
                <a:srgbClr val="775F55"/>
              </a:buClr>
            </a:pPr>
            <a:r>
              <a:rPr lang="en-US" sz="2400" dirty="0" smtClean="0">
                <a:solidFill>
                  <a:srgbClr val="FFFFFF"/>
                </a:solidFill>
                <a:latin typeface="Calibri" pitchFamily="34" charset="0"/>
              </a:rPr>
              <a:t>Meaning: always slightly different, depending on the context, but still may be </a:t>
            </a:r>
            <a:r>
              <a:rPr lang="en-US" sz="2400" dirty="0" err="1" smtClean="0">
                <a:solidFill>
                  <a:srgbClr val="FFFFFF"/>
                </a:solidFill>
                <a:latin typeface="Calibri" pitchFamily="34" charset="0"/>
              </a:rPr>
              <a:t>clusterized</a:t>
            </a:r>
            <a:r>
              <a:rPr lang="en-US" sz="2400" dirty="0" smtClean="0">
                <a:solidFill>
                  <a:srgbClr val="FFFFFF"/>
                </a:solidFill>
                <a:latin typeface="Calibri" pitchFamily="34" charset="0"/>
              </a:rPr>
              <a:t> into relatively small number of distinct meanings.</a:t>
            </a:r>
          </a:p>
          <a:p>
            <a:pPr algn="l">
              <a:spcAft>
                <a:spcPts val="600"/>
              </a:spcAft>
              <a:buClr>
                <a:srgbClr val="775F55"/>
              </a:buClr>
            </a:pPr>
            <a:r>
              <a:rPr lang="en-US" sz="2400" dirty="0" smtClean="0">
                <a:solidFill>
                  <a:srgbClr val="FFFFFF"/>
                </a:solidFill>
                <a:latin typeface="Calibri" pitchFamily="34" charset="0"/>
              </a:rPr>
              <a:t>Experience is segmented</a:t>
            </a:r>
          </a:p>
          <a:p>
            <a:pPr algn="l">
              <a:spcAft>
                <a:spcPts val="600"/>
              </a:spcAft>
              <a:buClr>
                <a:srgbClr val="775F55"/>
              </a:buClr>
            </a:pPr>
            <a:r>
              <a:rPr lang="en-US" sz="2400" dirty="0" smtClean="0">
                <a:solidFill>
                  <a:srgbClr val="FFFFFF"/>
                </a:solidFill>
                <a:latin typeface="Calibri" pitchFamily="34" charset="0"/>
              </a:rPr>
              <a:t>(</a:t>
            </a:r>
            <a:r>
              <a:rPr lang="en-US" sz="2400" dirty="0" err="1" smtClean="0">
                <a:solidFill>
                  <a:srgbClr val="FFFFFF"/>
                </a:solidFill>
                <a:latin typeface="Calibri" pitchFamily="34" charset="0"/>
              </a:rPr>
              <a:t>Zacks</a:t>
            </a:r>
            <a:r>
              <a:rPr lang="en-US" sz="2400" dirty="0" smtClean="0">
                <a:solidFill>
                  <a:srgbClr val="FFFFFF"/>
                </a:solidFill>
                <a:latin typeface="Calibri" pitchFamily="34" charset="0"/>
              </a:rPr>
              <a:t> et al, 2010).</a:t>
            </a:r>
            <a:endParaRPr lang="en-US" sz="2400" dirty="0">
              <a:solidFill>
                <a:srgbClr val="FFFFFF"/>
              </a:solidFill>
              <a:latin typeface="Calibri" pitchFamily="34" charset="0"/>
            </a:endParaRPr>
          </a:p>
        </p:txBody>
      </p:sp>
      <p:pic>
        <p:nvPicPr>
          <p:cNvPr id="113666" name="Picture 2"/>
          <p:cNvPicPr>
            <a:picLocks noChangeAspect="1" noChangeArrowheads="1"/>
          </p:cNvPicPr>
          <p:nvPr/>
        </p:nvPicPr>
        <p:blipFill>
          <a:blip r:embed="rId3"/>
          <a:srcRect/>
          <a:stretch>
            <a:fillRect/>
          </a:stretch>
        </p:blipFill>
        <p:spPr bwMode="auto">
          <a:xfrm>
            <a:off x="3966195" y="260350"/>
            <a:ext cx="5143500" cy="6438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4185352456"/>
      </p:ext>
    </p:extLst>
  </p:cSld>
  <p:clrMapOvr>
    <a:masterClrMapping/>
  </p:clrMapOvr>
  <p:transition spd="slow">
    <p:cove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539552" y="5918200"/>
            <a:ext cx="8085336" cy="830997"/>
          </a:xfrm>
          <a:prstGeom prst="rect">
            <a:avLst/>
          </a:prstGeom>
          <a:noFill/>
        </p:spPr>
        <p:txBody>
          <a:bodyPr wrap="square">
            <a:spAutoFit/>
          </a:bodyPr>
          <a:lstStyle/>
          <a:p>
            <a:pPr>
              <a:defRPr/>
            </a:pPr>
            <a:r>
              <a:rPr lang="pl-PL" sz="2400" dirty="0" smtClean="0">
                <a:latin typeface="Calibri" pitchFamily="34" charset="0"/>
                <a:cs typeface="Calibri" pitchFamily="34" charset="0"/>
              </a:rPr>
              <a:t>„</a:t>
            </a:r>
            <a:r>
              <a:rPr lang="pl-PL" sz="2400" dirty="0" err="1" smtClean="0">
                <a:latin typeface="Calibri" pitchFamily="34" charset="0"/>
                <a:cs typeface="Calibri" pitchFamily="34" charset="0"/>
              </a:rPr>
              <a:t>Gain</a:t>
            </a:r>
            <a:r>
              <a:rPr lang="pl-PL" sz="2400" dirty="0" smtClean="0">
                <a:latin typeface="Calibri" pitchFamily="34" charset="0"/>
                <a:cs typeface="Calibri" pitchFamily="34" charset="0"/>
              </a:rPr>
              <a:t>” – </a:t>
            </a:r>
            <a:r>
              <a:rPr lang="en-US" sz="2400" dirty="0" smtClean="0">
                <a:latin typeface="Calibri" pitchFamily="34" charset="0"/>
                <a:cs typeface="Calibri" pitchFamily="34" charset="0"/>
              </a:rPr>
              <a:t>trajectory of semantic activations quickly changes to new prototype synchronized activity, periodically returns</a:t>
            </a:r>
            <a:r>
              <a:rPr lang="pl-PL"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pic>
        <p:nvPicPr>
          <p:cNvPr id="757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04775"/>
            <a:ext cx="6770687"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ove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a:xfrm>
            <a:off x="1331913" y="163513"/>
            <a:ext cx="5383212" cy="669925"/>
          </a:xfrm>
          <a:effectLst>
            <a:outerShdw dist="35921" dir="2700000" algn="ctr" rotWithShape="0">
              <a:schemeClr val="bg2"/>
            </a:outerShdw>
          </a:effectLst>
        </p:spPr>
        <p:txBody>
          <a:bodyPr/>
          <a:lstStyle/>
          <a:p>
            <a:pPr eaLnBrk="1" hangingPunct="1">
              <a:defRPr/>
            </a:pPr>
            <a:r>
              <a:rPr lang="en-US" sz="3600" b="0" dirty="0" smtClean="0">
                <a:solidFill>
                  <a:srgbClr val="FFC000"/>
                </a:solidFill>
                <a:effectLst>
                  <a:outerShdw blurRad="38100" dist="38100" dir="2700000" algn="tl">
                    <a:srgbClr val="000000">
                      <a:alpha val="43137"/>
                    </a:srgbClr>
                  </a:outerShdw>
                </a:effectLst>
              </a:rPr>
              <a:t>EEG and creativity</a:t>
            </a:r>
            <a:endParaRPr lang="pl-PL" sz="3600" b="0" dirty="0" smtClean="0">
              <a:solidFill>
                <a:srgbClr val="FFC000"/>
              </a:solidFill>
              <a:effectLst>
                <a:outerShdw blurRad="38100" dist="38100" dir="2700000" algn="tl">
                  <a:srgbClr val="000000">
                    <a:alpha val="43137"/>
                  </a:srgbClr>
                </a:outerShdw>
              </a:effectLst>
            </a:endParaRPr>
          </a:p>
        </p:txBody>
      </p:sp>
      <p:sp>
        <p:nvSpPr>
          <p:cNvPr id="122883" name="Rectangle 3"/>
          <p:cNvSpPr>
            <a:spLocks noGrp="1" noChangeArrowheads="1"/>
          </p:cNvSpPr>
          <p:nvPr>
            <p:ph type="body" idx="1"/>
          </p:nvPr>
        </p:nvSpPr>
        <p:spPr>
          <a:xfrm>
            <a:off x="336550" y="836613"/>
            <a:ext cx="5878513" cy="949325"/>
          </a:xfrm>
          <a:noFill/>
        </p:spPr>
        <p:txBody>
          <a:bodyPr/>
          <a:lstStyle/>
          <a:p>
            <a:pPr marL="0" indent="0" eaLnBrk="1" hangingPunct="1">
              <a:buFontTx/>
              <a:buNone/>
            </a:pPr>
            <a:r>
              <a:rPr lang="en-US" sz="2400" b="0" dirty="0" smtClean="0"/>
              <a:t>How to increase cooperation between distant brain areas important for creativity?</a:t>
            </a:r>
          </a:p>
        </p:txBody>
      </p:sp>
      <p:sp>
        <p:nvSpPr>
          <p:cNvPr id="12292" name="Text Box 4"/>
          <p:cNvSpPr txBox="1">
            <a:spLocks noChangeArrowheads="1"/>
          </p:cNvSpPr>
          <p:nvPr/>
        </p:nvSpPr>
        <p:spPr bwMode="auto">
          <a:xfrm>
            <a:off x="323850" y="1571625"/>
            <a:ext cx="8736013"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Unicode MS" pitchFamily="34" charset="-128"/>
              </a:defRPr>
            </a:lvl1pPr>
            <a:lvl2pPr marL="742950" indent="-285750" eaLnBrk="0" hangingPunct="0">
              <a:defRPr sz="4400">
                <a:solidFill>
                  <a:schemeClr val="bg1"/>
                </a:solidFill>
                <a:latin typeface="Arial Unicode MS" pitchFamily="34" charset="-128"/>
              </a:defRPr>
            </a:lvl2pPr>
            <a:lvl3pPr marL="1143000" indent="-228600" eaLnBrk="0" hangingPunct="0">
              <a:defRPr sz="4400">
                <a:solidFill>
                  <a:schemeClr val="bg1"/>
                </a:solidFill>
                <a:latin typeface="Arial Unicode MS" pitchFamily="34" charset="-128"/>
              </a:defRPr>
            </a:lvl3pPr>
            <a:lvl4pPr marL="1600200" indent="-228600" eaLnBrk="0" hangingPunct="0">
              <a:defRPr sz="4400">
                <a:solidFill>
                  <a:schemeClr val="bg1"/>
                </a:solidFill>
                <a:latin typeface="Arial Unicode MS" pitchFamily="34" charset="-128"/>
              </a:defRPr>
            </a:lvl4pPr>
            <a:lvl5pPr marL="2057400" indent="-228600" eaLnBrk="0" hangingPunct="0">
              <a:defRPr sz="4400">
                <a:solidFill>
                  <a:schemeClr val="bg1"/>
                </a:solidFill>
                <a:latin typeface="Arial Unicode MS" pitchFamily="34" charset="-128"/>
              </a:defRPr>
            </a:lvl5pPr>
            <a:lvl6pPr marL="2514600" indent="-228600" algn="ctr" eaLnBrk="0" fontAlgn="base" hangingPunct="0">
              <a:spcBef>
                <a:spcPct val="0"/>
              </a:spcBef>
              <a:spcAft>
                <a:spcPct val="0"/>
              </a:spcAft>
              <a:defRPr sz="4400">
                <a:solidFill>
                  <a:schemeClr val="bg1"/>
                </a:solidFill>
                <a:latin typeface="Arial Unicode MS" pitchFamily="34" charset="-128"/>
              </a:defRPr>
            </a:lvl6pPr>
            <a:lvl7pPr marL="2971800" indent="-228600" algn="ctr" eaLnBrk="0" fontAlgn="base" hangingPunct="0">
              <a:spcBef>
                <a:spcPct val="0"/>
              </a:spcBef>
              <a:spcAft>
                <a:spcPct val="0"/>
              </a:spcAft>
              <a:defRPr sz="4400">
                <a:solidFill>
                  <a:schemeClr val="bg1"/>
                </a:solidFill>
                <a:latin typeface="Arial Unicode MS" pitchFamily="34" charset="-128"/>
              </a:defRPr>
            </a:lvl7pPr>
            <a:lvl8pPr marL="3429000" indent="-228600" algn="ctr" eaLnBrk="0" fontAlgn="base" hangingPunct="0">
              <a:spcBef>
                <a:spcPct val="0"/>
              </a:spcBef>
              <a:spcAft>
                <a:spcPct val="0"/>
              </a:spcAft>
              <a:defRPr sz="4400">
                <a:solidFill>
                  <a:schemeClr val="bg1"/>
                </a:solidFill>
                <a:latin typeface="Arial Unicode MS" pitchFamily="34" charset="-128"/>
              </a:defRPr>
            </a:lvl8pPr>
            <a:lvl9pPr marL="3886200" indent="-228600" algn="ctr" eaLnBrk="0" fontAlgn="base" hangingPunct="0">
              <a:spcBef>
                <a:spcPct val="0"/>
              </a:spcBef>
              <a:spcAft>
                <a:spcPct val="0"/>
              </a:spcAft>
              <a:defRPr sz="4400">
                <a:solidFill>
                  <a:schemeClr val="bg1"/>
                </a:solidFill>
                <a:latin typeface="Arial Unicode MS" pitchFamily="34" charset="-128"/>
              </a:defRPr>
            </a:lvl9pPr>
          </a:lstStyle>
          <a:p>
            <a:pPr eaLnBrk="1" hangingPunct="1">
              <a:spcBef>
                <a:spcPts val="0"/>
              </a:spcBef>
              <a:spcAft>
                <a:spcPts val="600"/>
              </a:spcAft>
              <a:defRPr/>
            </a:pPr>
            <a:r>
              <a:rPr lang="en-US" sz="2400" dirty="0" smtClean="0">
                <a:solidFill>
                  <a:srgbClr val="F8F8F8"/>
                </a:solidFill>
                <a:latin typeface="Symbol" pitchFamily="18" charset="2"/>
              </a:rPr>
              <a:t>a-q</a:t>
            </a:r>
            <a:r>
              <a:rPr lang="en-US" sz="2400" dirty="0" smtClean="0">
                <a:solidFill>
                  <a:srgbClr val="F8F8F8"/>
                </a:solidFill>
                <a:latin typeface="Calibri" pitchFamily="34" charset="0"/>
              </a:rPr>
              <a:t> </a:t>
            </a:r>
            <a:r>
              <a:rPr lang="en-US" sz="2400" dirty="0">
                <a:solidFill>
                  <a:srgbClr val="F8F8F8"/>
                </a:solidFill>
                <a:latin typeface="Calibri" pitchFamily="34" charset="0"/>
              </a:rPr>
              <a:t>and heart rate variability (HRV) </a:t>
            </a:r>
            <a:r>
              <a:rPr lang="en-US" sz="2400" dirty="0" smtClean="0">
                <a:solidFill>
                  <a:srgbClr val="F8F8F8"/>
                </a:solidFill>
                <a:latin typeface="Calibri" pitchFamily="34" charset="0"/>
              </a:rPr>
              <a:t>biofeedback </a:t>
            </a:r>
            <a:br>
              <a:rPr lang="en-US" sz="2400" dirty="0" smtClean="0">
                <a:solidFill>
                  <a:srgbClr val="F8F8F8"/>
                </a:solidFill>
                <a:latin typeface="Calibri" pitchFamily="34" charset="0"/>
              </a:rPr>
            </a:br>
            <a:r>
              <a:rPr lang="en-US" sz="2400" dirty="0" smtClean="0">
                <a:solidFill>
                  <a:srgbClr val="F8F8F8"/>
                </a:solidFill>
                <a:latin typeface="Calibri" pitchFamily="34" charset="0"/>
              </a:rPr>
              <a:t>produced “professionally significant performance </a:t>
            </a:r>
            <a:br>
              <a:rPr lang="en-US" sz="2400" dirty="0" smtClean="0">
                <a:solidFill>
                  <a:srgbClr val="F8F8F8"/>
                </a:solidFill>
                <a:latin typeface="Calibri" pitchFamily="34" charset="0"/>
              </a:rPr>
            </a:br>
            <a:r>
              <a:rPr lang="en-US" sz="2400" dirty="0" smtClean="0">
                <a:solidFill>
                  <a:srgbClr val="F8F8F8"/>
                </a:solidFill>
                <a:latin typeface="Calibri" pitchFamily="34" charset="0"/>
              </a:rPr>
              <a:t>improvements” in music and dance students. </a:t>
            </a:r>
            <a:br>
              <a:rPr lang="en-US" sz="2400" dirty="0" smtClean="0">
                <a:solidFill>
                  <a:srgbClr val="F8F8F8"/>
                </a:solidFill>
                <a:latin typeface="Calibri" pitchFamily="34" charset="0"/>
              </a:rPr>
            </a:br>
            <a:r>
              <a:rPr lang="en-US" sz="2400" dirty="0" smtClean="0">
                <a:solidFill>
                  <a:srgbClr val="F8F8F8"/>
                </a:solidFill>
                <a:latin typeface="Calibri" pitchFamily="34" charset="0"/>
              </a:rPr>
              <a:t>(J.H</a:t>
            </a:r>
            <a:r>
              <a:rPr lang="en-US" sz="2400" dirty="0">
                <a:solidFill>
                  <a:srgbClr val="F8F8F8"/>
                </a:solidFill>
                <a:latin typeface="Calibri" pitchFamily="34" charset="0"/>
              </a:rPr>
              <a:t>. </a:t>
            </a:r>
            <a:r>
              <a:rPr lang="en-US" sz="2400" dirty="0" err="1" smtClean="0">
                <a:solidFill>
                  <a:srgbClr val="F8F8F8"/>
                </a:solidFill>
                <a:latin typeface="Calibri" pitchFamily="34" charset="0"/>
              </a:rPr>
              <a:t>Gruzelier</a:t>
            </a:r>
            <a:r>
              <a:rPr lang="en-US" sz="2400" dirty="0" smtClean="0">
                <a:solidFill>
                  <a:srgbClr val="F8F8F8"/>
                </a:solidFill>
                <a:latin typeface="Calibri" pitchFamily="34" charset="0"/>
              </a:rPr>
              <a:t>, Soc. For Applied Neuroscience). </a:t>
            </a:r>
          </a:p>
          <a:p>
            <a:pPr algn="l" eaLnBrk="1" hangingPunct="1">
              <a:spcBef>
                <a:spcPts val="0"/>
              </a:spcBef>
              <a:spcAft>
                <a:spcPts val="600"/>
              </a:spcAft>
              <a:defRPr/>
            </a:pPr>
            <a:r>
              <a:rPr lang="en-US" sz="2400" dirty="0" smtClean="0">
                <a:solidFill>
                  <a:srgbClr val="F8F8F8"/>
                </a:solidFill>
                <a:latin typeface="Calibri" pitchFamily="34" charset="0"/>
              </a:rPr>
              <a:t>Musicality of violin music students was enhanced; novice singers from London music colleges after 10 sessions in 2 months learned significantly the EEG self-regulation of  </a:t>
            </a:r>
            <a:r>
              <a:rPr lang="en-US" sz="2400" dirty="0" smtClean="0">
                <a:solidFill>
                  <a:srgbClr val="F8F8F8"/>
                </a:solidFill>
                <a:latin typeface="Symbol" pitchFamily="18" charset="2"/>
              </a:rPr>
              <a:t>q/a </a:t>
            </a:r>
            <a:r>
              <a:rPr lang="en-US" sz="2400" dirty="0" smtClean="0">
                <a:solidFill>
                  <a:srgbClr val="F8F8F8"/>
                </a:solidFill>
                <a:latin typeface="Calibri" pitchFamily="34" charset="0"/>
              </a:rPr>
              <a:t>power ratio. </a:t>
            </a:r>
          </a:p>
          <a:p>
            <a:pPr algn="l" eaLnBrk="1" hangingPunct="1">
              <a:spcBef>
                <a:spcPts val="0"/>
              </a:spcBef>
              <a:spcAft>
                <a:spcPts val="600"/>
              </a:spcAft>
              <a:defRPr/>
            </a:pPr>
            <a:r>
              <a:rPr lang="en-US" sz="2400" dirty="0" smtClean="0">
                <a:solidFill>
                  <a:srgbClr val="F8F8F8"/>
                </a:solidFill>
                <a:latin typeface="Calibri" pitchFamily="34" charset="0"/>
              </a:rPr>
              <a:t>The pre/post assessment involves creativity measures in improvisation, a divergent production task, and the adaptation innovation inventory. Why there is improvement? </a:t>
            </a:r>
          </a:p>
          <a:p>
            <a:pPr marL="457200" indent="-457200" algn="l" eaLnBrk="1" hangingPunct="1">
              <a:spcBef>
                <a:spcPts val="0"/>
              </a:spcBef>
              <a:spcAft>
                <a:spcPts val="600"/>
              </a:spcAft>
              <a:buSzPct val="100000"/>
              <a:buFontTx/>
              <a:buAutoNum type="arabicPeriod"/>
              <a:defRPr/>
            </a:pPr>
            <a:r>
              <a:rPr lang="en-US" sz="2400" dirty="0" smtClean="0">
                <a:solidFill>
                  <a:srgbClr val="F8F8F8"/>
                </a:solidFill>
                <a:latin typeface="Calibri" pitchFamily="34" charset="0"/>
              </a:rPr>
              <a:t>Low frequency waves = easier to synchronize distant areas. </a:t>
            </a:r>
          </a:p>
          <a:p>
            <a:pPr marL="457200" indent="-457200" algn="l" eaLnBrk="1" hangingPunct="1">
              <a:spcBef>
                <a:spcPts val="0"/>
              </a:spcBef>
              <a:spcAft>
                <a:spcPts val="600"/>
              </a:spcAft>
              <a:buSzPct val="100000"/>
              <a:buFontTx/>
              <a:buAutoNum type="arabicPeriod"/>
              <a:defRPr/>
            </a:pPr>
            <a:r>
              <a:rPr lang="en-US" sz="2400" dirty="0" smtClean="0">
                <a:solidFill>
                  <a:srgbClr val="F8F8F8"/>
                </a:solidFill>
                <a:latin typeface="Calibri" pitchFamily="34" charset="0"/>
              </a:rPr>
              <a:t>Decrease of background processes and parasite oscillations . </a:t>
            </a:r>
          </a:p>
        </p:txBody>
      </p:sp>
      <p:pic>
        <p:nvPicPr>
          <p:cNvPr id="1228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8783" y="1922587"/>
            <a:ext cx="1973262"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s://encrypted-tbn3.gstatic.com/images?q=tbn:ANd9GcRgAu2j4TuaKf-VTRlKvcdKm6D4WrxKdP3Dc1qdk2U7fm6FNHMCZ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4464" y="40432"/>
            <a:ext cx="2438400"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164149"/>
      </p:ext>
    </p:extLst>
  </p:cSld>
  <p:clrMapOvr>
    <a:masterClrMapping/>
  </p:clrMapOvr>
  <p:transition>
    <p:strips dir="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58641" y="350838"/>
            <a:ext cx="6577655" cy="563562"/>
          </a:xfrm>
        </p:spPr>
        <p:txBody>
          <a:bodyPr/>
          <a:lstStyle/>
          <a:p>
            <a:pPr eaLnBrk="1" hangingPunct="1">
              <a:defRPr/>
            </a:pPr>
            <a:r>
              <a:rPr lang="pl-PL" sz="3200" dirty="0" err="1" smtClean="0"/>
              <a:t>rTMS</a:t>
            </a:r>
            <a:r>
              <a:rPr lang="pl-PL" sz="3200" dirty="0" smtClean="0"/>
              <a:t> </a:t>
            </a:r>
            <a:r>
              <a:rPr lang="en-US" sz="3200" dirty="0" smtClean="0"/>
              <a:t>and </a:t>
            </a:r>
            <a:r>
              <a:rPr lang="pl-PL" sz="3200" dirty="0" err="1" smtClean="0"/>
              <a:t>savant</a:t>
            </a:r>
            <a:r>
              <a:rPr lang="en-US" sz="3200" dirty="0" smtClean="0"/>
              <a:t> syndrome</a:t>
            </a:r>
          </a:p>
        </p:txBody>
      </p:sp>
      <p:sp>
        <p:nvSpPr>
          <p:cNvPr id="67587" name="Rectangle 3"/>
          <p:cNvSpPr>
            <a:spLocks noGrp="1" noChangeArrowheads="1"/>
          </p:cNvSpPr>
          <p:nvPr>
            <p:ph sz="half" idx="1"/>
          </p:nvPr>
        </p:nvSpPr>
        <p:spPr>
          <a:xfrm>
            <a:off x="539750" y="1125539"/>
            <a:ext cx="5976466" cy="2591494"/>
          </a:xfrm>
        </p:spPr>
        <p:txBody>
          <a:bodyPr/>
          <a:lstStyle/>
          <a:p>
            <a:pPr marL="0" indent="0" eaLnBrk="1" hangingPunct="1">
              <a:spcBef>
                <a:spcPct val="0"/>
              </a:spcBef>
              <a:buNone/>
            </a:pPr>
            <a:r>
              <a:rPr lang="pl-PL" sz="2400" dirty="0" smtClean="0">
                <a:solidFill>
                  <a:srgbClr val="FFFFFF"/>
                </a:solidFill>
              </a:rPr>
              <a:t>Allan W. </a:t>
            </a:r>
            <a:r>
              <a:rPr lang="pl-PL" sz="2400" dirty="0" err="1" smtClean="0">
                <a:solidFill>
                  <a:srgbClr val="FFFFFF"/>
                </a:solidFill>
              </a:rPr>
              <a:t>Snyder</a:t>
            </a:r>
            <a:r>
              <a:rPr lang="pl-PL" sz="2400" dirty="0" smtClean="0">
                <a:solidFill>
                  <a:srgbClr val="FFFFFF"/>
                </a:solidFill>
              </a:rPr>
              <a:t> et al. (</a:t>
            </a:r>
            <a:r>
              <a:rPr lang="pl-PL" sz="2400" dirty="0">
                <a:solidFill>
                  <a:srgbClr val="FFFFFF"/>
                </a:solidFill>
              </a:rPr>
              <a:t>Centre for the </a:t>
            </a:r>
            <a:r>
              <a:rPr lang="pl-PL" sz="2400" dirty="0" err="1">
                <a:solidFill>
                  <a:srgbClr val="FFFFFF"/>
                </a:solidFill>
              </a:rPr>
              <a:t>Mind</a:t>
            </a:r>
            <a:r>
              <a:rPr lang="pl-PL" sz="2400" dirty="0">
                <a:solidFill>
                  <a:srgbClr val="FFFFFF"/>
                </a:solidFill>
              </a:rPr>
              <a:t>, The </a:t>
            </a:r>
            <a:r>
              <a:rPr lang="pl-PL" sz="2400" dirty="0" err="1">
                <a:solidFill>
                  <a:srgbClr val="FFFFFF"/>
                </a:solidFill>
              </a:rPr>
              <a:t>University</a:t>
            </a:r>
            <a:r>
              <a:rPr lang="pl-PL" sz="2400" dirty="0">
                <a:solidFill>
                  <a:srgbClr val="FFFFFF"/>
                </a:solidFill>
              </a:rPr>
              <a:t> of </a:t>
            </a:r>
            <a:r>
              <a:rPr lang="pl-PL" sz="2400" dirty="0" smtClean="0">
                <a:solidFill>
                  <a:srgbClr val="FFFFFF"/>
                </a:solidFill>
              </a:rPr>
              <a:t>Sydney), </a:t>
            </a:r>
            <a:r>
              <a:rPr lang="en-US" sz="2400" dirty="0">
                <a:solidFill>
                  <a:srgbClr val="FFFFFF"/>
                </a:solidFill>
              </a:rPr>
              <a:t>Savant-like skills exposed in normal people by suppressing the left </a:t>
            </a:r>
            <a:r>
              <a:rPr lang="en-US" sz="2400" dirty="0" err="1">
                <a:solidFill>
                  <a:srgbClr val="FFFFFF"/>
                </a:solidFill>
              </a:rPr>
              <a:t>fronto</a:t>
            </a:r>
            <a:r>
              <a:rPr lang="en-US" sz="2400" dirty="0">
                <a:solidFill>
                  <a:srgbClr val="FFFFFF"/>
                </a:solidFill>
              </a:rPr>
              <a:t>-temporal </a:t>
            </a:r>
            <a:r>
              <a:rPr lang="en-US" sz="2400" dirty="0" smtClean="0">
                <a:solidFill>
                  <a:srgbClr val="FFFFFF"/>
                </a:solidFill>
              </a:rPr>
              <a:t>lobe</a:t>
            </a:r>
            <a:r>
              <a:rPr lang="pl-PL" sz="2400" dirty="0" smtClean="0">
                <a:solidFill>
                  <a:srgbClr val="FFFFFF"/>
                </a:solidFill>
              </a:rPr>
              <a:t>.  </a:t>
            </a:r>
            <a:r>
              <a:rPr lang="pl-PL" sz="2400" dirty="0" err="1" smtClean="0">
                <a:solidFill>
                  <a:srgbClr val="FFFFFF"/>
                </a:solidFill>
              </a:rPr>
              <a:t>Journal</a:t>
            </a:r>
            <a:r>
              <a:rPr lang="pl-PL" sz="2400" dirty="0" smtClean="0">
                <a:solidFill>
                  <a:srgbClr val="FFFFFF"/>
                </a:solidFill>
              </a:rPr>
              <a:t> </a:t>
            </a:r>
            <a:r>
              <a:rPr lang="pl-PL" sz="2400" dirty="0">
                <a:solidFill>
                  <a:srgbClr val="FFFFFF"/>
                </a:solidFill>
              </a:rPr>
              <a:t>of </a:t>
            </a:r>
            <a:r>
              <a:rPr lang="pl-PL" sz="2400" dirty="0" err="1">
                <a:solidFill>
                  <a:srgbClr val="FFFFFF"/>
                </a:solidFill>
              </a:rPr>
              <a:t>Integrative</a:t>
            </a:r>
            <a:r>
              <a:rPr lang="pl-PL" sz="2400" dirty="0">
                <a:solidFill>
                  <a:srgbClr val="FFFFFF"/>
                </a:solidFill>
              </a:rPr>
              <a:t> </a:t>
            </a:r>
            <a:r>
              <a:rPr lang="pl-PL" sz="2400" dirty="0" err="1">
                <a:solidFill>
                  <a:srgbClr val="FFFFFF"/>
                </a:solidFill>
              </a:rPr>
              <a:t>Neuroscience</a:t>
            </a:r>
            <a:r>
              <a:rPr lang="pl-PL" sz="2400" dirty="0">
                <a:solidFill>
                  <a:srgbClr val="FFFFFF"/>
                </a:solidFill>
              </a:rPr>
              <a:t>, </a:t>
            </a:r>
            <a:r>
              <a:rPr lang="pl-PL" sz="2400" dirty="0" smtClean="0">
                <a:solidFill>
                  <a:srgbClr val="FFFFFF"/>
                </a:solidFill>
              </a:rPr>
              <a:t>2003 </a:t>
            </a:r>
            <a:endParaRPr lang="pl-PL" sz="2400" dirty="0">
              <a:solidFill>
                <a:srgbClr val="FFFFFF"/>
              </a:solidFill>
            </a:endParaRPr>
          </a:p>
          <a:p>
            <a:pPr marL="0" indent="0" eaLnBrk="1" hangingPunct="1">
              <a:spcBef>
                <a:spcPct val="0"/>
              </a:spcBef>
              <a:buNone/>
            </a:pPr>
            <a:r>
              <a:rPr lang="pl-PL" sz="2400" dirty="0" smtClean="0">
                <a:solidFill>
                  <a:srgbClr val="FFFFFF"/>
                </a:solidFill>
              </a:rPr>
              <a:t>Chi</a:t>
            </a:r>
            <a:r>
              <a:rPr lang="pl-PL" sz="2400" dirty="0">
                <a:solidFill>
                  <a:srgbClr val="FFFFFF"/>
                </a:solidFill>
              </a:rPr>
              <a:t>, </a:t>
            </a:r>
            <a:r>
              <a:rPr lang="pl-PL" sz="2400" dirty="0" err="1" smtClean="0">
                <a:solidFill>
                  <a:srgbClr val="FFFFFF"/>
                </a:solidFill>
              </a:rPr>
              <a:t>Snyder</a:t>
            </a:r>
            <a:r>
              <a:rPr lang="pl-PL" sz="2400" dirty="0" smtClean="0">
                <a:solidFill>
                  <a:srgbClr val="FFFFFF"/>
                </a:solidFill>
              </a:rPr>
              <a:t>, </a:t>
            </a:r>
            <a:r>
              <a:rPr lang="pl-PL" sz="2400" dirty="0" err="1" smtClean="0">
                <a:solidFill>
                  <a:srgbClr val="FFFFFF"/>
                </a:solidFill>
              </a:rPr>
              <a:t>Facilitate</a:t>
            </a:r>
            <a:r>
              <a:rPr lang="pl-PL" sz="2400" dirty="0" smtClean="0">
                <a:solidFill>
                  <a:srgbClr val="FFFFFF"/>
                </a:solidFill>
              </a:rPr>
              <a:t> </a:t>
            </a:r>
            <a:r>
              <a:rPr lang="pl-PL" sz="2400" dirty="0" err="1">
                <a:solidFill>
                  <a:srgbClr val="FFFFFF"/>
                </a:solidFill>
              </a:rPr>
              <a:t>Insight</a:t>
            </a:r>
            <a:r>
              <a:rPr lang="pl-PL" sz="2400" dirty="0">
                <a:solidFill>
                  <a:srgbClr val="FFFFFF"/>
                </a:solidFill>
              </a:rPr>
              <a:t> by Non-</a:t>
            </a:r>
            <a:r>
              <a:rPr lang="pl-PL" sz="2400" dirty="0" err="1">
                <a:solidFill>
                  <a:srgbClr val="FFFFFF"/>
                </a:solidFill>
              </a:rPr>
              <a:t>Invasive</a:t>
            </a:r>
            <a:r>
              <a:rPr lang="pl-PL" sz="2400" dirty="0">
                <a:solidFill>
                  <a:srgbClr val="FFFFFF"/>
                </a:solidFill>
              </a:rPr>
              <a:t> Brain </a:t>
            </a:r>
            <a:r>
              <a:rPr lang="pl-PL" sz="2400" dirty="0" err="1" smtClean="0">
                <a:solidFill>
                  <a:srgbClr val="FFFFFF"/>
                </a:solidFill>
              </a:rPr>
              <a:t>Stimulation</a:t>
            </a:r>
            <a:r>
              <a:rPr lang="pl-PL" sz="2400" dirty="0" smtClean="0">
                <a:solidFill>
                  <a:srgbClr val="FFFFFF"/>
                </a:solidFill>
              </a:rPr>
              <a:t>, </a:t>
            </a:r>
            <a:r>
              <a:rPr lang="pl-PL" sz="2400" dirty="0" err="1" smtClean="0">
                <a:solidFill>
                  <a:srgbClr val="FFFFFF"/>
                </a:solidFill>
              </a:rPr>
              <a:t>PLoS</a:t>
            </a:r>
            <a:r>
              <a:rPr lang="pl-PL" sz="2400" dirty="0" smtClean="0">
                <a:solidFill>
                  <a:srgbClr val="FFFFFF"/>
                </a:solidFill>
              </a:rPr>
              <a:t> One 2011</a:t>
            </a:r>
            <a:endParaRPr lang="pl-PL" sz="2400" dirty="0">
              <a:solidFill>
                <a:srgbClr val="FFFFFF"/>
              </a:solidFill>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19407"/>
            <a:ext cx="2540000" cy="303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p:cNvSpPr>
            <a:spLocks noGrp="1" noChangeArrowheads="1"/>
          </p:cNvSpPr>
          <p:nvPr>
            <p:ph sz="half" idx="1"/>
          </p:nvPr>
        </p:nvSpPr>
        <p:spPr>
          <a:xfrm>
            <a:off x="543193" y="3809230"/>
            <a:ext cx="8477974" cy="2788121"/>
          </a:xfrm>
        </p:spPr>
        <p:txBody>
          <a:bodyPr/>
          <a:lstStyle/>
          <a:p>
            <a:pPr marL="0" indent="0" eaLnBrk="1" hangingPunct="1">
              <a:spcBef>
                <a:spcPct val="0"/>
              </a:spcBef>
              <a:buFontTx/>
              <a:buNone/>
            </a:pPr>
            <a:r>
              <a:rPr lang="en-US" sz="2400" dirty="0" smtClean="0">
                <a:solidFill>
                  <a:srgbClr val="FFFFFF"/>
                </a:solidFill>
              </a:rPr>
              <a:t>Few percent of mentally retarded people </a:t>
            </a:r>
            <a:br>
              <a:rPr lang="en-US" sz="2400" dirty="0" smtClean="0">
                <a:solidFill>
                  <a:srgbClr val="FFFFFF"/>
                </a:solidFill>
              </a:rPr>
            </a:br>
            <a:r>
              <a:rPr lang="en-US" sz="2400" dirty="0" smtClean="0">
                <a:solidFill>
                  <a:srgbClr val="FFFFFF"/>
                </a:solidFill>
              </a:rPr>
              <a:t>show unusual memory</a:t>
            </a:r>
            <a:r>
              <a:rPr lang="pl-PL" sz="2400" dirty="0" smtClean="0">
                <a:solidFill>
                  <a:srgbClr val="FFFFFF"/>
                </a:solidFill>
              </a:rPr>
              <a:t>, </a:t>
            </a:r>
            <a:r>
              <a:rPr lang="en-US" sz="2400" dirty="0" err="1" smtClean="0">
                <a:solidFill>
                  <a:srgbClr val="FFFFFF"/>
                </a:solidFill>
              </a:rPr>
              <a:t>arithmetics</a:t>
            </a:r>
            <a:r>
              <a:rPr lang="pl-PL" sz="2400" dirty="0" smtClean="0">
                <a:solidFill>
                  <a:srgbClr val="FFFFFF"/>
                </a:solidFill>
              </a:rPr>
              <a:t>,</a:t>
            </a:r>
            <a:r>
              <a:rPr lang="en-US" sz="2400" dirty="0" smtClean="0">
                <a:solidFill>
                  <a:srgbClr val="FFFFFF"/>
                </a:solidFill>
              </a:rPr>
              <a:t> artistic </a:t>
            </a:r>
            <a:r>
              <a:rPr lang="pl-PL" sz="2400" dirty="0" smtClean="0">
                <a:solidFill>
                  <a:srgbClr val="FFFFFF"/>
                </a:solidFill>
              </a:rPr>
              <a:t> </a:t>
            </a:r>
            <a:br>
              <a:rPr lang="pl-PL" sz="2400" dirty="0" smtClean="0">
                <a:solidFill>
                  <a:srgbClr val="FFFFFF"/>
                </a:solidFill>
              </a:rPr>
            </a:br>
            <a:r>
              <a:rPr lang="en-US" sz="2400" dirty="0" smtClean="0">
                <a:solidFill>
                  <a:srgbClr val="FFFFFF"/>
                </a:solidFill>
              </a:rPr>
              <a:t>or musical skills </a:t>
            </a:r>
            <a:r>
              <a:rPr lang="pl-PL" sz="2400" dirty="0" smtClean="0">
                <a:solidFill>
                  <a:srgbClr val="FFFFFF"/>
                </a:solidFill>
              </a:rPr>
              <a:t>– </a:t>
            </a:r>
            <a:r>
              <a:rPr lang="en-US" sz="2400" dirty="0" smtClean="0">
                <a:solidFill>
                  <a:srgbClr val="FFFFFF"/>
                </a:solidFill>
              </a:rPr>
              <a:t>savant syndrome</a:t>
            </a:r>
            <a:r>
              <a:rPr lang="pl-PL" sz="2400" dirty="0" smtClean="0">
                <a:solidFill>
                  <a:srgbClr val="FFFFFF"/>
                </a:solidFill>
              </a:rPr>
              <a:t>.</a:t>
            </a:r>
          </a:p>
          <a:p>
            <a:pPr marL="0" indent="0" eaLnBrk="1" hangingPunct="1">
              <a:spcBef>
                <a:spcPct val="0"/>
              </a:spcBef>
              <a:buFontTx/>
              <a:buNone/>
            </a:pPr>
            <a:r>
              <a:rPr lang="en-US" sz="2400" dirty="0" smtClean="0">
                <a:solidFill>
                  <a:srgbClr val="FFFFFF"/>
                </a:solidFill>
              </a:rPr>
              <a:t>Using </a:t>
            </a:r>
            <a:r>
              <a:rPr lang="en-US" sz="2400" dirty="0" err="1" smtClean="0">
                <a:solidFill>
                  <a:srgbClr val="FFFFFF"/>
                </a:solidFill>
              </a:rPr>
              <a:t>rTMS</a:t>
            </a:r>
            <a:r>
              <a:rPr lang="en-US" sz="2400" dirty="0" smtClean="0">
                <a:solidFill>
                  <a:srgbClr val="FFFFFF"/>
                </a:solidFill>
              </a:rPr>
              <a:t> </a:t>
            </a:r>
            <a:r>
              <a:rPr lang="pl-PL" sz="2400" dirty="0" smtClean="0">
                <a:solidFill>
                  <a:srgbClr val="FFFFFF"/>
                </a:solidFill>
              </a:rPr>
              <a:t>3 T</a:t>
            </a:r>
            <a:r>
              <a:rPr lang="en-US" sz="2400" dirty="0" err="1" smtClean="0">
                <a:solidFill>
                  <a:srgbClr val="FFFFFF"/>
                </a:solidFill>
              </a:rPr>
              <a:t>esla</a:t>
            </a:r>
            <a:r>
              <a:rPr lang="en-US" sz="2400" dirty="0" smtClean="0">
                <a:solidFill>
                  <a:srgbClr val="FFFFFF"/>
                </a:solidFill>
              </a:rPr>
              <a:t> low frequency magnetic </a:t>
            </a:r>
            <a:br>
              <a:rPr lang="en-US" sz="2400" dirty="0" smtClean="0">
                <a:solidFill>
                  <a:srgbClr val="FFFFFF"/>
                </a:solidFill>
              </a:rPr>
            </a:br>
            <a:r>
              <a:rPr lang="en-US" sz="2400" dirty="0" smtClean="0">
                <a:solidFill>
                  <a:srgbClr val="FFFFFF"/>
                </a:solidFill>
              </a:rPr>
              <a:t>field </a:t>
            </a:r>
            <a:r>
              <a:rPr lang="pl-PL" sz="2400" dirty="0" smtClean="0">
                <a:solidFill>
                  <a:srgbClr val="FFFFFF"/>
                </a:solidFill>
              </a:rPr>
              <a:t>) </a:t>
            </a:r>
            <a:r>
              <a:rPr lang="en-US" sz="2400" dirty="0" smtClean="0">
                <a:solidFill>
                  <a:srgbClr val="FFFFFF"/>
                </a:solidFill>
              </a:rPr>
              <a:t>helped </a:t>
            </a:r>
            <a:r>
              <a:rPr lang="pl-PL" sz="2400" dirty="0" smtClean="0">
                <a:solidFill>
                  <a:srgbClr val="FFFFFF"/>
                </a:solidFill>
              </a:rPr>
              <a:t>4 </a:t>
            </a:r>
            <a:r>
              <a:rPr lang="en-US" sz="2400" dirty="0" smtClean="0">
                <a:solidFill>
                  <a:srgbClr val="FFFFFF"/>
                </a:solidFill>
              </a:rPr>
              <a:t>out of 11 subjects to draw better pictures</a:t>
            </a:r>
            <a:r>
              <a:rPr lang="pl-PL" sz="2400" dirty="0" smtClean="0">
                <a:solidFill>
                  <a:srgbClr val="FFFFFF"/>
                </a:solidFill>
              </a:rPr>
              <a:t>. </a:t>
            </a:r>
            <a:br>
              <a:rPr lang="pl-PL" sz="2400" dirty="0" smtClean="0">
                <a:solidFill>
                  <a:srgbClr val="FFFFFF"/>
                </a:solidFill>
              </a:rPr>
            </a:br>
            <a:r>
              <a:rPr lang="en-US" sz="2400" dirty="0" smtClean="0">
                <a:solidFill>
                  <a:srgbClr val="FFFFFF"/>
                </a:solidFill>
              </a:rPr>
              <a:t>Direct Current Stimulation (DCS) opens short (~15 min) window of brain plasticity.  </a:t>
            </a:r>
            <a:endParaRPr lang="pl-PL" sz="2400" dirty="0">
              <a:solidFill>
                <a:srgbClr val="FFFFFF"/>
              </a:solidFill>
            </a:endParaRP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2258" y="3329558"/>
            <a:ext cx="2540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4108661"/>
      </p:ext>
    </p:extLst>
  </p:cSld>
  <p:clrMapOvr>
    <a:masterClrMapping/>
  </p:clrMapOvr>
  <p:transition>
    <p:strips dir="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58641" y="350838"/>
            <a:ext cx="7772400" cy="563562"/>
          </a:xfrm>
        </p:spPr>
        <p:txBody>
          <a:bodyPr/>
          <a:lstStyle/>
          <a:p>
            <a:pPr eaLnBrk="1" hangingPunct="1">
              <a:defRPr/>
            </a:pPr>
            <a:r>
              <a:rPr lang="pl-PL" sz="3200" dirty="0" err="1" smtClean="0"/>
              <a:t>rTMS</a:t>
            </a:r>
            <a:r>
              <a:rPr lang="pl-PL" sz="3200" dirty="0" smtClean="0"/>
              <a:t> </a:t>
            </a:r>
            <a:r>
              <a:rPr lang="en-US" sz="3200" dirty="0" smtClean="0"/>
              <a:t>and </a:t>
            </a:r>
            <a:r>
              <a:rPr lang="pl-PL" sz="3200" dirty="0" err="1" smtClean="0"/>
              <a:t>savant</a:t>
            </a:r>
            <a:r>
              <a:rPr lang="en-US" sz="3200" dirty="0" smtClean="0"/>
              <a:t> syndrome</a:t>
            </a:r>
          </a:p>
        </p:txBody>
      </p:sp>
      <p:sp>
        <p:nvSpPr>
          <p:cNvPr id="6" name="Rectangle 3"/>
          <p:cNvSpPr>
            <a:spLocks noGrp="1" noChangeArrowheads="1"/>
          </p:cNvSpPr>
          <p:nvPr>
            <p:ph sz="half" idx="1"/>
          </p:nvPr>
        </p:nvSpPr>
        <p:spPr>
          <a:xfrm>
            <a:off x="574284" y="5994400"/>
            <a:ext cx="8390203" cy="674960"/>
          </a:xfrm>
        </p:spPr>
        <p:txBody>
          <a:bodyPr/>
          <a:lstStyle/>
          <a:p>
            <a:pPr marL="0" indent="0" eaLnBrk="1" hangingPunct="1">
              <a:lnSpc>
                <a:spcPct val="120000"/>
              </a:lnSpc>
              <a:spcBef>
                <a:spcPct val="0"/>
              </a:spcBef>
              <a:buFontTx/>
              <a:buNone/>
            </a:pPr>
            <a:r>
              <a:rPr lang="en-US" sz="2400" dirty="0" smtClean="0">
                <a:solidFill>
                  <a:srgbClr val="FFFFFF"/>
                </a:solidFill>
              </a:rPr>
              <a:t>After </a:t>
            </a:r>
            <a:r>
              <a:rPr lang="pl-PL" sz="2400" dirty="0" smtClean="0">
                <a:solidFill>
                  <a:srgbClr val="FFFFFF"/>
                </a:solidFill>
              </a:rPr>
              <a:t>TMS </a:t>
            </a:r>
            <a:r>
              <a:rPr lang="en-US" sz="2400" dirty="0" smtClean="0">
                <a:solidFill>
                  <a:srgbClr val="FFFFFF"/>
                </a:solidFill>
              </a:rPr>
              <a:t>drawings got better</a:t>
            </a:r>
            <a:r>
              <a:rPr lang="pl-PL" sz="2400" dirty="0" smtClean="0">
                <a:solidFill>
                  <a:srgbClr val="FFFFFF"/>
                </a:solidFill>
              </a:rPr>
              <a:t>.</a:t>
            </a:r>
            <a:endParaRPr lang="pl-PL" sz="2400" dirty="0">
              <a:solidFill>
                <a:srgbClr val="FFFFFF"/>
              </a:solidFill>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958850"/>
            <a:ext cx="8724900"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4504509"/>
      </p:ext>
    </p:extLst>
  </p:cSld>
  <p:clrMapOvr>
    <a:masterClrMapping/>
  </p:clrMapOvr>
  <p:transition>
    <p:strips dir="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533400" y="152400"/>
            <a:ext cx="7772400" cy="792163"/>
          </a:xfrm>
          <a:effectLst/>
        </p:spPr>
        <p:txBody>
          <a:bodyPr lIns="92075" tIns="46038" rIns="92075" bIns="46038"/>
          <a:lstStyle/>
          <a:p>
            <a:pPr eaLnBrk="1" hangingPunct="1"/>
            <a:r>
              <a:rPr lang="en-US" sz="3600" b="0" dirty="0" smtClean="0">
                <a:solidFill>
                  <a:srgbClr val="FFC000"/>
                </a:solidFill>
              </a:rPr>
              <a:t>Energy for the brain</a:t>
            </a:r>
          </a:p>
        </p:txBody>
      </p:sp>
      <p:sp>
        <p:nvSpPr>
          <p:cNvPr id="121859" name="Rectangle 3"/>
          <p:cNvSpPr>
            <a:spLocks noGrp="1" noChangeArrowheads="1"/>
          </p:cNvSpPr>
          <p:nvPr>
            <p:ph idx="1"/>
          </p:nvPr>
        </p:nvSpPr>
        <p:spPr>
          <a:xfrm>
            <a:off x="476250" y="1041400"/>
            <a:ext cx="8453438" cy="3750419"/>
          </a:xfrm>
        </p:spPr>
        <p:txBody>
          <a:bodyPr lIns="92075" tIns="46038" rIns="92075" bIns="46038"/>
          <a:lstStyle/>
          <a:p>
            <a:pPr marL="0" indent="0" eaLnBrk="1" hangingPunct="1">
              <a:spcBef>
                <a:spcPct val="0"/>
              </a:spcBef>
              <a:spcAft>
                <a:spcPts val="600"/>
              </a:spcAft>
              <a:buFontTx/>
              <a:buNone/>
            </a:pPr>
            <a:r>
              <a:rPr lang="en-US" sz="2400" b="0" dirty="0" smtClean="0">
                <a:effectLst/>
              </a:rPr>
              <a:t>Can one train willpower, motivation, perseverance, curiosity and creativity using </a:t>
            </a:r>
            <a:r>
              <a:rPr lang="en-US" sz="2400" b="0" dirty="0" err="1" smtClean="0">
                <a:effectLst/>
              </a:rPr>
              <a:t>neurofeedback</a:t>
            </a:r>
            <a:r>
              <a:rPr lang="en-US" sz="2400" b="0" dirty="0" smtClean="0">
                <a:effectLst/>
              </a:rPr>
              <a:t>? Thinking and self-control requires mental energy derived from food. </a:t>
            </a:r>
          </a:p>
          <a:p>
            <a:pPr marL="0" indent="0" eaLnBrk="1" hangingPunct="1">
              <a:spcBef>
                <a:spcPct val="0"/>
              </a:spcBef>
              <a:spcAft>
                <a:spcPts val="600"/>
              </a:spcAft>
              <a:buFontTx/>
              <a:buNone/>
            </a:pPr>
            <a:r>
              <a:rPr lang="en-US" sz="2400" b="0" dirty="0" smtClean="0">
                <a:effectLst/>
              </a:rPr>
              <a:t>Higher levels of blood glucose reduce reliance on intuitive, heuristic-based decision making, help controlling attention, regulating emotions, coping with stress, resisting impulsivity, refraining from aggressive behavior. </a:t>
            </a:r>
            <a:br>
              <a:rPr lang="en-US" sz="2400" b="0" dirty="0" smtClean="0">
                <a:effectLst/>
              </a:rPr>
            </a:br>
            <a:r>
              <a:rPr lang="en-US" sz="2400" b="0" dirty="0" smtClean="0">
                <a:effectLst/>
              </a:rPr>
              <a:t>Alcohol reduces glucose levels impairing many forms of self-control. Self-control failure is most likely during times of the day when glucose is used least effectively. </a:t>
            </a:r>
          </a:p>
        </p:txBody>
      </p:sp>
      <p:sp>
        <p:nvSpPr>
          <p:cNvPr id="33796" name="Rectangle 4"/>
          <p:cNvSpPr>
            <a:spLocks noChangeArrowheads="1"/>
          </p:cNvSpPr>
          <p:nvPr/>
        </p:nvSpPr>
        <p:spPr bwMode="auto">
          <a:xfrm>
            <a:off x="437828" y="4948497"/>
            <a:ext cx="8355013" cy="1492176"/>
          </a:xfrm>
          <a:prstGeom prst="rect">
            <a:avLst/>
          </a:prstGeom>
          <a:noFill/>
          <a:ln w="9525">
            <a:noFill/>
            <a:miter lim="800000"/>
            <a:headEnd/>
            <a:tailEnd/>
          </a:ln>
        </p:spPr>
        <p:txBody>
          <a:bodyPr lIns="92075" tIns="46038" rIns="92075" bIns="46038"/>
          <a:lstStyle/>
          <a:p>
            <a:pPr algn="l">
              <a:spcBef>
                <a:spcPts val="0"/>
              </a:spcBef>
              <a:spcAft>
                <a:spcPts val="600"/>
              </a:spcAft>
              <a:defRPr/>
            </a:pPr>
            <a:r>
              <a:rPr lang="pl-PL" sz="2400" dirty="0">
                <a:latin typeface="Calibri" pitchFamily="34" charset="0"/>
              </a:rPr>
              <a:t>Willpower and </a:t>
            </a:r>
            <a:r>
              <a:rPr lang="pl-PL" sz="2400" dirty="0" err="1" smtClean="0">
                <a:latin typeface="Calibri" pitchFamily="34" charset="0"/>
              </a:rPr>
              <a:t>glucose</a:t>
            </a:r>
            <a:r>
              <a:rPr lang="en-US" sz="2400" dirty="0" smtClean="0">
                <a:latin typeface="Calibri" pitchFamily="34" charset="0"/>
              </a:rPr>
              <a:t>: </a:t>
            </a:r>
            <a:r>
              <a:rPr lang="en-US" sz="2400" dirty="0" err="1" smtClean="0">
                <a:latin typeface="Calibri" pitchFamily="34" charset="0"/>
              </a:rPr>
              <a:t>Gailliot</a:t>
            </a:r>
            <a:r>
              <a:rPr lang="en-US" sz="2400" dirty="0" smtClean="0">
                <a:latin typeface="Calibri" pitchFamily="34" charset="0"/>
              </a:rPr>
              <a:t> </a:t>
            </a:r>
            <a:r>
              <a:rPr lang="en-US" sz="2400" dirty="0">
                <a:latin typeface="Calibri" pitchFamily="34" charset="0"/>
              </a:rPr>
              <a:t>MT &amp; </a:t>
            </a:r>
            <a:r>
              <a:rPr lang="en-US" sz="2400" dirty="0" err="1">
                <a:latin typeface="Calibri" pitchFamily="34" charset="0"/>
              </a:rPr>
              <a:t>Baumeister</a:t>
            </a:r>
            <a:r>
              <a:rPr lang="en-US" sz="2400" dirty="0">
                <a:latin typeface="Calibri" pitchFamily="34" charset="0"/>
              </a:rPr>
              <a:t> RF (2007) The physiology of willpower: Linking blood glucose to self-control. </a:t>
            </a:r>
            <a:br>
              <a:rPr lang="en-US" sz="2400" dirty="0">
                <a:latin typeface="Calibri" pitchFamily="34" charset="0"/>
              </a:rPr>
            </a:br>
            <a:r>
              <a:rPr lang="en-US" sz="2400" dirty="0">
                <a:latin typeface="Calibri" pitchFamily="34" charset="0"/>
              </a:rPr>
              <a:t>Personality and Social Psychology Review, 11, 303-327. </a:t>
            </a:r>
            <a:endParaRPr lang="pl-PL" sz="2400" dirty="0">
              <a:latin typeface="Calibri" pitchFamily="34" charset="0"/>
            </a:endParaRPr>
          </a:p>
          <a:p>
            <a:pPr algn="l">
              <a:spcBef>
                <a:spcPts val="0"/>
              </a:spcBef>
              <a:spcAft>
                <a:spcPts val="600"/>
              </a:spcAft>
              <a:defRPr/>
            </a:pPr>
            <a:r>
              <a:rPr lang="en-US" sz="2400" dirty="0" smtClean="0">
                <a:latin typeface="Calibri" pitchFamily="34" charset="0"/>
              </a:rPr>
              <a:t>Sufficient </a:t>
            </a:r>
            <a:r>
              <a:rPr lang="en-US" sz="2400" dirty="0">
                <a:latin typeface="Calibri" pitchFamily="34" charset="0"/>
              </a:rPr>
              <a:t>energy for mental activity is a necessary condition. </a:t>
            </a:r>
          </a:p>
        </p:txBody>
      </p:sp>
      <p:pic>
        <p:nvPicPr>
          <p:cNvPr id="163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4325" y="0"/>
            <a:ext cx="1209675" cy="10953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3065"/>
            <a:ext cx="1143000" cy="1133475"/>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264955751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739900" y="301625"/>
            <a:ext cx="6111875" cy="685800"/>
          </a:xfrm>
          <a:effectLst/>
        </p:spPr>
        <p:txBody>
          <a:bodyPr/>
          <a:lstStyle/>
          <a:p>
            <a:pPr eaLnBrk="1" hangingPunct="1">
              <a:defRPr/>
            </a:pPr>
            <a:r>
              <a:rPr lang="en-US" dirty="0" smtClean="0">
                <a:latin typeface="Arial Unicode MS" pitchFamily="34" charset="-128"/>
              </a:rPr>
              <a:t>Decisions of judges</a:t>
            </a:r>
            <a:endParaRPr lang="pl-PL" dirty="0" smtClean="0">
              <a:latin typeface="Arial Unicode MS" pitchFamily="34" charset="-128"/>
            </a:endParaRPr>
          </a:p>
        </p:txBody>
      </p:sp>
      <p:sp>
        <p:nvSpPr>
          <p:cNvPr id="34819" name="Rectangle 3"/>
          <p:cNvSpPr>
            <a:spLocks noChangeArrowheads="1"/>
          </p:cNvSpPr>
          <p:nvPr/>
        </p:nvSpPr>
        <p:spPr bwMode="auto">
          <a:xfrm>
            <a:off x="493711" y="1196752"/>
            <a:ext cx="8326759" cy="113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300"/>
              </a:spcAft>
              <a:buClr>
                <a:srgbClr val="FFC000"/>
              </a:buClr>
              <a:defRPr/>
            </a:pPr>
            <a:r>
              <a:rPr lang="en-US" sz="2400" dirty="0" smtClean="0">
                <a:solidFill>
                  <a:srgbClr val="FFFFFF"/>
                </a:solidFill>
                <a:latin typeface="Calibri" pitchFamily="34" charset="0"/>
                <a:cs typeface="Calibri" pitchFamily="34" charset="0"/>
              </a:rPr>
              <a:t>Justice is “</a:t>
            </a:r>
            <a:r>
              <a:rPr lang="en-US" sz="2400" dirty="0">
                <a:solidFill>
                  <a:srgbClr val="FFFFFF"/>
                </a:solidFill>
                <a:latin typeface="Calibri" pitchFamily="34" charset="0"/>
                <a:cs typeface="Calibri" pitchFamily="34" charset="0"/>
              </a:rPr>
              <a:t>what the judge </a:t>
            </a:r>
            <a:r>
              <a:rPr lang="en-US" sz="2400" dirty="0" smtClean="0">
                <a:solidFill>
                  <a:srgbClr val="FFFFFF"/>
                </a:solidFill>
                <a:latin typeface="Calibri" pitchFamily="34" charset="0"/>
                <a:cs typeface="Calibri" pitchFamily="34" charset="0"/>
              </a:rPr>
              <a:t>ate for </a:t>
            </a:r>
            <a:r>
              <a:rPr lang="en-US" sz="2400" dirty="0">
                <a:solidFill>
                  <a:srgbClr val="FFFFFF"/>
                </a:solidFill>
                <a:latin typeface="Calibri" pitchFamily="34" charset="0"/>
                <a:cs typeface="Calibri" pitchFamily="34" charset="0"/>
              </a:rPr>
              <a:t>breakfast</a:t>
            </a:r>
            <a:r>
              <a:rPr lang="en-US" sz="2400" dirty="0" smtClean="0">
                <a:solidFill>
                  <a:srgbClr val="FFFFFF"/>
                </a:solidFill>
                <a:latin typeface="Calibri" pitchFamily="34" charset="0"/>
                <a:cs typeface="Calibri" pitchFamily="34" charset="0"/>
              </a:rPr>
              <a:t>”. </a:t>
            </a:r>
            <a:br>
              <a:rPr lang="en-US" sz="2400" dirty="0" smtClean="0">
                <a:solidFill>
                  <a:srgbClr val="FFFFFF"/>
                </a:solidFill>
                <a:latin typeface="Calibri" pitchFamily="34" charset="0"/>
                <a:cs typeface="Calibri" pitchFamily="34" charset="0"/>
              </a:rPr>
            </a:br>
            <a:r>
              <a:rPr lang="en-US" sz="2400" dirty="0" smtClean="0">
                <a:solidFill>
                  <a:srgbClr val="FFFFFF"/>
                </a:solidFill>
                <a:latin typeface="Calibri" pitchFamily="34" charset="0"/>
                <a:cs typeface="Calibri" pitchFamily="34" charset="0"/>
              </a:rPr>
              <a:t>Sequential parole decisions for </a:t>
            </a:r>
            <a:r>
              <a:rPr lang="pl-PL" sz="2400" dirty="0" smtClean="0">
                <a:solidFill>
                  <a:srgbClr val="FFFFFF"/>
                </a:solidFill>
                <a:latin typeface="Calibri" pitchFamily="34" charset="0"/>
                <a:cs typeface="Calibri" pitchFamily="34" charset="0"/>
              </a:rPr>
              <a:t>1000 </a:t>
            </a:r>
            <a:r>
              <a:rPr lang="en-US" sz="2400" dirty="0" smtClean="0">
                <a:solidFill>
                  <a:srgbClr val="FFFFFF"/>
                </a:solidFill>
                <a:latin typeface="Calibri" pitchFamily="34" charset="0"/>
                <a:cs typeface="Calibri" pitchFamily="34" charset="0"/>
              </a:rPr>
              <a:t>rulings, </a:t>
            </a:r>
            <a:r>
              <a:rPr lang="pl-PL" sz="2400" dirty="0" smtClean="0">
                <a:solidFill>
                  <a:srgbClr val="FFFFFF"/>
                </a:solidFill>
                <a:latin typeface="Calibri" pitchFamily="34" charset="0"/>
                <a:cs typeface="Calibri" pitchFamily="34" charset="0"/>
              </a:rPr>
              <a:t>8 </a:t>
            </a:r>
            <a:r>
              <a:rPr lang="en-US" sz="2400" dirty="0" smtClean="0">
                <a:solidFill>
                  <a:srgbClr val="FFFFFF"/>
                </a:solidFill>
                <a:latin typeface="Calibri" pitchFamily="34" charset="0"/>
                <a:cs typeface="Calibri" pitchFamily="34" charset="0"/>
              </a:rPr>
              <a:t>Israeli judges each with </a:t>
            </a:r>
            <a:r>
              <a:rPr lang="pl-PL" sz="2400" dirty="0" smtClean="0">
                <a:solidFill>
                  <a:srgbClr val="FFFFFF"/>
                </a:solidFill>
                <a:latin typeface="Calibri" pitchFamily="34" charset="0"/>
                <a:cs typeface="Calibri" pitchFamily="34" charset="0"/>
              </a:rPr>
              <a:t>20-</a:t>
            </a:r>
            <a:r>
              <a:rPr lang="en-US" sz="2400" dirty="0" smtClean="0">
                <a:solidFill>
                  <a:srgbClr val="FFFFFF"/>
                </a:solidFill>
                <a:latin typeface="Calibri" pitchFamily="34" charset="0"/>
                <a:cs typeface="Calibri" pitchFamily="34" charset="0"/>
              </a:rPr>
              <a:t>year of experience </a:t>
            </a:r>
            <a:r>
              <a:rPr lang="pl-PL" sz="2400" dirty="0" smtClean="0">
                <a:solidFill>
                  <a:srgbClr val="FFFFFF"/>
                </a:solidFill>
                <a:latin typeface="Calibri" pitchFamily="34" charset="0"/>
                <a:cs typeface="Calibri" pitchFamily="34" charset="0"/>
              </a:rPr>
              <a:t>(S. </a:t>
            </a:r>
            <a:r>
              <a:rPr lang="pl-PL" sz="2400" dirty="0" err="1" smtClean="0">
                <a:solidFill>
                  <a:srgbClr val="FFFFFF"/>
                </a:solidFill>
                <a:latin typeface="Calibri" pitchFamily="34" charset="0"/>
                <a:cs typeface="Calibri" pitchFamily="34" charset="0"/>
              </a:rPr>
              <a:t>Danziger</a:t>
            </a:r>
            <a:r>
              <a:rPr lang="pl-PL" sz="2400" dirty="0" smtClean="0">
                <a:solidFill>
                  <a:srgbClr val="FFFFFF"/>
                </a:solidFill>
                <a:latin typeface="Calibri" pitchFamily="34" charset="0"/>
                <a:cs typeface="Calibri" pitchFamily="34" charset="0"/>
              </a:rPr>
              <a:t> 2011</a:t>
            </a:r>
            <a:r>
              <a:rPr lang="pl-PL" sz="2400" dirty="0">
                <a:solidFill>
                  <a:srgbClr val="FFFFFF"/>
                </a:solidFill>
                <a:latin typeface="Calibri" pitchFamily="34" charset="0"/>
                <a:cs typeface="Calibri" pitchFamily="34" charset="0"/>
              </a:rPr>
              <a:t>). </a:t>
            </a:r>
            <a:endParaRPr lang="pl-PL" sz="2400" dirty="0" smtClean="0">
              <a:solidFill>
                <a:srgbClr val="FFFFFF"/>
              </a:solidFill>
              <a:latin typeface="Calibri" pitchFamily="34" charset="0"/>
              <a:cs typeface="Calibri" pitchFamily="34" charset="0"/>
            </a:endParaRPr>
          </a:p>
        </p:txBody>
      </p:sp>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9675" y="2436411"/>
            <a:ext cx="4124325"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3"/>
          <p:cNvSpPr>
            <a:spLocks noChangeArrowheads="1"/>
          </p:cNvSpPr>
          <p:nvPr/>
        </p:nvSpPr>
        <p:spPr bwMode="auto">
          <a:xfrm>
            <a:off x="519084" y="4941168"/>
            <a:ext cx="8326759"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300"/>
              </a:spcAft>
              <a:buClr>
                <a:srgbClr val="FFC000"/>
              </a:buClr>
              <a:defRPr/>
            </a:pPr>
            <a:r>
              <a:rPr lang="en-US" sz="2400" dirty="0" smtClean="0">
                <a:solidFill>
                  <a:srgbClr val="FFFFFF"/>
                </a:solidFill>
                <a:latin typeface="Calibri" pitchFamily="34" charset="0"/>
                <a:cs typeface="Calibri" pitchFamily="34" charset="0"/>
              </a:rPr>
              <a:t>Self-regulation, making decisions requiring thinking needs energy, glucose and oxygen. After hard decisions or problem solving instead of thinking people follow </a:t>
            </a:r>
            <a:r>
              <a:rPr lang="en-US" sz="2400" dirty="0" err="1" smtClean="0">
                <a:solidFill>
                  <a:srgbClr val="FFFFFF"/>
                </a:solidFill>
                <a:latin typeface="Calibri" pitchFamily="34" charset="0"/>
                <a:cs typeface="Calibri" pitchFamily="34" charset="0"/>
              </a:rPr>
              <a:t>sterotypes</a:t>
            </a:r>
            <a:r>
              <a:rPr lang="en-US" sz="2400" dirty="0" smtClean="0">
                <a:solidFill>
                  <a:srgbClr val="FFFFFF"/>
                </a:solidFill>
                <a:latin typeface="Calibri" pitchFamily="34" charset="0"/>
                <a:cs typeface="Calibri" pitchFamily="34" charset="0"/>
              </a:rPr>
              <a:t>.</a:t>
            </a:r>
          </a:p>
          <a:p>
            <a:pPr>
              <a:spcAft>
                <a:spcPts val="300"/>
              </a:spcAft>
              <a:buClr>
                <a:srgbClr val="FFC000"/>
              </a:buClr>
              <a:defRPr/>
            </a:pPr>
            <a:r>
              <a:rPr lang="en-US" sz="2400" dirty="0" smtClean="0">
                <a:solidFill>
                  <a:srgbClr val="FFFFFF"/>
                </a:solidFill>
                <a:latin typeface="Calibri" pitchFamily="34" charset="0"/>
                <a:cs typeface="Calibri" pitchFamily="34" charset="0"/>
              </a:rPr>
              <a:t>R.F. </a:t>
            </a:r>
            <a:r>
              <a:rPr lang="en-US" sz="2400" dirty="0" err="1" smtClean="0">
                <a:solidFill>
                  <a:srgbClr val="FFFFFF"/>
                </a:solidFill>
                <a:latin typeface="Calibri" pitchFamily="34" charset="0"/>
                <a:cs typeface="Calibri" pitchFamily="34" charset="0"/>
              </a:rPr>
              <a:t>Baumeister</a:t>
            </a:r>
            <a:r>
              <a:rPr lang="en-US" sz="2400" dirty="0" smtClean="0">
                <a:solidFill>
                  <a:srgbClr val="FFFFFF"/>
                </a:solidFill>
                <a:latin typeface="Calibri" pitchFamily="34" charset="0"/>
                <a:cs typeface="Calibri" pitchFamily="34" charset="0"/>
              </a:rPr>
              <a:t>, Ego Depletion and Self-Regulation Failure (2003). </a:t>
            </a:r>
          </a:p>
        </p:txBody>
      </p:sp>
      <p:sp>
        <p:nvSpPr>
          <p:cNvPr id="9" name="Rectangle 3"/>
          <p:cNvSpPr>
            <a:spLocks noChangeArrowheads="1"/>
          </p:cNvSpPr>
          <p:nvPr/>
        </p:nvSpPr>
        <p:spPr bwMode="auto">
          <a:xfrm>
            <a:off x="501200" y="3068960"/>
            <a:ext cx="4301862" cy="1504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300"/>
              </a:spcAft>
              <a:buClr>
                <a:srgbClr val="FFC000"/>
              </a:buClr>
              <a:defRPr/>
            </a:pPr>
            <a:r>
              <a:rPr lang="en-US" sz="2400" dirty="0" smtClean="0">
                <a:solidFill>
                  <a:srgbClr val="FFFFFF"/>
                </a:solidFill>
                <a:latin typeface="Calibri" pitchFamily="34" charset="0"/>
                <a:cs typeface="Calibri" pitchFamily="34" charset="0"/>
              </a:rPr>
              <a:t>When professor is hungry avoid examinations !</a:t>
            </a:r>
            <a:endParaRPr lang="pl-PL" sz="2400" dirty="0">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val="2404621664"/>
      </p:ext>
    </p:extLst>
  </p:cSld>
  <p:clrMapOvr>
    <a:masterClrMapping/>
  </p:clrMapOvr>
  <p:transition spd="slow">
    <p:checke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a:xfrm>
            <a:off x="533400" y="152400"/>
            <a:ext cx="7772400" cy="990600"/>
          </a:xfrm>
          <a:effectLst/>
        </p:spPr>
        <p:txBody>
          <a:bodyPr lIns="92075" tIns="46038" rIns="92075" bIns="46038"/>
          <a:lstStyle/>
          <a:p>
            <a:pPr>
              <a:defRPr/>
            </a:pPr>
            <a:r>
              <a:rPr lang="en-US" dirty="0" smtClean="0">
                <a:effectLst>
                  <a:outerShdw blurRad="38100" dist="38100" dir="2700000" algn="tl">
                    <a:srgbClr val="000000"/>
                  </a:outerShdw>
                </a:effectLst>
              </a:rPr>
              <a:t>Will is just another feeling</a:t>
            </a:r>
            <a:endParaRPr lang="en-US" dirty="0">
              <a:effectLst>
                <a:outerShdw blurRad="38100" dist="38100" dir="2700000" algn="tl">
                  <a:srgbClr val="000000"/>
                </a:outerShdw>
              </a:effectLst>
            </a:endParaRPr>
          </a:p>
        </p:txBody>
      </p:sp>
      <p:sp>
        <p:nvSpPr>
          <p:cNvPr id="19459" name="Rectangle 4"/>
          <p:cNvSpPr>
            <a:spLocks noChangeArrowheads="1"/>
          </p:cNvSpPr>
          <p:nvPr/>
        </p:nvSpPr>
        <p:spPr bwMode="auto">
          <a:xfrm>
            <a:off x="452438" y="1323975"/>
            <a:ext cx="8355012"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l">
              <a:spcAft>
                <a:spcPts val="1200"/>
              </a:spcAft>
            </a:pPr>
            <a:r>
              <a:rPr lang="en-US" sz="2400" dirty="0">
                <a:latin typeface="+mn-lt"/>
              </a:rPr>
              <a:t>Wegner DM, </a:t>
            </a:r>
            <a:r>
              <a:rPr lang="en-US" sz="2400" i="1" dirty="0">
                <a:latin typeface="+mn-lt"/>
              </a:rPr>
              <a:t>The illusion of conscious will</a:t>
            </a:r>
            <a:r>
              <a:rPr lang="en-US" sz="2400" dirty="0">
                <a:latin typeface="+mn-lt"/>
              </a:rPr>
              <a:t>. MIT Press(2002)</a:t>
            </a:r>
          </a:p>
          <a:p>
            <a:pPr algn="l">
              <a:spcAft>
                <a:spcPts val="1200"/>
              </a:spcAft>
            </a:pPr>
            <a:r>
              <a:rPr lang="en-US" sz="2400" dirty="0">
                <a:latin typeface="+mn-lt"/>
              </a:rPr>
              <a:t>We may be acting but do not realize that we are: ex: </a:t>
            </a:r>
            <a:r>
              <a:rPr lang="en-US" sz="2400" dirty="0" err="1">
                <a:latin typeface="+mn-lt"/>
              </a:rPr>
              <a:t>ouija</a:t>
            </a:r>
            <a:r>
              <a:rPr lang="en-US" sz="2400" dirty="0">
                <a:latin typeface="+mn-lt"/>
              </a:rPr>
              <a:t> </a:t>
            </a:r>
            <a:r>
              <a:rPr lang="en-US" sz="2400" dirty="0" smtClean="0">
                <a:latin typeface="+mn-lt"/>
              </a:rPr>
              <a:t>board, facilitated </a:t>
            </a:r>
            <a:r>
              <a:rPr lang="en-US" sz="2400" dirty="0">
                <a:latin typeface="+mn-lt"/>
              </a:rPr>
              <a:t>communication; water divination and hypnotism.</a:t>
            </a:r>
          </a:p>
          <a:p>
            <a:pPr algn="l">
              <a:spcAft>
                <a:spcPts val="1200"/>
              </a:spcAft>
            </a:pPr>
            <a:r>
              <a:rPr lang="en-US" sz="2400" dirty="0">
                <a:latin typeface="+mn-lt"/>
              </a:rPr>
              <a:t>We are not acting, but think that we are: subjects may be induced to believe that they have performed some actions, or that their actions are achieving far more than they in fact are. </a:t>
            </a:r>
          </a:p>
          <a:p>
            <a:pPr algn="l">
              <a:spcAft>
                <a:spcPts val="1200"/>
              </a:spcAft>
            </a:pPr>
            <a:r>
              <a:rPr lang="en-US" sz="2400" dirty="0">
                <a:latin typeface="+mn-lt"/>
              </a:rPr>
              <a:t>Conscious acts of will are never the direct causes of our actions, instead, both conscious willing and action are the effects of a common unconscious cause. </a:t>
            </a:r>
          </a:p>
          <a:p>
            <a:pPr algn="l">
              <a:spcAft>
                <a:spcPts val="1200"/>
              </a:spcAft>
            </a:pPr>
            <a:endParaRPr lang="en-US" sz="2400" dirty="0">
              <a:latin typeface="+mn-lt"/>
            </a:endParaRPr>
          </a:p>
        </p:txBody>
      </p:sp>
      <p:pic>
        <p:nvPicPr>
          <p:cNvPr id="19460" name="Obraz 14" descr="Clipboard05.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0"/>
            <a:ext cx="1905000"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a:grpSpLocks/>
          </p:cNvGrpSpPr>
          <p:nvPr/>
        </p:nvGrpSpPr>
        <p:grpSpPr bwMode="auto">
          <a:xfrm>
            <a:off x="330200" y="1368425"/>
            <a:ext cx="8585200" cy="5568953"/>
            <a:chOff x="329606" y="1367763"/>
            <a:chExt cx="8585794" cy="5569642"/>
          </a:xfrm>
        </p:grpSpPr>
        <p:sp>
          <p:nvSpPr>
            <p:cNvPr id="19463" name="Rectangle 4"/>
            <p:cNvSpPr>
              <a:spLocks noChangeArrowheads="1"/>
            </p:cNvSpPr>
            <p:nvPr/>
          </p:nvSpPr>
          <p:spPr bwMode="auto">
            <a:xfrm>
              <a:off x="423863" y="5129456"/>
              <a:ext cx="8491537" cy="1807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l">
                <a:spcBef>
                  <a:spcPct val="20000"/>
                </a:spcBef>
              </a:pPr>
              <a:r>
                <a:rPr lang="pl-PL" sz="2400" dirty="0">
                  <a:latin typeface="+mn-lt"/>
                </a:rPr>
                <a:t>TMS</a:t>
              </a:r>
              <a:r>
                <a:rPr lang="en-US" sz="2400" dirty="0">
                  <a:latin typeface="+mn-lt"/>
                </a:rPr>
                <a:t> stimulations:</a:t>
              </a:r>
              <a:r>
                <a:rPr lang="pl-PL" sz="2400" dirty="0">
                  <a:latin typeface="+mn-lt"/>
                </a:rPr>
                <a:t> </a:t>
              </a:r>
              <a:r>
                <a:rPr lang="en-US" sz="2400" dirty="0">
                  <a:latin typeface="+mn-lt"/>
                </a:rPr>
                <a:t>even if one side is selected </a:t>
              </a:r>
              <a:r>
                <a:rPr lang="pl-PL" sz="2400" dirty="0">
                  <a:latin typeface="+mn-lt"/>
                </a:rPr>
                <a:t>80% </a:t>
              </a:r>
              <a:r>
                <a:rPr lang="en-US" sz="2400" dirty="0">
                  <a:latin typeface="+mn-lt"/>
                </a:rPr>
                <a:t>of times the choice is felt as free ... we could be radio controlled</a:t>
              </a:r>
              <a:r>
                <a:rPr lang="en-US" sz="2400" dirty="0" smtClean="0">
                  <a:latin typeface="+mn-lt"/>
                </a:rPr>
                <a:t>!</a:t>
              </a:r>
              <a:endParaRPr lang="en-US" sz="2400" dirty="0">
                <a:latin typeface="+mn-lt"/>
              </a:endParaRPr>
            </a:p>
            <a:p>
              <a:pPr algn="l">
                <a:spcBef>
                  <a:spcPct val="20000"/>
                </a:spcBef>
              </a:pPr>
              <a:r>
                <a:rPr lang="en-US" sz="2400" dirty="0">
                  <a:latin typeface="+mn-lt"/>
                </a:rPr>
                <a:t>Will is just another feeling resulting from attention to the state of the </a:t>
              </a:r>
              <a:r>
                <a:rPr lang="en-US" sz="2400" dirty="0" smtClean="0">
                  <a:latin typeface="+mn-lt"/>
                </a:rPr>
                <a:t>pre-supplementary </a:t>
              </a:r>
              <a:r>
                <a:rPr lang="en-US" sz="2400" dirty="0">
                  <a:latin typeface="+mn-lt"/>
                </a:rPr>
                <a:t>motor cortex (</a:t>
              </a:r>
              <a:r>
                <a:rPr lang="en-US" sz="2400" dirty="0">
                  <a:solidFill>
                    <a:srgbClr val="FFC000"/>
                  </a:solidFill>
                  <a:latin typeface="+mn-lt"/>
                </a:rPr>
                <a:t>Pre-SMA</a:t>
              </a:r>
              <a:r>
                <a:rPr lang="en-US" sz="2400" dirty="0">
                  <a:latin typeface="+mn-lt"/>
                </a:rPr>
                <a:t>).  </a:t>
              </a:r>
            </a:p>
          </p:txBody>
        </p:sp>
        <p:pic>
          <p:nvPicPr>
            <p:cNvPr id="1946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606" y="1367763"/>
              <a:ext cx="4572000" cy="3438525"/>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grpSp>
      <p:pic>
        <p:nvPicPr>
          <p:cNvPr id="19462" name="Picture 6"/>
          <p:cNvPicPr>
            <a:picLocks noChangeAspect="1" noChangeArrowheads="1"/>
          </p:cNvPicPr>
          <p:nvPr/>
        </p:nvPicPr>
        <p:blipFill>
          <a:blip r:embed="rId5"/>
          <a:srcRect/>
          <a:stretch>
            <a:fillRect/>
          </a:stretch>
        </p:blipFill>
        <p:spPr bwMode="auto">
          <a:xfrm>
            <a:off x="3419475" y="1284288"/>
            <a:ext cx="5724525" cy="3895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231556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9462"/>
                                        </p:tgtEl>
                                        <p:attrNameLst>
                                          <p:attrName>style.visibility</p:attrName>
                                        </p:attrNameLst>
                                      </p:cBhvr>
                                      <p:to>
                                        <p:strVal val="visible"/>
                                      </p:to>
                                    </p:set>
                                    <p:anim calcmode="lin" valueType="num">
                                      <p:cBhvr>
                                        <p:cTn id="11" dur="500" fill="hold"/>
                                        <p:tgtEl>
                                          <p:spTgt spid="19462"/>
                                        </p:tgtEl>
                                        <p:attrNameLst>
                                          <p:attrName>ppt_w</p:attrName>
                                        </p:attrNameLst>
                                      </p:cBhvr>
                                      <p:tavLst>
                                        <p:tav tm="0">
                                          <p:val>
                                            <p:fltVal val="0"/>
                                          </p:val>
                                        </p:tav>
                                        <p:tav tm="100000">
                                          <p:val>
                                            <p:strVal val="#ppt_w"/>
                                          </p:val>
                                        </p:tav>
                                      </p:tavLst>
                                    </p:anim>
                                    <p:anim calcmode="lin" valueType="num">
                                      <p:cBhvr>
                                        <p:cTn id="12" dur="500" fill="hold"/>
                                        <p:tgtEl>
                                          <p:spTgt spid="19462"/>
                                        </p:tgtEl>
                                        <p:attrNameLst>
                                          <p:attrName>ppt_h</p:attrName>
                                        </p:attrNameLst>
                                      </p:cBhvr>
                                      <p:tavLst>
                                        <p:tav tm="0">
                                          <p:val>
                                            <p:fltVal val="0"/>
                                          </p:val>
                                        </p:tav>
                                        <p:tav tm="100000">
                                          <p:val>
                                            <p:strVal val="#ppt_h"/>
                                          </p:val>
                                        </p:tav>
                                      </p:tavLst>
                                    </p:anim>
                                    <p:animEffect transition="in" filter="fade">
                                      <p:cBhvr>
                                        <p:cTn id="13"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a:xfrm>
            <a:off x="1475657" y="260648"/>
            <a:ext cx="5472608" cy="769938"/>
          </a:xfrm>
        </p:spPr>
        <p:txBody>
          <a:bodyPr/>
          <a:lstStyle/>
          <a:p>
            <a:pPr eaLnBrk="1" hangingPunct="1">
              <a:defRPr/>
            </a:pPr>
            <a:r>
              <a:rPr lang="en-US" dirty="0" smtClean="0"/>
              <a:t>In an ideal world … </a:t>
            </a:r>
          </a:p>
        </p:txBody>
      </p:sp>
      <p:sp>
        <p:nvSpPr>
          <p:cNvPr id="16387" name="Rectangle 3"/>
          <p:cNvSpPr>
            <a:spLocks noGrp="1" noChangeArrowheads="1"/>
          </p:cNvSpPr>
          <p:nvPr>
            <p:ph type="body" idx="1"/>
          </p:nvPr>
        </p:nvSpPr>
        <p:spPr>
          <a:xfrm>
            <a:off x="381000" y="1340768"/>
            <a:ext cx="8382000" cy="5328592"/>
          </a:xfrm>
        </p:spPr>
        <p:txBody>
          <a:bodyPr/>
          <a:lstStyle/>
          <a:p>
            <a:pPr marL="0" indent="0" eaLnBrk="1" hangingPunct="1">
              <a:buNone/>
              <a:defRPr/>
            </a:pPr>
            <a:r>
              <a:rPr lang="en-US" sz="2400" dirty="0" smtClean="0"/>
              <a:t>Child obesity would not exist.  </a:t>
            </a:r>
            <a:endParaRPr lang="pl-PL" sz="2400" dirty="0" smtClean="0"/>
          </a:p>
          <a:p>
            <a:pPr marL="0" indent="0" eaLnBrk="1" hangingPunct="1">
              <a:buNone/>
              <a:defRPr/>
            </a:pPr>
            <a:r>
              <a:rPr lang="en-US" sz="2400" dirty="0"/>
              <a:t>Diseases of </a:t>
            </a:r>
            <a:r>
              <a:rPr lang="en-US" sz="2400" dirty="0" smtClean="0"/>
              <a:t>affluence affect large percentage of young children</a:t>
            </a:r>
            <a:r>
              <a:rPr lang="en-US" sz="2400" dirty="0"/>
              <a:t>, type 2 diabetes, asthma</a:t>
            </a:r>
            <a:r>
              <a:rPr lang="en-US" sz="2400" dirty="0" smtClean="0"/>
              <a:t>, coronary </a:t>
            </a:r>
            <a:r>
              <a:rPr lang="en-US" sz="2400" dirty="0"/>
              <a:t>heart disease, cerebrovascular disease, peripheral vascular disease, obesity, hypertension, </a:t>
            </a:r>
            <a:r>
              <a:rPr lang="en-US" sz="2400" dirty="0" smtClean="0"/>
              <a:t>addictions, allergies, developmental problems … </a:t>
            </a:r>
            <a:br>
              <a:rPr lang="en-US" sz="2400" dirty="0" smtClean="0"/>
            </a:br>
            <a:r>
              <a:rPr lang="en-US" sz="2400" dirty="0" smtClean="0"/>
              <a:t>Relations between environmental factors, food </a:t>
            </a:r>
            <a:br>
              <a:rPr lang="en-US" sz="2400" dirty="0" smtClean="0"/>
            </a:br>
            <a:r>
              <a:rPr lang="en-US" sz="2400" dirty="0" smtClean="0"/>
              <a:t>and health should be studied and technology used </a:t>
            </a:r>
            <a:br>
              <a:rPr lang="en-US" sz="2400" dirty="0" smtClean="0"/>
            </a:br>
            <a:r>
              <a:rPr lang="en-US" sz="2400" dirty="0" smtClean="0"/>
              <a:t>for training, monitoring and explaining the </a:t>
            </a:r>
            <a:br>
              <a:rPr lang="en-US" sz="2400" dirty="0" smtClean="0"/>
            </a:br>
            <a:r>
              <a:rPr lang="en-US" sz="2400" dirty="0" smtClean="0"/>
              <a:t>consequences of our choices and actions.</a:t>
            </a:r>
            <a:br>
              <a:rPr lang="en-US" sz="2400" dirty="0" smtClean="0"/>
            </a:br>
            <a:endParaRPr lang="en-US" dirty="0"/>
          </a:p>
          <a:p>
            <a:pPr marL="0" indent="0" eaLnBrk="1" hangingPunct="1">
              <a:buNone/>
              <a:defRPr/>
            </a:pPr>
            <a:r>
              <a:rPr lang="en-US" sz="2400" dirty="0" smtClean="0"/>
              <a:t>The first World Conference on Early Childhood Care </a:t>
            </a:r>
            <a:br>
              <a:rPr lang="en-US" sz="2400" dirty="0" smtClean="0"/>
            </a:br>
            <a:r>
              <a:rPr lang="en-US" sz="2400" dirty="0" smtClean="0"/>
              <a:t>and Education took place in Moscow in September 2010, </a:t>
            </a:r>
            <a:br>
              <a:rPr lang="en-US" sz="2400" dirty="0" smtClean="0"/>
            </a:br>
            <a:r>
              <a:rPr lang="en-US" sz="2400" dirty="0" smtClean="0"/>
              <a:t>jointly organized by UNESCO and the city of Moscow.</a:t>
            </a:r>
          </a:p>
        </p:txBody>
      </p:sp>
      <p:pic>
        <p:nvPicPr>
          <p:cNvPr id="51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996952"/>
            <a:ext cx="1905000" cy="222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3"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6421" y="24897"/>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95127"/>
      </p:ext>
    </p:extLst>
  </p:cSld>
  <p:clrMapOvr>
    <a:masterClrMapping/>
  </p:clrMapOvr>
  <p:transition>
    <p:strips dir="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2"/>
          <p:cNvSpPr>
            <a:spLocks noGrp="1" noChangeArrowheads="1"/>
          </p:cNvSpPr>
          <p:nvPr>
            <p:ph type="title"/>
          </p:nvPr>
        </p:nvSpPr>
        <p:spPr>
          <a:xfrm>
            <a:off x="685800" y="350838"/>
            <a:ext cx="7772400" cy="727075"/>
          </a:xfrm>
          <a:effectLst/>
        </p:spPr>
        <p:txBody>
          <a:bodyPr lIns="92075" tIns="46038" rIns="92075" bIns="46038"/>
          <a:lstStyle/>
          <a:p>
            <a:pPr eaLnBrk="1" hangingPunct="1">
              <a:defRPr/>
            </a:pPr>
            <a:r>
              <a:rPr lang="pl-PL" dirty="0" smtClean="0"/>
              <a:t>10 </a:t>
            </a:r>
            <a:r>
              <a:rPr lang="en-US" dirty="0" smtClean="0"/>
              <a:t>seconds delay</a:t>
            </a:r>
            <a:r>
              <a:rPr lang="pl-PL" dirty="0" smtClean="0"/>
              <a:t>!</a:t>
            </a:r>
          </a:p>
        </p:txBody>
      </p:sp>
      <p:sp>
        <p:nvSpPr>
          <p:cNvPr id="46083" name="Rectangle 3"/>
          <p:cNvSpPr>
            <a:spLocks noGrp="1" noChangeArrowheads="1"/>
          </p:cNvSpPr>
          <p:nvPr>
            <p:ph idx="1"/>
          </p:nvPr>
        </p:nvSpPr>
        <p:spPr>
          <a:xfrm>
            <a:off x="568325" y="1193800"/>
            <a:ext cx="8104188" cy="1008063"/>
          </a:xfrm>
        </p:spPr>
        <p:txBody>
          <a:bodyPr lIns="92075" tIns="46038" rIns="92075" bIns="46038"/>
          <a:lstStyle/>
          <a:p>
            <a:pPr marL="0" indent="0" eaLnBrk="1" hangingPunct="1">
              <a:buFontTx/>
              <a:buNone/>
            </a:pPr>
            <a:r>
              <a:rPr lang="en-US" sz="2400" dirty="0" smtClean="0"/>
              <a:t>C.S. Soon et al, Unconscious determinants of free decisions in the human brain. Nature Neuroscience, 2008.</a:t>
            </a:r>
            <a:endParaRPr lang="pl-PL" sz="2400" dirty="0" smtClean="0"/>
          </a:p>
        </p:txBody>
      </p:sp>
      <p:sp>
        <p:nvSpPr>
          <p:cNvPr id="46084" name="Rectangle 4"/>
          <p:cNvSpPr>
            <a:spLocks noChangeArrowheads="1"/>
          </p:cNvSpPr>
          <p:nvPr/>
        </p:nvSpPr>
        <p:spPr bwMode="auto">
          <a:xfrm>
            <a:off x="565150" y="2163763"/>
            <a:ext cx="4776788"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spcBef>
                <a:spcPct val="20000"/>
              </a:spcBef>
              <a:buClr>
                <a:srgbClr val="000000"/>
              </a:buClr>
              <a:buSzPct val="115000"/>
            </a:pPr>
            <a:r>
              <a:rPr lang="en-US" sz="2400" dirty="0" smtClean="0">
                <a:solidFill>
                  <a:srgbClr val="FFFFFF"/>
                </a:solidFill>
                <a:latin typeface="Calibri" pitchFamily="34" charset="0"/>
              </a:rPr>
              <a:t>We found that the outcome of a decision can be encoded in brain activity of prefrontal and parietal cortex up to 10 sec before it enters awareness. </a:t>
            </a:r>
            <a:br>
              <a:rPr lang="en-US" sz="2400" dirty="0" smtClean="0">
                <a:solidFill>
                  <a:srgbClr val="FFFFFF"/>
                </a:solidFill>
                <a:latin typeface="Calibri" pitchFamily="34" charset="0"/>
              </a:rPr>
            </a:br>
            <a:r>
              <a:rPr lang="en-US" sz="1050" dirty="0" smtClean="0">
                <a:solidFill>
                  <a:srgbClr val="FFFFFF"/>
                </a:solidFill>
                <a:latin typeface="Calibri" pitchFamily="34" charset="0"/>
              </a:rPr>
              <a:t/>
            </a:r>
            <a:br>
              <a:rPr lang="en-US" sz="1050" dirty="0" smtClean="0">
                <a:solidFill>
                  <a:srgbClr val="FFFFFF"/>
                </a:solidFill>
                <a:latin typeface="Calibri" pitchFamily="34" charset="0"/>
              </a:rPr>
            </a:br>
            <a:r>
              <a:rPr lang="en-US" sz="2400" dirty="0" smtClean="0">
                <a:solidFill>
                  <a:srgbClr val="FFFFFF"/>
                </a:solidFill>
                <a:latin typeface="Calibri" pitchFamily="34" charset="0"/>
              </a:rPr>
              <a:t>This delay presumably reflects </a:t>
            </a:r>
            <a:br>
              <a:rPr lang="en-US" sz="2400" dirty="0" smtClean="0">
                <a:solidFill>
                  <a:srgbClr val="FFFFFF"/>
                </a:solidFill>
                <a:latin typeface="Calibri" pitchFamily="34" charset="0"/>
              </a:rPr>
            </a:br>
            <a:r>
              <a:rPr lang="en-US" sz="2400" dirty="0" smtClean="0">
                <a:solidFill>
                  <a:srgbClr val="FFFFFF"/>
                </a:solidFill>
                <a:latin typeface="Calibri" pitchFamily="34" charset="0"/>
              </a:rPr>
              <a:t>the operation of a network </a:t>
            </a:r>
            <a:br>
              <a:rPr lang="en-US" sz="2400" dirty="0" smtClean="0">
                <a:solidFill>
                  <a:srgbClr val="FFFFFF"/>
                </a:solidFill>
                <a:latin typeface="Calibri" pitchFamily="34" charset="0"/>
              </a:rPr>
            </a:br>
            <a:r>
              <a:rPr lang="en-US" sz="2400" dirty="0" smtClean="0">
                <a:solidFill>
                  <a:srgbClr val="FFFFFF"/>
                </a:solidFill>
                <a:latin typeface="Calibri" pitchFamily="34" charset="0"/>
              </a:rPr>
              <a:t>of high-level control areas </a:t>
            </a:r>
            <a:br>
              <a:rPr lang="en-US" sz="2400" dirty="0" smtClean="0">
                <a:solidFill>
                  <a:srgbClr val="FFFFFF"/>
                </a:solidFill>
                <a:latin typeface="Calibri" pitchFamily="34" charset="0"/>
              </a:rPr>
            </a:br>
            <a:r>
              <a:rPr lang="en-US" sz="2400" dirty="0" smtClean="0">
                <a:solidFill>
                  <a:srgbClr val="FFFFFF"/>
                </a:solidFill>
                <a:latin typeface="Calibri" pitchFamily="34" charset="0"/>
              </a:rPr>
              <a:t>that begin to prepare an </a:t>
            </a:r>
            <a:br>
              <a:rPr lang="en-US" sz="2400" dirty="0" smtClean="0">
                <a:solidFill>
                  <a:srgbClr val="FFFFFF"/>
                </a:solidFill>
                <a:latin typeface="Calibri" pitchFamily="34" charset="0"/>
              </a:rPr>
            </a:br>
            <a:r>
              <a:rPr lang="en-US" sz="2400" dirty="0" smtClean="0">
                <a:solidFill>
                  <a:srgbClr val="FFFFFF"/>
                </a:solidFill>
                <a:latin typeface="Calibri" pitchFamily="34" charset="0"/>
              </a:rPr>
              <a:t>upcoming decision long </a:t>
            </a:r>
            <a:br>
              <a:rPr lang="en-US" sz="2400" dirty="0" smtClean="0">
                <a:solidFill>
                  <a:srgbClr val="FFFFFF"/>
                </a:solidFill>
                <a:latin typeface="Calibri" pitchFamily="34" charset="0"/>
              </a:rPr>
            </a:br>
            <a:r>
              <a:rPr lang="en-US" sz="2400" dirty="0" smtClean="0">
                <a:solidFill>
                  <a:srgbClr val="FFFFFF"/>
                </a:solidFill>
                <a:latin typeface="Calibri" pitchFamily="34" charset="0"/>
              </a:rPr>
              <a:t>before it enters awareness.</a:t>
            </a:r>
          </a:p>
        </p:txBody>
      </p:sp>
      <p:pic>
        <p:nvPicPr>
          <p:cNvPr id="4608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001838"/>
            <a:ext cx="38100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6863" y="4837113"/>
            <a:ext cx="5037137" cy="18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670350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a:xfrm>
            <a:off x="533400" y="152400"/>
            <a:ext cx="7772400" cy="792163"/>
          </a:xfrm>
          <a:effectLst>
            <a:outerShdw dist="35921" dir="2700000" algn="ctr" rotWithShape="0">
              <a:schemeClr val="bg2"/>
            </a:outerShdw>
          </a:effectLst>
        </p:spPr>
        <p:txBody>
          <a:bodyPr lIns="92075" tIns="46038" rIns="92075" bIns="46038"/>
          <a:lstStyle/>
          <a:p>
            <a:pPr eaLnBrk="1" hangingPunct="1">
              <a:defRPr/>
            </a:pPr>
            <a:r>
              <a:rPr lang="en-US" dirty="0" smtClean="0">
                <a:effectLst>
                  <a:outerShdw blurRad="38100" dist="38100" dir="2700000" algn="tl">
                    <a:srgbClr val="000000"/>
                  </a:outerShdw>
                </a:effectLst>
              </a:rPr>
              <a:t>Brains and will</a:t>
            </a:r>
            <a:endParaRPr lang="pl-PL" dirty="0">
              <a:effectLst>
                <a:outerShdw blurRad="38100" dist="38100" dir="2700000" algn="tl">
                  <a:srgbClr val="000000"/>
                </a:outerShdw>
              </a:effectLst>
            </a:endParaRPr>
          </a:p>
        </p:txBody>
      </p:sp>
      <p:sp>
        <p:nvSpPr>
          <p:cNvPr id="579587" name="Rectangle 3"/>
          <p:cNvSpPr>
            <a:spLocks noGrp="1" noChangeArrowheads="1"/>
          </p:cNvSpPr>
          <p:nvPr>
            <p:ph type="body" idx="1"/>
          </p:nvPr>
        </p:nvSpPr>
        <p:spPr>
          <a:xfrm>
            <a:off x="388143" y="2924944"/>
            <a:ext cx="8545513" cy="566738"/>
          </a:xfrm>
        </p:spPr>
        <p:txBody>
          <a:bodyPr lIns="92075" tIns="46038" rIns="92075" bIns="46038"/>
          <a:lstStyle/>
          <a:p>
            <a:pPr marL="0" indent="0" eaLnBrk="1" hangingPunct="1">
              <a:spcBef>
                <a:spcPct val="0"/>
              </a:spcBef>
              <a:buFontTx/>
              <a:buNone/>
              <a:defRPr/>
            </a:pPr>
            <a:r>
              <a:rPr lang="en-US" dirty="0">
                <a:effectLst>
                  <a:outerShdw blurRad="38100" dist="38100" dir="2700000" algn="tl">
                    <a:srgbClr val="000000"/>
                  </a:outerShdw>
                </a:effectLst>
              </a:rPr>
              <a:t>What are the options</a:t>
            </a:r>
            <a:r>
              <a:rPr lang="pl-PL" dirty="0">
                <a:effectLst>
                  <a:outerShdw blurRad="38100" dist="38100" dir="2700000" algn="tl">
                    <a:srgbClr val="000000"/>
                  </a:outerShdw>
                </a:effectLst>
              </a:rPr>
              <a:t>? </a:t>
            </a:r>
            <a:r>
              <a:rPr lang="en-US" dirty="0">
                <a:effectLst>
                  <a:outerShdw blurRad="38100" dist="38100" dir="2700000" algn="tl">
                    <a:srgbClr val="000000"/>
                  </a:outerShdw>
                </a:effectLst>
              </a:rPr>
              <a:t>Naive</a:t>
            </a:r>
            <a:r>
              <a:rPr lang="pl-PL" dirty="0">
                <a:effectLst>
                  <a:outerShdw blurRad="38100" dist="38100" dir="2700000" algn="tl">
                    <a:srgbClr val="000000"/>
                  </a:outerShdw>
                </a:effectLst>
              </a:rPr>
              <a:t>, </a:t>
            </a:r>
            <a:r>
              <a:rPr lang="en-US" dirty="0">
                <a:effectLst>
                  <a:outerShdw blurRad="38100" dist="38100" dir="2700000" algn="tl">
                    <a:srgbClr val="000000"/>
                  </a:outerShdw>
                </a:effectLst>
              </a:rPr>
              <a:t>reflexive and mechanical</a:t>
            </a:r>
            <a:r>
              <a:rPr lang="pl-PL" dirty="0">
                <a:effectLst>
                  <a:outerShdw blurRad="38100" dist="38100" dir="2700000" algn="tl">
                    <a:srgbClr val="000000"/>
                  </a:outerShdw>
                </a:effectLst>
              </a:rPr>
              <a:t>.   </a:t>
            </a:r>
            <a:endParaRPr lang="pl-PL" dirty="0"/>
          </a:p>
        </p:txBody>
      </p:sp>
      <p:sp>
        <p:nvSpPr>
          <p:cNvPr id="32772" name="Rectangle 4"/>
          <p:cNvSpPr>
            <a:spLocks noChangeArrowheads="1"/>
          </p:cNvSpPr>
          <p:nvPr/>
        </p:nvSpPr>
        <p:spPr bwMode="auto">
          <a:xfrm>
            <a:off x="441325" y="1030288"/>
            <a:ext cx="8355013"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spcBef>
                <a:spcPct val="50000"/>
              </a:spcBef>
              <a:buClr>
                <a:srgbClr val="FFCC66"/>
              </a:buClr>
              <a:buSzPct val="115000"/>
            </a:pPr>
            <a:r>
              <a:rPr lang="en-US" sz="2400" dirty="0">
                <a:solidFill>
                  <a:srgbClr val="EAEAEA"/>
                </a:solidFill>
                <a:latin typeface="Calibri" pitchFamily="34" charset="0"/>
              </a:rPr>
              <a:t>Brain exists solely for its own survival</a:t>
            </a:r>
            <a:r>
              <a:rPr lang="pl-PL" sz="2400" dirty="0">
                <a:solidFill>
                  <a:srgbClr val="EAEAEA"/>
                </a:solidFill>
                <a:latin typeface="Calibri" pitchFamily="34" charset="0"/>
              </a:rPr>
              <a:t>, </a:t>
            </a:r>
            <a:r>
              <a:rPr lang="en-US" sz="2400" dirty="0">
                <a:solidFill>
                  <a:srgbClr val="EAEAEA"/>
                </a:solidFill>
                <a:latin typeface="Calibri" pitchFamily="34" charset="0"/>
              </a:rPr>
              <a:t>not  to understand ourselves</a:t>
            </a:r>
            <a:r>
              <a:rPr lang="pl-PL" sz="2400" dirty="0">
                <a:solidFill>
                  <a:srgbClr val="EAEAEA"/>
                </a:solidFill>
                <a:latin typeface="Calibri" pitchFamily="34" charset="0"/>
              </a:rPr>
              <a:t>. </a:t>
            </a:r>
            <a:r>
              <a:rPr lang="en-US" sz="2400" dirty="0">
                <a:solidFill>
                  <a:srgbClr val="EAEAEA"/>
                </a:solidFill>
                <a:latin typeface="Calibri" pitchFamily="34" charset="0"/>
              </a:rPr>
              <a:t>Only by looking from outside we can understand the brain and draw conclusions about its nature and functions</a:t>
            </a:r>
            <a:r>
              <a:rPr lang="pl-PL" sz="2400" dirty="0">
                <a:solidFill>
                  <a:srgbClr val="EAEAEA"/>
                </a:solidFill>
                <a:latin typeface="Calibri" pitchFamily="34" charset="0"/>
              </a:rPr>
              <a:t>.</a:t>
            </a:r>
          </a:p>
          <a:p>
            <a:pPr algn="r">
              <a:spcBef>
                <a:spcPct val="50000"/>
              </a:spcBef>
              <a:buClr>
                <a:srgbClr val="FFCC66"/>
              </a:buClr>
              <a:buSzPct val="115000"/>
            </a:pPr>
            <a:r>
              <a:rPr lang="en-US" sz="2400" dirty="0">
                <a:solidFill>
                  <a:srgbClr val="EAEAEA"/>
                </a:solidFill>
                <a:latin typeface="Calibri" pitchFamily="34" charset="0"/>
              </a:rPr>
              <a:t>Edward Osborne W</a:t>
            </a:r>
            <a:r>
              <a:rPr lang="pl-PL" sz="2400" dirty="0" err="1">
                <a:solidFill>
                  <a:srgbClr val="EAEAEA"/>
                </a:solidFill>
                <a:latin typeface="Calibri" pitchFamily="34" charset="0"/>
              </a:rPr>
              <a:t>ilson</a:t>
            </a:r>
            <a:endParaRPr lang="en-US" sz="2400" dirty="0">
              <a:solidFill>
                <a:srgbClr val="EAEAEA"/>
              </a:solidFill>
              <a:latin typeface="Calibri" pitchFamily="34" charset="0"/>
            </a:endParaRPr>
          </a:p>
        </p:txBody>
      </p:sp>
      <p:grpSp>
        <p:nvGrpSpPr>
          <p:cNvPr id="37" name="Group 8"/>
          <p:cNvGrpSpPr>
            <a:grpSpLocks/>
          </p:cNvGrpSpPr>
          <p:nvPr/>
        </p:nvGrpSpPr>
        <p:grpSpPr bwMode="auto">
          <a:xfrm>
            <a:off x="80963" y="3611563"/>
            <a:ext cx="3173412" cy="3086100"/>
            <a:chOff x="189129" y="3611143"/>
            <a:chExt cx="3173196" cy="3086233"/>
          </a:xfrm>
        </p:grpSpPr>
        <p:sp>
          <p:nvSpPr>
            <p:cNvPr id="38" name="Oval 2"/>
            <p:cNvSpPr/>
            <p:nvPr/>
          </p:nvSpPr>
          <p:spPr bwMode="auto">
            <a:xfrm>
              <a:off x="549466" y="4465255"/>
              <a:ext cx="2233461" cy="468332"/>
            </a:xfrm>
            <a:prstGeom prst="ellips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just">
                <a:buClr>
                  <a:srgbClr val="FFCC66"/>
                </a:buClr>
                <a:buSzPct val="115000"/>
                <a:defRPr/>
              </a:pPr>
              <a:r>
                <a:rPr lang="en-US" sz="1600" dirty="0">
                  <a:solidFill>
                    <a:srgbClr val="000000"/>
                  </a:solidFill>
                </a:rPr>
                <a:t>Consciousness</a:t>
              </a:r>
              <a:endParaRPr lang="pl-PL" sz="1600" dirty="0">
                <a:solidFill>
                  <a:srgbClr val="000000"/>
                </a:solidFill>
              </a:endParaRPr>
            </a:p>
          </p:txBody>
        </p:sp>
        <p:sp>
          <p:nvSpPr>
            <p:cNvPr id="41" name="Oval 10"/>
            <p:cNvSpPr/>
            <p:nvPr/>
          </p:nvSpPr>
          <p:spPr bwMode="auto">
            <a:xfrm>
              <a:off x="1297129" y="5206649"/>
              <a:ext cx="1333409" cy="468333"/>
            </a:xfrm>
            <a:prstGeom prst="ellips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ctr">
                <a:buClr>
                  <a:srgbClr val="FFCC66"/>
                </a:buClr>
                <a:buSzPct val="115000"/>
                <a:defRPr/>
              </a:pPr>
              <a:r>
                <a:rPr lang="en-US" sz="1600" dirty="0">
                  <a:solidFill>
                    <a:srgbClr val="000000"/>
                  </a:solidFill>
                </a:rPr>
                <a:t>Brain</a:t>
              </a:r>
              <a:endParaRPr lang="pl-PL" sz="1600" dirty="0">
                <a:solidFill>
                  <a:srgbClr val="000000"/>
                </a:solidFill>
              </a:endParaRPr>
            </a:p>
          </p:txBody>
        </p:sp>
        <p:sp>
          <p:nvSpPr>
            <p:cNvPr id="43" name="Oval 11"/>
            <p:cNvSpPr/>
            <p:nvPr/>
          </p:nvSpPr>
          <p:spPr bwMode="auto">
            <a:xfrm>
              <a:off x="678046" y="3611143"/>
              <a:ext cx="1046091" cy="468332"/>
            </a:xfrm>
            <a:prstGeom prst="ellips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ctr">
                <a:buClr>
                  <a:srgbClr val="FFCC66"/>
                </a:buClr>
                <a:buSzPct val="115000"/>
                <a:defRPr/>
              </a:pPr>
              <a:r>
                <a:rPr lang="en-US" sz="1600" dirty="0">
                  <a:solidFill>
                    <a:srgbClr val="000000"/>
                  </a:solidFill>
                </a:rPr>
                <a:t>Will</a:t>
              </a:r>
              <a:endParaRPr lang="pl-PL" sz="1600" dirty="0">
                <a:solidFill>
                  <a:srgbClr val="000000"/>
                </a:solidFill>
              </a:endParaRPr>
            </a:p>
          </p:txBody>
        </p:sp>
        <p:sp>
          <p:nvSpPr>
            <p:cNvPr id="45" name="TextBox 3"/>
            <p:cNvSpPr txBox="1">
              <a:spLocks noChangeArrowheads="1"/>
            </p:cNvSpPr>
            <p:nvPr/>
          </p:nvSpPr>
          <p:spPr bwMode="auto">
            <a:xfrm>
              <a:off x="1678751" y="6081823"/>
              <a:ext cx="16835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6pPr>
              <a:lvl7pPr marL="29718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7pPr>
              <a:lvl8pPr marL="34290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8pPr>
              <a:lvl9pPr marL="38862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9pPr>
            </a:lstStyle>
            <a:p>
              <a:pPr algn="just" eaLnBrk="1" hangingPunct="1">
                <a:buClr>
                  <a:srgbClr val="FFCC66"/>
                </a:buClr>
                <a:buSzPct val="115000"/>
              </a:pPr>
              <a:r>
                <a:rPr lang="en-US" smtClean="0">
                  <a:solidFill>
                    <a:srgbClr val="EAEAEA"/>
                  </a:solidFill>
                  <a:cs typeface="+mn-cs"/>
                </a:rPr>
                <a:t>Behavior</a:t>
              </a:r>
              <a:endParaRPr lang="pl-PL" smtClean="0">
                <a:solidFill>
                  <a:srgbClr val="EAEAEA"/>
                </a:solidFill>
                <a:cs typeface="+mn-cs"/>
              </a:endParaRPr>
            </a:p>
          </p:txBody>
        </p:sp>
        <p:sp>
          <p:nvSpPr>
            <p:cNvPr id="46" name="Down Arrow 5"/>
            <p:cNvSpPr/>
            <p:nvPr/>
          </p:nvSpPr>
          <p:spPr bwMode="auto">
            <a:xfrm rot="19955608">
              <a:off x="1282842" y="4082650"/>
              <a:ext cx="209536" cy="406418"/>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rgbClr val="FFCC66"/>
                </a:buClr>
                <a:buSzPct val="115000"/>
                <a:defRPr/>
              </a:pPr>
              <a:endParaRPr lang="pl-PL" sz="2000">
                <a:solidFill>
                  <a:srgbClr val="EAEAEA"/>
                </a:solidFill>
              </a:endParaRPr>
            </a:p>
          </p:txBody>
        </p:sp>
        <p:sp>
          <p:nvSpPr>
            <p:cNvPr id="47" name="Down Arrow 15"/>
            <p:cNvSpPr/>
            <p:nvPr/>
          </p:nvSpPr>
          <p:spPr bwMode="auto">
            <a:xfrm rot="19955608">
              <a:off x="1595558" y="4943112"/>
              <a:ext cx="166676" cy="271475"/>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rgbClr val="FFCC66"/>
                </a:buClr>
                <a:buSzPct val="115000"/>
                <a:defRPr/>
              </a:pPr>
              <a:endParaRPr lang="pl-PL" sz="2000">
                <a:solidFill>
                  <a:srgbClr val="EAEAEA"/>
                </a:solidFill>
              </a:endParaRPr>
            </a:p>
          </p:txBody>
        </p:sp>
        <p:sp>
          <p:nvSpPr>
            <p:cNvPr id="48" name="Down Arrow 16"/>
            <p:cNvSpPr/>
            <p:nvPr/>
          </p:nvSpPr>
          <p:spPr bwMode="auto">
            <a:xfrm rot="19955608">
              <a:off x="2078125" y="5647993"/>
              <a:ext cx="166676" cy="517547"/>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rgbClr val="FFCC66"/>
                </a:buClr>
                <a:buSzPct val="115000"/>
                <a:defRPr/>
              </a:pPr>
              <a:endParaRPr lang="pl-PL" sz="2000">
                <a:solidFill>
                  <a:srgbClr val="EAEAEA"/>
                </a:solidFill>
              </a:endParaRPr>
            </a:p>
          </p:txBody>
        </p:sp>
        <p:sp>
          <p:nvSpPr>
            <p:cNvPr id="49" name="TextBox 17"/>
            <p:cNvSpPr txBox="1">
              <a:spLocks noChangeArrowheads="1"/>
            </p:cNvSpPr>
            <p:nvPr/>
          </p:nvSpPr>
          <p:spPr bwMode="auto">
            <a:xfrm>
              <a:off x="189129" y="5866379"/>
              <a:ext cx="16835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6pPr>
              <a:lvl7pPr marL="29718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7pPr>
              <a:lvl8pPr marL="34290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8pPr>
              <a:lvl9pPr marL="38862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9pPr>
            </a:lstStyle>
            <a:p>
              <a:pPr algn="just" eaLnBrk="1" hangingPunct="1">
                <a:buClr>
                  <a:srgbClr val="FFCC66"/>
                </a:buClr>
                <a:buSzPct val="115000"/>
              </a:pPr>
              <a:r>
                <a:rPr lang="pl-PL" sz="1600" smtClean="0">
                  <a:solidFill>
                    <a:srgbClr val="EAEAEA"/>
                  </a:solidFill>
                  <a:cs typeface="+mn-cs"/>
                </a:rPr>
                <a:t>Gen</a:t>
              </a:r>
              <a:r>
                <a:rPr lang="en-US" sz="1600" smtClean="0">
                  <a:solidFill>
                    <a:srgbClr val="EAEAEA"/>
                  </a:solidFill>
                  <a:cs typeface="+mn-cs"/>
                </a:rPr>
                <a:t>s</a:t>
              </a:r>
              <a:endParaRPr lang="pl-PL" sz="1600" smtClean="0">
                <a:solidFill>
                  <a:srgbClr val="EAEAEA"/>
                </a:solidFill>
                <a:cs typeface="+mn-cs"/>
              </a:endParaRPr>
            </a:p>
            <a:p>
              <a:pPr algn="just" eaLnBrk="1" hangingPunct="1">
                <a:buClr>
                  <a:srgbClr val="FFCC66"/>
                </a:buClr>
                <a:buSzPct val="115000"/>
              </a:pPr>
              <a:r>
                <a:rPr lang="en-US" sz="1600" smtClean="0">
                  <a:solidFill>
                    <a:srgbClr val="EAEAEA"/>
                  </a:solidFill>
                  <a:cs typeface="+mn-cs"/>
                </a:rPr>
                <a:t>Environment</a:t>
              </a:r>
              <a:endParaRPr lang="pl-PL" sz="1600" smtClean="0">
                <a:solidFill>
                  <a:srgbClr val="EAEAEA"/>
                </a:solidFill>
                <a:cs typeface="+mn-cs"/>
              </a:endParaRPr>
            </a:p>
            <a:p>
              <a:pPr algn="just" eaLnBrk="1" hangingPunct="1">
                <a:buClr>
                  <a:srgbClr val="FFCC66"/>
                </a:buClr>
                <a:buSzPct val="115000"/>
              </a:pPr>
              <a:r>
                <a:rPr lang="en-US" sz="1600" smtClean="0">
                  <a:solidFill>
                    <a:srgbClr val="EAEAEA"/>
                  </a:solidFill>
                  <a:cs typeface="+mn-cs"/>
                </a:rPr>
                <a:t>Stochastic eff.</a:t>
              </a:r>
              <a:endParaRPr lang="pl-PL" smtClean="0">
                <a:solidFill>
                  <a:srgbClr val="EAEAEA"/>
                </a:solidFill>
                <a:cs typeface="+mn-cs"/>
              </a:endParaRPr>
            </a:p>
          </p:txBody>
        </p:sp>
        <p:sp>
          <p:nvSpPr>
            <p:cNvPr id="50" name="Down Arrow 18"/>
            <p:cNvSpPr/>
            <p:nvPr/>
          </p:nvSpPr>
          <p:spPr bwMode="auto">
            <a:xfrm rot="14216652">
              <a:off x="1071710" y="5428945"/>
              <a:ext cx="166694" cy="665118"/>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rgbClr val="FFCC66"/>
                </a:buClr>
                <a:buSzPct val="115000"/>
                <a:defRPr/>
              </a:pPr>
              <a:endParaRPr lang="pl-PL" sz="2000">
                <a:solidFill>
                  <a:srgbClr val="EAEAEA"/>
                </a:solidFill>
              </a:endParaRPr>
            </a:p>
          </p:txBody>
        </p:sp>
        <p:sp>
          <p:nvSpPr>
            <p:cNvPr id="51" name="Down Arrow 19"/>
            <p:cNvSpPr/>
            <p:nvPr/>
          </p:nvSpPr>
          <p:spPr bwMode="auto">
            <a:xfrm rot="8646072">
              <a:off x="1320939" y="4900249"/>
              <a:ext cx="84132" cy="403242"/>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rgbClr val="FFCC66"/>
                </a:buClr>
                <a:buSzPct val="115000"/>
                <a:defRPr/>
              </a:pPr>
              <a:endParaRPr lang="pl-PL" sz="2000">
                <a:solidFill>
                  <a:srgbClr val="EAEAEA"/>
                </a:solidFill>
              </a:endParaRPr>
            </a:p>
          </p:txBody>
        </p:sp>
      </p:grpSp>
      <p:grpSp>
        <p:nvGrpSpPr>
          <p:cNvPr id="52" name="Group 21"/>
          <p:cNvGrpSpPr>
            <a:grpSpLocks/>
          </p:cNvGrpSpPr>
          <p:nvPr/>
        </p:nvGrpSpPr>
        <p:grpSpPr bwMode="auto">
          <a:xfrm>
            <a:off x="3371850" y="3657600"/>
            <a:ext cx="2927350" cy="3086100"/>
            <a:chOff x="434387" y="3611143"/>
            <a:chExt cx="2927938" cy="3086233"/>
          </a:xfrm>
        </p:grpSpPr>
        <p:sp>
          <p:nvSpPr>
            <p:cNvPr id="53" name="Oval 22"/>
            <p:cNvSpPr/>
            <p:nvPr/>
          </p:nvSpPr>
          <p:spPr bwMode="auto">
            <a:xfrm>
              <a:off x="434387" y="4465255"/>
              <a:ext cx="2373790" cy="468333"/>
            </a:xfrm>
            <a:prstGeom prst="ellips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just">
                <a:buClr>
                  <a:srgbClr val="FFCC66"/>
                </a:buClr>
                <a:buSzPct val="115000"/>
                <a:defRPr/>
              </a:pPr>
              <a:r>
                <a:rPr lang="en-US" sz="1600" dirty="0">
                  <a:solidFill>
                    <a:srgbClr val="000000"/>
                  </a:solidFill>
                </a:rPr>
                <a:t>Consciousness</a:t>
              </a:r>
              <a:endParaRPr lang="pl-PL" sz="1600" dirty="0">
                <a:solidFill>
                  <a:srgbClr val="000000"/>
                </a:solidFill>
              </a:endParaRPr>
            </a:p>
          </p:txBody>
        </p:sp>
        <p:sp>
          <p:nvSpPr>
            <p:cNvPr id="54" name="Oval 23"/>
            <p:cNvSpPr/>
            <p:nvPr/>
          </p:nvSpPr>
          <p:spPr bwMode="auto">
            <a:xfrm>
              <a:off x="1296573" y="5206650"/>
              <a:ext cx="1333768" cy="468332"/>
            </a:xfrm>
            <a:prstGeom prst="ellips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ctr">
                <a:buClr>
                  <a:srgbClr val="FFCC66"/>
                </a:buClr>
                <a:buSzPct val="115000"/>
                <a:defRPr/>
              </a:pPr>
              <a:r>
                <a:rPr lang="en-US" sz="1600" dirty="0">
                  <a:solidFill>
                    <a:srgbClr val="000000"/>
                  </a:solidFill>
                </a:rPr>
                <a:t>Brain</a:t>
              </a:r>
              <a:endParaRPr lang="pl-PL" sz="1600" dirty="0">
                <a:solidFill>
                  <a:srgbClr val="000000"/>
                </a:solidFill>
              </a:endParaRPr>
            </a:p>
          </p:txBody>
        </p:sp>
        <p:sp>
          <p:nvSpPr>
            <p:cNvPr id="55" name="Oval 24"/>
            <p:cNvSpPr/>
            <p:nvPr/>
          </p:nvSpPr>
          <p:spPr bwMode="auto">
            <a:xfrm>
              <a:off x="678911" y="3611143"/>
              <a:ext cx="1044785" cy="468333"/>
            </a:xfrm>
            <a:prstGeom prst="ellips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ctr">
                <a:buClr>
                  <a:srgbClr val="FFCC66"/>
                </a:buClr>
                <a:buSzPct val="115000"/>
                <a:defRPr/>
              </a:pPr>
              <a:r>
                <a:rPr lang="en-US" sz="1600" dirty="0">
                  <a:solidFill>
                    <a:srgbClr val="000000"/>
                  </a:solidFill>
                </a:rPr>
                <a:t>Will</a:t>
              </a:r>
              <a:endParaRPr lang="pl-PL" sz="1600" dirty="0">
                <a:solidFill>
                  <a:srgbClr val="000000"/>
                </a:solidFill>
              </a:endParaRPr>
            </a:p>
          </p:txBody>
        </p:sp>
        <p:sp>
          <p:nvSpPr>
            <p:cNvPr id="56" name="TextBox 25"/>
            <p:cNvSpPr txBox="1">
              <a:spLocks noChangeArrowheads="1"/>
            </p:cNvSpPr>
            <p:nvPr/>
          </p:nvSpPr>
          <p:spPr bwMode="auto">
            <a:xfrm>
              <a:off x="1678751" y="6081823"/>
              <a:ext cx="16835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6pPr>
              <a:lvl7pPr marL="29718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7pPr>
              <a:lvl8pPr marL="34290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8pPr>
              <a:lvl9pPr marL="38862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9pPr>
            </a:lstStyle>
            <a:p>
              <a:pPr algn="just" eaLnBrk="1" hangingPunct="1">
                <a:buClr>
                  <a:srgbClr val="FFCC66"/>
                </a:buClr>
                <a:buSzPct val="115000"/>
              </a:pPr>
              <a:r>
                <a:rPr lang="en-US" smtClean="0">
                  <a:solidFill>
                    <a:srgbClr val="EAEAEA"/>
                  </a:solidFill>
                  <a:cs typeface="+mn-cs"/>
                </a:rPr>
                <a:t>Behavior</a:t>
              </a:r>
              <a:endParaRPr lang="pl-PL" smtClean="0">
                <a:solidFill>
                  <a:srgbClr val="EAEAEA"/>
                </a:solidFill>
                <a:cs typeface="+mn-cs"/>
              </a:endParaRPr>
            </a:p>
          </p:txBody>
        </p:sp>
        <p:sp>
          <p:nvSpPr>
            <p:cNvPr id="57" name="Down Arrow 26"/>
            <p:cNvSpPr/>
            <p:nvPr/>
          </p:nvSpPr>
          <p:spPr bwMode="auto">
            <a:xfrm rot="19955608">
              <a:off x="1283871" y="4082651"/>
              <a:ext cx="208004" cy="406418"/>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rgbClr val="FFCC66"/>
                </a:buClr>
                <a:buSzPct val="115000"/>
                <a:defRPr/>
              </a:pPr>
              <a:endParaRPr lang="pl-PL" sz="2000">
                <a:solidFill>
                  <a:srgbClr val="EAEAEA"/>
                </a:solidFill>
              </a:endParaRPr>
            </a:p>
          </p:txBody>
        </p:sp>
        <p:sp>
          <p:nvSpPr>
            <p:cNvPr id="58" name="Down Arrow 27"/>
            <p:cNvSpPr/>
            <p:nvPr/>
          </p:nvSpPr>
          <p:spPr bwMode="auto">
            <a:xfrm rot="19955608">
              <a:off x="1595083" y="4943113"/>
              <a:ext cx="166720" cy="271474"/>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rgbClr val="FFCC66"/>
                </a:buClr>
                <a:buSzPct val="115000"/>
                <a:defRPr/>
              </a:pPr>
              <a:endParaRPr lang="pl-PL" sz="2000">
                <a:solidFill>
                  <a:srgbClr val="EAEAEA"/>
                </a:solidFill>
              </a:endParaRPr>
            </a:p>
          </p:txBody>
        </p:sp>
        <p:sp>
          <p:nvSpPr>
            <p:cNvPr id="59" name="Down Arrow 28"/>
            <p:cNvSpPr/>
            <p:nvPr/>
          </p:nvSpPr>
          <p:spPr bwMode="auto">
            <a:xfrm rot="19955608">
              <a:off x="2077780" y="5647994"/>
              <a:ext cx="166720" cy="517547"/>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rgbClr val="FFCC66"/>
                </a:buClr>
                <a:buSzPct val="115000"/>
                <a:defRPr/>
              </a:pPr>
              <a:endParaRPr lang="pl-PL" sz="2000">
                <a:solidFill>
                  <a:srgbClr val="EAEAEA"/>
                </a:solidFill>
              </a:endParaRPr>
            </a:p>
          </p:txBody>
        </p:sp>
        <p:sp>
          <p:nvSpPr>
            <p:cNvPr id="60" name="TextBox 29"/>
            <p:cNvSpPr txBox="1">
              <a:spLocks noChangeArrowheads="1"/>
            </p:cNvSpPr>
            <p:nvPr/>
          </p:nvSpPr>
          <p:spPr bwMode="auto">
            <a:xfrm>
              <a:off x="434387" y="5866379"/>
              <a:ext cx="3476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6pPr>
              <a:lvl7pPr marL="29718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7pPr>
              <a:lvl8pPr marL="34290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8pPr>
              <a:lvl9pPr marL="38862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9pPr>
            </a:lstStyle>
            <a:p>
              <a:pPr algn="just" eaLnBrk="1" hangingPunct="1">
                <a:buClr>
                  <a:srgbClr val="FFCC66"/>
                </a:buClr>
                <a:buSzPct val="115000"/>
              </a:pPr>
              <a:r>
                <a:rPr lang="pl-PL" sz="1600" smtClean="0">
                  <a:solidFill>
                    <a:srgbClr val="EAEAEA"/>
                  </a:solidFill>
                  <a:cs typeface="+mn-cs"/>
                </a:rPr>
                <a:t>G </a:t>
              </a:r>
            </a:p>
            <a:p>
              <a:pPr algn="just" eaLnBrk="1" hangingPunct="1">
                <a:buClr>
                  <a:srgbClr val="FFCC66"/>
                </a:buClr>
                <a:buSzPct val="115000"/>
              </a:pPr>
              <a:r>
                <a:rPr lang="en-US" sz="1600" smtClean="0">
                  <a:solidFill>
                    <a:srgbClr val="EAEAEA"/>
                  </a:solidFill>
                  <a:cs typeface="+mn-cs"/>
                </a:rPr>
                <a:t>E</a:t>
              </a:r>
              <a:endParaRPr lang="pl-PL" sz="1600" smtClean="0">
                <a:solidFill>
                  <a:srgbClr val="EAEAEA"/>
                </a:solidFill>
                <a:cs typeface="+mn-cs"/>
              </a:endParaRPr>
            </a:p>
            <a:p>
              <a:pPr algn="just" eaLnBrk="1" hangingPunct="1">
                <a:buClr>
                  <a:srgbClr val="FFCC66"/>
                </a:buClr>
                <a:buSzPct val="115000"/>
              </a:pPr>
              <a:r>
                <a:rPr lang="en-US" sz="1600" smtClean="0">
                  <a:solidFill>
                    <a:srgbClr val="EAEAEA"/>
                  </a:solidFill>
                  <a:cs typeface="+mn-cs"/>
                </a:rPr>
                <a:t>S</a:t>
              </a:r>
              <a:endParaRPr lang="pl-PL" smtClean="0">
                <a:solidFill>
                  <a:srgbClr val="EAEAEA"/>
                </a:solidFill>
                <a:cs typeface="+mn-cs"/>
              </a:endParaRPr>
            </a:p>
          </p:txBody>
        </p:sp>
        <p:sp>
          <p:nvSpPr>
            <p:cNvPr id="61" name="Down Arrow 30"/>
            <p:cNvSpPr/>
            <p:nvPr/>
          </p:nvSpPr>
          <p:spPr bwMode="auto">
            <a:xfrm rot="14216652">
              <a:off x="1071909" y="5428063"/>
              <a:ext cx="166695" cy="666884"/>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rgbClr val="FFCC66"/>
                </a:buClr>
                <a:buSzPct val="115000"/>
                <a:defRPr/>
              </a:pPr>
              <a:endParaRPr lang="pl-PL" sz="2000">
                <a:solidFill>
                  <a:srgbClr val="EAEAEA"/>
                </a:solidFill>
              </a:endParaRPr>
            </a:p>
          </p:txBody>
        </p:sp>
        <p:sp>
          <p:nvSpPr>
            <p:cNvPr id="62" name="Down Arrow 31"/>
            <p:cNvSpPr/>
            <p:nvPr/>
          </p:nvSpPr>
          <p:spPr bwMode="auto">
            <a:xfrm rot="8646072">
              <a:off x="1321978" y="4900249"/>
              <a:ext cx="82567" cy="403242"/>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rgbClr val="FFCC66"/>
                </a:buClr>
                <a:buSzPct val="115000"/>
                <a:defRPr/>
              </a:pPr>
              <a:endParaRPr lang="pl-PL" sz="2000">
                <a:solidFill>
                  <a:srgbClr val="EAEAEA"/>
                </a:solidFill>
              </a:endParaRPr>
            </a:p>
          </p:txBody>
        </p:sp>
      </p:grpSp>
      <p:grpSp>
        <p:nvGrpSpPr>
          <p:cNvPr id="63" name="Group 32"/>
          <p:cNvGrpSpPr>
            <a:grpSpLocks/>
          </p:cNvGrpSpPr>
          <p:nvPr/>
        </p:nvGrpSpPr>
        <p:grpSpPr bwMode="auto">
          <a:xfrm>
            <a:off x="6388100" y="4494213"/>
            <a:ext cx="2593975" cy="2206625"/>
            <a:chOff x="276756" y="4465675"/>
            <a:chExt cx="2733015" cy="2206566"/>
          </a:xfrm>
        </p:grpSpPr>
        <p:sp>
          <p:nvSpPr>
            <p:cNvPr id="64" name="Oval 33"/>
            <p:cNvSpPr/>
            <p:nvPr/>
          </p:nvSpPr>
          <p:spPr bwMode="auto">
            <a:xfrm>
              <a:off x="477467" y="4465675"/>
              <a:ext cx="2336611" cy="468299"/>
            </a:xfrm>
            <a:prstGeom prst="ellips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just">
                <a:buClr>
                  <a:srgbClr val="FFCC66"/>
                </a:buClr>
                <a:buSzPct val="115000"/>
                <a:defRPr/>
              </a:pPr>
              <a:r>
                <a:rPr lang="en-US" sz="1600" dirty="0">
                  <a:solidFill>
                    <a:srgbClr val="000000"/>
                  </a:solidFill>
                </a:rPr>
                <a:t>Consciousness</a:t>
              </a:r>
              <a:endParaRPr lang="pl-PL" sz="1600" dirty="0">
                <a:solidFill>
                  <a:srgbClr val="000000"/>
                </a:solidFill>
              </a:endParaRPr>
            </a:p>
          </p:txBody>
        </p:sp>
        <p:sp>
          <p:nvSpPr>
            <p:cNvPr id="65" name="Oval 34"/>
            <p:cNvSpPr/>
            <p:nvPr/>
          </p:nvSpPr>
          <p:spPr bwMode="auto">
            <a:xfrm>
              <a:off x="1079600" y="5237179"/>
              <a:ext cx="1333056" cy="468299"/>
            </a:xfrm>
            <a:prstGeom prst="ellips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ctr">
                <a:buClr>
                  <a:srgbClr val="FFCC66"/>
                </a:buClr>
                <a:buSzPct val="115000"/>
                <a:defRPr/>
              </a:pPr>
              <a:r>
                <a:rPr lang="en-US" sz="1600" dirty="0">
                  <a:solidFill>
                    <a:srgbClr val="000000"/>
                  </a:solidFill>
                </a:rPr>
                <a:t>Brain</a:t>
              </a:r>
              <a:endParaRPr lang="pl-PL" sz="1600" dirty="0">
                <a:solidFill>
                  <a:srgbClr val="000000"/>
                </a:solidFill>
              </a:endParaRPr>
            </a:p>
          </p:txBody>
        </p:sp>
        <p:sp>
          <p:nvSpPr>
            <p:cNvPr id="66" name="TextBox 36"/>
            <p:cNvSpPr txBox="1">
              <a:spLocks noChangeArrowheads="1"/>
            </p:cNvSpPr>
            <p:nvPr/>
          </p:nvSpPr>
          <p:spPr bwMode="auto">
            <a:xfrm>
              <a:off x="1326197" y="6228258"/>
              <a:ext cx="16835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6pPr>
              <a:lvl7pPr marL="29718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7pPr>
              <a:lvl8pPr marL="34290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8pPr>
              <a:lvl9pPr marL="38862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9pPr>
            </a:lstStyle>
            <a:p>
              <a:pPr algn="just" eaLnBrk="1" hangingPunct="1">
                <a:buClr>
                  <a:srgbClr val="FFCC66"/>
                </a:buClr>
                <a:buSzPct val="115000"/>
              </a:pPr>
              <a:r>
                <a:rPr lang="en-US" smtClean="0">
                  <a:solidFill>
                    <a:srgbClr val="EAEAEA"/>
                  </a:solidFill>
                  <a:cs typeface="+mn-cs"/>
                </a:rPr>
                <a:t>Behavior</a:t>
              </a:r>
              <a:endParaRPr lang="pl-PL" smtClean="0">
                <a:solidFill>
                  <a:srgbClr val="EAEAEA"/>
                </a:solidFill>
                <a:cs typeface="+mn-cs"/>
              </a:endParaRPr>
            </a:p>
          </p:txBody>
        </p:sp>
        <p:sp>
          <p:nvSpPr>
            <p:cNvPr id="67" name="Down Arrow 38"/>
            <p:cNvSpPr/>
            <p:nvPr/>
          </p:nvSpPr>
          <p:spPr bwMode="auto">
            <a:xfrm>
              <a:off x="1746965" y="4962549"/>
              <a:ext cx="98682" cy="271456"/>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rgbClr val="FFCC66"/>
                </a:buClr>
                <a:buSzPct val="115000"/>
                <a:defRPr/>
              </a:pPr>
              <a:endParaRPr lang="pl-PL" sz="2000">
                <a:solidFill>
                  <a:srgbClr val="EAEAEA"/>
                </a:solidFill>
              </a:endParaRPr>
            </a:p>
          </p:txBody>
        </p:sp>
        <p:sp>
          <p:nvSpPr>
            <p:cNvPr id="68" name="Down Arrow 39"/>
            <p:cNvSpPr/>
            <p:nvPr/>
          </p:nvSpPr>
          <p:spPr bwMode="auto">
            <a:xfrm rot="21186462">
              <a:off x="1738601" y="5726116"/>
              <a:ext cx="167259" cy="577835"/>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rgbClr val="FFCC66"/>
                </a:buClr>
                <a:buSzPct val="115000"/>
                <a:defRPr/>
              </a:pPr>
              <a:endParaRPr lang="pl-PL" sz="2000">
                <a:solidFill>
                  <a:srgbClr val="EAEAEA"/>
                </a:solidFill>
              </a:endParaRPr>
            </a:p>
          </p:txBody>
        </p:sp>
        <p:sp>
          <p:nvSpPr>
            <p:cNvPr id="69" name="TextBox 40"/>
            <p:cNvSpPr txBox="1">
              <a:spLocks noChangeArrowheads="1"/>
            </p:cNvSpPr>
            <p:nvPr/>
          </p:nvSpPr>
          <p:spPr bwMode="auto">
            <a:xfrm>
              <a:off x="276756" y="5841244"/>
              <a:ext cx="40195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6pPr>
              <a:lvl7pPr marL="29718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7pPr>
              <a:lvl8pPr marL="34290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8pPr>
              <a:lvl9pPr marL="38862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9pPr>
            </a:lstStyle>
            <a:p>
              <a:pPr algn="just" eaLnBrk="1" hangingPunct="1">
                <a:buClr>
                  <a:srgbClr val="FFCC66"/>
                </a:buClr>
                <a:buSzPct val="115000"/>
              </a:pPr>
              <a:r>
                <a:rPr lang="pl-PL" sz="1600" smtClean="0">
                  <a:solidFill>
                    <a:srgbClr val="EAEAEA"/>
                  </a:solidFill>
                  <a:cs typeface="+mn-cs"/>
                </a:rPr>
                <a:t>G</a:t>
              </a:r>
            </a:p>
            <a:p>
              <a:pPr algn="just" eaLnBrk="1" hangingPunct="1">
                <a:buClr>
                  <a:srgbClr val="FFCC66"/>
                </a:buClr>
                <a:buSzPct val="115000"/>
              </a:pPr>
              <a:r>
                <a:rPr lang="en-US" sz="1600" smtClean="0">
                  <a:solidFill>
                    <a:srgbClr val="EAEAEA"/>
                  </a:solidFill>
                  <a:cs typeface="+mn-cs"/>
                </a:rPr>
                <a:t>E</a:t>
              </a:r>
              <a:endParaRPr lang="pl-PL" sz="1600" smtClean="0">
                <a:solidFill>
                  <a:srgbClr val="EAEAEA"/>
                </a:solidFill>
                <a:cs typeface="+mn-cs"/>
              </a:endParaRPr>
            </a:p>
            <a:p>
              <a:pPr algn="just" eaLnBrk="1" hangingPunct="1">
                <a:buClr>
                  <a:srgbClr val="FFCC66"/>
                </a:buClr>
                <a:buSzPct val="115000"/>
              </a:pPr>
              <a:r>
                <a:rPr lang="en-US" sz="1600" smtClean="0">
                  <a:solidFill>
                    <a:srgbClr val="EAEAEA"/>
                  </a:solidFill>
                  <a:cs typeface="+mn-cs"/>
                </a:rPr>
                <a:t>S</a:t>
              </a:r>
              <a:endParaRPr lang="pl-PL" smtClean="0">
                <a:solidFill>
                  <a:srgbClr val="EAEAEA"/>
                </a:solidFill>
                <a:cs typeface="+mn-cs"/>
              </a:endParaRPr>
            </a:p>
          </p:txBody>
        </p:sp>
        <p:sp>
          <p:nvSpPr>
            <p:cNvPr id="70" name="Down Arrow 41"/>
            <p:cNvSpPr/>
            <p:nvPr/>
          </p:nvSpPr>
          <p:spPr bwMode="auto">
            <a:xfrm rot="14216652">
              <a:off x="873366" y="5580590"/>
              <a:ext cx="168271" cy="665692"/>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rgbClr val="FFCC66"/>
                </a:buClr>
                <a:buSzPct val="115000"/>
                <a:defRPr/>
              </a:pPr>
              <a:endParaRPr lang="pl-PL" sz="2000">
                <a:solidFill>
                  <a:srgbClr val="EAEAEA"/>
                </a:solidFill>
              </a:endParaRPr>
            </a:p>
          </p:txBody>
        </p:sp>
        <p:sp>
          <p:nvSpPr>
            <p:cNvPr id="71" name="Down Arrow 43"/>
            <p:cNvSpPr/>
            <p:nvPr/>
          </p:nvSpPr>
          <p:spPr bwMode="auto">
            <a:xfrm rot="10800000">
              <a:off x="1407428" y="4938737"/>
              <a:ext cx="167259" cy="295267"/>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rgbClr val="FFCC66"/>
                </a:buClr>
                <a:buSzPct val="115000"/>
                <a:defRPr/>
              </a:pPr>
              <a:endParaRPr lang="pl-PL" sz="2000">
                <a:solidFill>
                  <a:srgbClr val="EAEAEA"/>
                </a:solidFill>
              </a:endParaRPr>
            </a:p>
          </p:txBody>
        </p:sp>
      </p:grpSp>
      <p:sp>
        <p:nvSpPr>
          <p:cNvPr id="72" name="Curved Down Arrow 13"/>
          <p:cNvSpPr/>
          <p:nvPr/>
        </p:nvSpPr>
        <p:spPr bwMode="auto">
          <a:xfrm rot="14966985">
            <a:off x="2791619" y="4528344"/>
            <a:ext cx="1751013" cy="555625"/>
          </a:xfrm>
          <a:prstGeom prst="curvedDownArrow">
            <a:avLst>
              <a:gd name="adj1" fmla="val 9179"/>
              <a:gd name="adj2" fmla="val 36829"/>
              <a:gd name="adj3" fmla="val 25000"/>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rgbClr val="FFCC66"/>
              </a:buClr>
              <a:buSzPct val="115000"/>
              <a:defRPr/>
            </a:pPr>
            <a:endParaRPr lang="pl-PL" sz="2000">
              <a:solidFill>
                <a:srgbClr val="EAEAEA"/>
              </a:solidFill>
            </a:endParaRPr>
          </a:p>
        </p:txBody>
      </p:sp>
    </p:spTree>
    <p:extLst>
      <p:ext uri="{BB962C8B-B14F-4D97-AF65-F5344CB8AC3E}">
        <p14:creationId xmlns:p14="http://schemas.microsoft.com/office/powerpoint/2010/main" val="174102228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55650" y="325438"/>
            <a:ext cx="7772400" cy="792162"/>
          </a:xfrm>
        </p:spPr>
        <p:txBody>
          <a:bodyPr/>
          <a:lstStyle/>
          <a:p>
            <a:pPr>
              <a:defRPr/>
            </a:pPr>
            <a:r>
              <a:rPr lang="en-US" dirty="0" smtClean="0"/>
              <a:t>Conspiracy in the brain</a:t>
            </a:r>
            <a:endParaRPr lang="pl-PL" dirty="0" smtClean="0"/>
          </a:p>
        </p:txBody>
      </p:sp>
      <p:sp>
        <p:nvSpPr>
          <p:cNvPr id="49155" name="Symbol zastępczy zawartości 6"/>
          <p:cNvSpPr>
            <a:spLocks noGrp="1"/>
          </p:cNvSpPr>
          <p:nvPr>
            <p:ph idx="1"/>
          </p:nvPr>
        </p:nvSpPr>
        <p:spPr>
          <a:xfrm>
            <a:off x="685800" y="1511077"/>
            <a:ext cx="8350250" cy="5113709"/>
          </a:xfrm>
        </p:spPr>
        <p:txBody>
          <a:bodyPr/>
          <a:lstStyle/>
          <a:p>
            <a:pPr lvl="0"/>
            <a:r>
              <a:rPr lang="en-US" sz="2400" dirty="0" smtClean="0"/>
              <a:t>Emotions and uncertainty force the brain to increase plasticity, solutions should be quickly remembered</a:t>
            </a:r>
            <a:r>
              <a:rPr lang="pl-PL" sz="2400" dirty="0" smtClean="0"/>
              <a:t>.</a:t>
            </a:r>
            <a:endParaRPr lang="pl-PL" sz="2400" dirty="0"/>
          </a:p>
          <a:p>
            <a:pPr lvl="0"/>
            <a:r>
              <a:rPr lang="en-US" sz="2400" dirty="0" smtClean="0"/>
              <a:t>More neurotransmitters increases the speed of learning but also probability of wrong interpretation, accepting memes.</a:t>
            </a:r>
            <a:endParaRPr lang="pl-PL" sz="2400" dirty="0" smtClean="0"/>
          </a:p>
          <a:p>
            <a:pPr lvl="0"/>
            <a:r>
              <a:rPr lang="en-US" sz="2400" dirty="0" smtClean="0"/>
              <a:t>Rapid changes</a:t>
            </a:r>
            <a:r>
              <a:rPr lang="pl-PL" sz="2400" dirty="0" smtClean="0"/>
              <a:t>, </a:t>
            </a:r>
            <a:r>
              <a:rPr lang="en-US" sz="2400" dirty="0" smtClean="0"/>
              <a:t>traumatic experiences reduce neuroplasticity, “freezing” current activation pathways</a:t>
            </a:r>
            <a:r>
              <a:rPr lang="pl-PL" sz="2400" dirty="0" smtClean="0"/>
              <a:t>.  </a:t>
            </a:r>
            <a:endParaRPr lang="pl-PL" sz="2400" dirty="0"/>
          </a:p>
          <a:p>
            <a:pPr lvl="0"/>
            <a:r>
              <a:rPr lang="en-US" sz="2400" dirty="0" smtClean="0"/>
              <a:t>Forgetting the details leaves only strongest connections</a:t>
            </a:r>
            <a:r>
              <a:rPr lang="pl-PL" sz="2400" dirty="0" smtClean="0"/>
              <a:t>. </a:t>
            </a:r>
          </a:p>
          <a:p>
            <a:pPr lvl="0"/>
            <a:r>
              <a:rPr lang="en-US" sz="2400" dirty="0" smtClean="0"/>
              <a:t>Distorted information is repeated and becomes the basis for interpretation of many unrelated facts.</a:t>
            </a:r>
          </a:p>
          <a:p>
            <a:pPr lvl="0"/>
            <a:r>
              <a:rPr lang="en-US" sz="2400" dirty="0" smtClean="0"/>
              <a:t>Brains save energy, no thinking required, new patterns of activation – memes – are easily associated with complex patterns that have been created by conspiracy theory. </a:t>
            </a:r>
            <a:endParaRPr lang="pl-PL" sz="2400" dirty="0"/>
          </a:p>
        </p:txBody>
      </p:sp>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7075" y="116632"/>
            <a:ext cx="2066925"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33" y="104478"/>
            <a:ext cx="2042906" cy="1524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049494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defRPr/>
            </a:pPr>
            <a:r>
              <a:rPr lang="en-US" dirty="0" smtClean="0"/>
              <a:t>Internalization of environment</a:t>
            </a:r>
            <a:endParaRPr lang="pl-PL" dirty="0" smtClean="0"/>
          </a:p>
        </p:txBody>
      </p:sp>
      <p:sp>
        <p:nvSpPr>
          <p:cNvPr id="49155" name="Symbol zastępczy zawartości 6"/>
          <p:cNvSpPr>
            <a:spLocks noGrp="1"/>
          </p:cNvSpPr>
          <p:nvPr>
            <p:ph idx="1"/>
          </p:nvPr>
        </p:nvSpPr>
        <p:spPr>
          <a:xfrm>
            <a:off x="685800" y="839789"/>
            <a:ext cx="8350250" cy="790152"/>
          </a:xfrm>
        </p:spPr>
        <p:txBody>
          <a:bodyPr/>
          <a:lstStyle/>
          <a:p>
            <a:pPr marL="0" indent="0">
              <a:buNone/>
            </a:pPr>
            <a:r>
              <a:rPr lang="en-US" sz="2400" dirty="0" smtClean="0"/>
              <a:t>Episodes are remembered and serve as reference points, if observations are unbiased they reflect reality. </a:t>
            </a:r>
            <a:endParaRPr lang="pl-PL" sz="2400" dirty="0" smtClean="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629941"/>
            <a:ext cx="8058150" cy="498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891806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defRPr/>
            </a:pPr>
            <a:r>
              <a:rPr lang="en-US" dirty="0" smtClean="0"/>
              <a:t>Small deformations</a:t>
            </a:r>
            <a:endParaRPr lang="pl-PL" dirty="0" smtClean="0"/>
          </a:p>
        </p:txBody>
      </p:sp>
      <p:sp>
        <p:nvSpPr>
          <p:cNvPr id="49155" name="Symbol zastępczy zawartości 6"/>
          <p:cNvSpPr>
            <a:spLocks noGrp="1"/>
          </p:cNvSpPr>
          <p:nvPr>
            <p:ph idx="1"/>
          </p:nvPr>
        </p:nvSpPr>
        <p:spPr>
          <a:xfrm>
            <a:off x="650801" y="908720"/>
            <a:ext cx="8350250" cy="1079326"/>
          </a:xfrm>
        </p:spPr>
        <p:txBody>
          <a:bodyPr/>
          <a:lstStyle/>
          <a:p>
            <a:pPr marL="0" indent="0">
              <a:buNone/>
            </a:pPr>
            <a:r>
              <a:rPr lang="en-US" sz="2400" dirty="0" smtClean="0"/>
              <a:t>Culture and beliefs create some biases but </a:t>
            </a:r>
            <a:r>
              <a:rPr lang="en-US" sz="2400" dirty="0"/>
              <a:t>still the picture is </a:t>
            </a:r>
            <a:r>
              <a:rPr lang="en-US" sz="2400" dirty="0" smtClean="0"/>
              <a:t>sufficiently faithful to make reasonable decisions. </a:t>
            </a:r>
            <a:endParaRPr lang="pl-PL" sz="2400" dirty="0" smtClean="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01" y="1875408"/>
            <a:ext cx="7969250" cy="484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065323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defRPr/>
            </a:pPr>
            <a:r>
              <a:rPr lang="en-US" dirty="0" smtClean="0"/>
              <a:t>Extreme plasticity</a:t>
            </a:r>
            <a:endParaRPr lang="pl-PL" dirty="0" smtClean="0"/>
          </a:p>
        </p:txBody>
      </p:sp>
      <p:sp>
        <p:nvSpPr>
          <p:cNvPr id="49155" name="Symbol zastępczy zawartości 6"/>
          <p:cNvSpPr>
            <a:spLocks noGrp="1"/>
          </p:cNvSpPr>
          <p:nvPr>
            <p:ph idx="1"/>
          </p:nvPr>
        </p:nvSpPr>
        <p:spPr>
          <a:xfrm>
            <a:off x="685800" y="906464"/>
            <a:ext cx="8350250" cy="1206201"/>
          </a:xfrm>
        </p:spPr>
        <p:txBody>
          <a:bodyPr/>
          <a:lstStyle/>
          <a:p>
            <a:pPr marL="0" indent="0">
              <a:buNone/>
            </a:pPr>
            <a:r>
              <a:rPr lang="en-US" sz="2400" dirty="0" smtClean="0"/>
              <a:t>Brain plasticity (learning) is increased if strong emotions are involved. Followed by</a:t>
            </a:r>
            <a:r>
              <a:rPr lang="en-US" sz="2400" dirty="0"/>
              <a:t> </a:t>
            </a:r>
            <a:r>
              <a:rPr lang="en-US" sz="2400" dirty="0" smtClean="0"/>
              <a:t>depressive mood it leads to severe distortions, false associations, simplistic understanding. </a:t>
            </a:r>
            <a:endParaRPr lang="pl-PL"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26" y="2112665"/>
            <a:ext cx="782955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808241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defRPr/>
            </a:pPr>
            <a:r>
              <a:rPr lang="en-US" dirty="0" smtClean="0"/>
              <a:t>Conspiracy views</a:t>
            </a:r>
            <a:endParaRPr lang="pl-PL" dirty="0" smtClean="0"/>
          </a:p>
        </p:txBody>
      </p:sp>
      <p:sp>
        <p:nvSpPr>
          <p:cNvPr id="49155" name="Symbol zastępczy zawartości 6"/>
          <p:cNvSpPr>
            <a:spLocks noGrp="1"/>
          </p:cNvSpPr>
          <p:nvPr>
            <p:ph idx="1"/>
          </p:nvPr>
        </p:nvSpPr>
        <p:spPr>
          <a:xfrm>
            <a:off x="685800" y="982664"/>
            <a:ext cx="8350250" cy="1293067"/>
          </a:xfrm>
        </p:spPr>
        <p:txBody>
          <a:bodyPr/>
          <a:lstStyle/>
          <a:p>
            <a:pPr marL="0" indent="0">
              <a:buNone/>
            </a:pPr>
            <a:r>
              <a:rPr lang="en-US" sz="2400" dirty="0" smtClean="0"/>
              <a:t>Illuminati, masons, Jews, UFOs</a:t>
            </a:r>
            <a:r>
              <a:rPr lang="pl-PL" sz="2400" dirty="0" smtClean="0"/>
              <a:t>, </a:t>
            </a:r>
            <a:r>
              <a:rPr lang="en-US" sz="2400" dirty="0" smtClean="0"/>
              <a:t>or twisted view of the world leaves big holes and admits simple explanations that save mental energy</a:t>
            </a:r>
            <a:r>
              <a:rPr lang="pl-PL" sz="2400" dirty="0" smtClean="0"/>
              <a:t>, </a:t>
            </a:r>
            <a:r>
              <a:rPr lang="en-US" sz="2400" dirty="0" smtClean="0"/>
              <a:t>creating </a:t>
            </a:r>
            <a:r>
              <a:rPr lang="pl-PL" sz="2400" dirty="0" smtClean="0"/>
              <a:t>„</a:t>
            </a:r>
            <a:r>
              <a:rPr lang="en-US" sz="2400" dirty="0" smtClean="0"/>
              <a:t>sinks</a:t>
            </a:r>
            <a:r>
              <a:rPr lang="pl-PL" sz="2400" dirty="0" smtClean="0"/>
              <a:t>”</a:t>
            </a:r>
            <a:r>
              <a:rPr lang="en-US" sz="2400" dirty="0" smtClean="0"/>
              <a:t> that attract many unrelated episodes</a:t>
            </a:r>
            <a:r>
              <a:rPr lang="pl-PL" sz="2400" dirty="0" smtClean="0"/>
              <a:t>. </a:t>
            </a:r>
            <a:endParaRPr lang="pl-PL"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739" y="2170956"/>
            <a:ext cx="7627937" cy="4443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29070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a:xfrm>
            <a:off x="533400" y="152400"/>
            <a:ext cx="7772400" cy="792163"/>
          </a:xfrm>
          <a:effectLst>
            <a:outerShdw dist="35921" dir="2700000" algn="ctr" rotWithShape="0">
              <a:schemeClr val="bg2"/>
            </a:outerShdw>
          </a:effectLst>
        </p:spPr>
        <p:txBody>
          <a:bodyPr lIns="92075" tIns="46038" rIns="92075" bIns="46038"/>
          <a:lstStyle/>
          <a:p>
            <a:pPr eaLnBrk="1" hangingPunct="1"/>
            <a:r>
              <a:rPr lang="en-US" dirty="0" smtClean="0">
                <a:effectLst>
                  <a:outerShdw blurRad="38100" dist="38100" dir="2700000" algn="tl">
                    <a:srgbClr val="000000"/>
                  </a:outerShdw>
                </a:effectLst>
                <a:ea typeface="Calibri" pitchFamily="34" charset="0"/>
              </a:rPr>
              <a:t>Brains and antisocial behavior</a:t>
            </a:r>
            <a:endParaRPr lang="pl-PL" dirty="0" smtClean="0">
              <a:effectLst>
                <a:outerShdw blurRad="38100" dist="38100" dir="2700000" algn="tl">
                  <a:srgbClr val="000000"/>
                </a:outerShdw>
              </a:effectLst>
              <a:ea typeface="Calibri" pitchFamily="34" charset="0"/>
            </a:endParaRPr>
          </a:p>
        </p:txBody>
      </p:sp>
      <p:sp>
        <p:nvSpPr>
          <p:cNvPr id="26627" name="Rectangle 4"/>
          <p:cNvSpPr>
            <a:spLocks noChangeArrowheads="1"/>
          </p:cNvSpPr>
          <p:nvPr/>
        </p:nvSpPr>
        <p:spPr bwMode="auto">
          <a:xfrm>
            <a:off x="441325" y="973138"/>
            <a:ext cx="8355013"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buClr>
                <a:srgbClr val="FFCC66"/>
              </a:buClr>
              <a:buSzPct val="115000"/>
            </a:pPr>
            <a:r>
              <a:rPr lang="en-US" sz="2400" dirty="0" err="1">
                <a:solidFill>
                  <a:srgbClr val="EAEAEA"/>
                </a:solidFill>
                <a:latin typeface="Calibri" pitchFamily="34" charset="0"/>
              </a:rPr>
              <a:t>Mobbs</a:t>
            </a:r>
            <a:r>
              <a:rPr lang="en-US" sz="2400" dirty="0">
                <a:solidFill>
                  <a:srgbClr val="EAEAEA"/>
                </a:solidFill>
                <a:latin typeface="Calibri" pitchFamily="34" charset="0"/>
              </a:rPr>
              <a:t> D, Lau HC, Jones OD, </a:t>
            </a:r>
            <a:r>
              <a:rPr lang="en-US" sz="2400" dirty="0" err="1">
                <a:solidFill>
                  <a:srgbClr val="EAEAEA"/>
                </a:solidFill>
                <a:latin typeface="Calibri" pitchFamily="34" charset="0"/>
              </a:rPr>
              <a:t>Frith</a:t>
            </a:r>
            <a:r>
              <a:rPr lang="en-US" sz="2400" dirty="0">
                <a:solidFill>
                  <a:srgbClr val="EAEAEA"/>
                </a:solidFill>
                <a:latin typeface="Calibri" pitchFamily="34" charset="0"/>
              </a:rPr>
              <a:t> CD, </a:t>
            </a:r>
            <a:br>
              <a:rPr lang="en-US" sz="2400" dirty="0">
                <a:solidFill>
                  <a:srgbClr val="EAEAEA"/>
                </a:solidFill>
                <a:latin typeface="Calibri" pitchFamily="34" charset="0"/>
              </a:rPr>
            </a:br>
            <a:r>
              <a:rPr lang="en-US" sz="2400" dirty="0">
                <a:solidFill>
                  <a:srgbClr val="EAEAEA"/>
                </a:solidFill>
                <a:latin typeface="Calibri" pitchFamily="34" charset="0"/>
              </a:rPr>
              <a:t>Law, Responsibility, and the Brain. </a:t>
            </a:r>
            <a:r>
              <a:rPr lang="en-US" sz="2400" dirty="0" err="1">
                <a:solidFill>
                  <a:srgbClr val="EAEAEA"/>
                </a:solidFill>
                <a:latin typeface="Calibri" pitchFamily="34" charset="0"/>
              </a:rPr>
              <a:t>PLoS</a:t>
            </a:r>
            <a:r>
              <a:rPr lang="en-US" sz="2400" dirty="0">
                <a:solidFill>
                  <a:srgbClr val="EAEAEA"/>
                </a:solidFill>
                <a:latin typeface="Calibri" pitchFamily="34" charset="0"/>
              </a:rPr>
              <a:t> </a:t>
            </a:r>
            <a:r>
              <a:rPr lang="en-US" sz="2400" dirty="0" smtClean="0">
                <a:solidFill>
                  <a:srgbClr val="EAEAEA"/>
                </a:solidFill>
                <a:latin typeface="Calibri" pitchFamily="34" charset="0"/>
              </a:rPr>
              <a:t>Biology (</a:t>
            </a:r>
            <a:r>
              <a:rPr lang="en-US" sz="2400" dirty="0">
                <a:solidFill>
                  <a:srgbClr val="EAEAEA"/>
                </a:solidFill>
                <a:latin typeface="Calibri" pitchFamily="34" charset="0"/>
              </a:rPr>
              <a:t>2007) </a:t>
            </a:r>
          </a:p>
        </p:txBody>
      </p:sp>
      <p:pic>
        <p:nvPicPr>
          <p:cNvPr id="2662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188" y="1817688"/>
            <a:ext cx="672782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4"/>
          <p:cNvSpPr>
            <a:spLocks noChangeArrowheads="1"/>
          </p:cNvSpPr>
          <p:nvPr/>
        </p:nvSpPr>
        <p:spPr bwMode="auto">
          <a:xfrm>
            <a:off x="500063" y="4584700"/>
            <a:ext cx="8643937"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spcBef>
                <a:spcPts val="1200"/>
              </a:spcBef>
              <a:buClr>
                <a:srgbClr val="FFCC66"/>
              </a:buClr>
              <a:buSzPct val="115000"/>
            </a:pPr>
            <a:r>
              <a:rPr lang="en-US" sz="2400" dirty="0" smtClean="0">
                <a:solidFill>
                  <a:srgbClr val="EAEAEA"/>
                </a:solidFill>
                <a:latin typeface="Calibri" pitchFamily="34" charset="0"/>
              </a:rPr>
              <a:t>Prefrontal cortex </a:t>
            </a:r>
            <a:r>
              <a:rPr lang="pl-PL" sz="2400" dirty="0" smtClean="0">
                <a:solidFill>
                  <a:srgbClr val="EAEAEA"/>
                </a:solidFill>
                <a:latin typeface="Calibri" pitchFamily="34" charset="0"/>
              </a:rPr>
              <a:t>(PFC</a:t>
            </a:r>
            <a:r>
              <a:rPr lang="pl-PL" sz="2400" dirty="0">
                <a:solidFill>
                  <a:srgbClr val="EAEAEA"/>
                </a:solidFill>
                <a:latin typeface="Calibri" pitchFamily="34" charset="0"/>
              </a:rPr>
              <a:t>) </a:t>
            </a:r>
            <a:r>
              <a:rPr lang="en-US" sz="2400" dirty="0" smtClean="0">
                <a:solidFill>
                  <a:srgbClr val="EAEAEA"/>
                </a:solidFill>
                <a:latin typeface="Calibri" pitchFamily="34" charset="0"/>
              </a:rPr>
              <a:t>activity is required for moral reasoning and rational action</a:t>
            </a:r>
            <a:r>
              <a:rPr lang="pl-PL" sz="2400" dirty="0" smtClean="0">
                <a:solidFill>
                  <a:srgbClr val="EAEAEA"/>
                </a:solidFill>
                <a:latin typeface="Calibri" pitchFamily="34" charset="0"/>
              </a:rPr>
              <a:t>. PFC </a:t>
            </a:r>
            <a:r>
              <a:rPr lang="en-US" sz="2400" dirty="0" smtClean="0">
                <a:solidFill>
                  <a:srgbClr val="EAEAEA"/>
                </a:solidFill>
                <a:latin typeface="Calibri" pitchFamily="34" charset="0"/>
              </a:rPr>
              <a:t>damage leads to acquired </a:t>
            </a:r>
            <a:r>
              <a:rPr lang="en-US" sz="2400" dirty="0" err="1" smtClean="0">
                <a:solidFill>
                  <a:srgbClr val="EAEAEA"/>
                </a:solidFill>
                <a:latin typeface="Calibri" pitchFamily="34" charset="0"/>
              </a:rPr>
              <a:t>sociopathy</a:t>
            </a:r>
            <a:r>
              <a:rPr lang="pl-PL" sz="2400" dirty="0" smtClean="0">
                <a:solidFill>
                  <a:srgbClr val="EAEAEA"/>
                </a:solidFill>
                <a:latin typeface="Calibri" pitchFamily="34" charset="0"/>
              </a:rPr>
              <a:t>. </a:t>
            </a:r>
            <a:r>
              <a:rPr lang="en-US" sz="2400" dirty="0" smtClean="0">
                <a:solidFill>
                  <a:srgbClr val="EAEAEA"/>
                </a:solidFill>
                <a:latin typeface="Calibri" pitchFamily="34" charset="0"/>
              </a:rPr>
              <a:t/>
            </a:r>
            <a:br>
              <a:rPr lang="en-US" sz="2400" dirty="0" smtClean="0">
                <a:solidFill>
                  <a:srgbClr val="EAEAEA"/>
                </a:solidFill>
                <a:latin typeface="Calibri" pitchFamily="34" charset="0"/>
              </a:rPr>
            </a:br>
            <a:r>
              <a:rPr lang="en-US" sz="2400" dirty="0" smtClean="0">
                <a:solidFill>
                  <a:srgbClr val="EAEAEA"/>
                </a:solidFill>
                <a:latin typeface="Calibri" pitchFamily="34" charset="0"/>
              </a:rPr>
              <a:t>Lesions of amygdala reduce empathy &amp; fear levels.</a:t>
            </a:r>
            <a:br>
              <a:rPr lang="en-US" sz="2400" dirty="0" smtClean="0">
                <a:solidFill>
                  <a:srgbClr val="EAEAEA"/>
                </a:solidFill>
                <a:latin typeface="Calibri" pitchFamily="34" charset="0"/>
              </a:rPr>
            </a:br>
            <a:r>
              <a:rPr lang="en-US" sz="2400" dirty="0" smtClean="0">
                <a:solidFill>
                  <a:srgbClr val="EAEAEA"/>
                </a:solidFill>
                <a:latin typeface="Calibri" pitchFamily="34" charset="0"/>
              </a:rPr>
              <a:t>Psychopaths do not show emotions</a:t>
            </a:r>
            <a:r>
              <a:rPr lang="pl-PL" sz="2400" dirty="0" smtClean="0">
                <a:solidFill>
                  <a:srgbClr val="EAEAEA"/>
                </a:solidFill>
                <a:latin typeface="Calibri" pitchFamily="34" charset="0"/>
              </a:rPr>
              <a:t>.</a:t>
            </a:r>
            <a:r>
              <a:rPr lang="en-US" sz="2400" dirty="0">
                <a:solidFill>
                  <a:srgbClr val="EAEAEA"/>
                </a:solidFill>
                <a:latin typeface="Calibri" pitchFamily="34" charset="0"/>
              </a:rPr>
              <a:t> </a:t>
            </a:r>
            <a:r>
              <a:rPr lang="en-US" sz="2400" dirty="0" smtClean="0">
                <a:solidFill>
                  <a:srgbClr val="EAEAEA"/>
                </a:solidFill>
                <a:latin typeface="Calibri" pitchFamily="34" charset="0"/>
              </a:rPr>
              <a:t>Such problems may be due to problems at birth or traumas.</a:t>
            </a:r>
            <a:r>
              <a:rPr lang="en-US" sz="2400" dirty="0">
                <a:solidFill>
                  <a:srgbClr val="EAEAEA"/>
                </a:solidFill>
                <a:latin typeface="Calibri" pitchFamily="34" charset="0"/>
              </a:rPr>
              <a:t> </a:t>
            </a:r>
            <a:r>
              <a:rPr lang="en-US" sz="2400" dirty="0" smtClean="0">
                <a:solidFill>
                  <a:srgbClr val="EAEAEA"/>
                </a:solidFill>
                <a:latin typeface="Calibri" pitchFamily="34" charset="0"/>
              </a:rPr>
              <a:t>These two categories are responsible for about </a:t>
            </a:r>
            <a:r>
              <a:rPr lang="pl-PL" sz="2400" dirty="0" smtClean="0">
                <a:solidFill>
                  <a:srgbClr val="EAEAEA"/>
                </a:solidFill>
                <a:latin typeface="Calibri" pitchFamily="34" charset="0"/>
              </a:rPr>
              <a:t>~25</a:t>
            </a:r>
            <a:r>
              <a:rPr lang="pl-PL" sz="2400" dirty="0">
                <a:solidFill>
                  <a:srgbClr val="EAEAEA"/>
                </a:solidFill>
                <a:latin typeface="Calibri" pitchFamily="34" charset="0"/>
              </a:rPr>
              <a:t>% </a:t>
            </a:r>
            <a:r>
              <a:rPr lang="en-US" sz="2400" dirty="0" smtClean="0">
                <a:solidFill>
                  <a:srgbClr val="EAEAEA"/>
                </a:solidFill>
                <a:latin typeface="Calibri" pitchFamily="34" charset="0"/>
              </a:rPr>
              <a:t>of </a:t>
            </a:r>
            <a:r>
              <a:rPr lang="en-US" sz="2400" dirty="0">
                <a:solidFill>
                  <a:srgbClr val="EAEAEA"/>
                </a:solidFill>
                <a:latin typeface="Calibri" pitchFamily="34" charset="0"/>
              </a:rPr>
              <a:t>cases </a:t>
            </a:r>
            <a:r>
              <a:rPr lang="en-US" sz="2400" dirty="0" smtClean="0">
                <a:solidFill>
                  <a:srgbClr val="EAEAEA"/>
                </a:solidFill>
                <a:latin typeface="Calibri" pitchFamily="34" charset="0"/>
              </a:rPr>
              <a:t>of felons in the </a:t>
            </a:r>
            <a:r>
              <a:rPr lang="pl-PL" sz="2400" dirty="0">
                <a:solidFill>
                  <a:srgbClr val="EAEAEA"/>
                </a:solidFill>
                <a:latin typeface="Calibri" pitchFamily="34" charset="0"/>
              </a:rPr>
              <a:t>USA </a:t>
            </a:r>
            <a:r>
              <a:rPr lang="en-US" sz="2400" dirty="0" smtClean="0">
                <a:solidFill>
                  <a:srgbClr val="EAEAEA"/>
                </a:solidFill>
                <a:latin typeface="Calibri" pitchFamily="34" charset="0"/>
              </a:rPr>
              <a:t>jails</a:t>
            </a:r>
            <a:r>
              <a:rPr lang="pl-PL" sz="2400" dirty="0" smtClean="0">
                <a:solidFill>
                  <a:srgbClr val="EAEAEA"/>
                </a:solidFill>
                <a:latin typeface="Calibri" pitchFamily="34" charset="0"/>
              </a:rPr>
              <a:t>, .</a:t>
            </a:r>
            <a:endParaRPr lang="pl-PL" sz="2400" dirty="0">
              <a:solidFill>
                <a:srgbClr val="EAEAEA"/>
              </a:solidFill>
              <a:latin typeface="Calibri" pitchFamily="34" charset="0"/>
            </a:endParaRPr>
          </a:p>
        </p:txBody>
      </p:sp>
    </p:spTree>
    <p:extLst>
      <p:ext uri="{BB962C8B-B14F-4D97-AF65-F5344CB8AC3E}">
        <p14:creationId xmlns:p14="http://schemas.microsoft.com/office/powerpoint/2010/main" val="865661546"/>
      </p:ext>
    </p:extLst>
  </p:cSld>
  <p:clrMapOvr>
    <a:masterClrMapping/>
  </p:clrMapOvr>
  <p:transition spd="slow">
    <p:wip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a:xfrm>
            <a:off x="533400" y="152400"/>
            <a:ext cx="7772400" cy="792163"/>
          </a:xfrm>
          <a:effectLst>
            <a:outerShdw dist="35921" dir="2700000" algn="ctr" rotWithShape="0">
              <a:schemeClr val="bg2"/>
            </a:outerShdw>
          </a:effectLst>
        </p:spPr>
        <p:txBody>
          <a:bodyPr lIns="92075" tIns="46038" rIns="92075" bIns="46038"/>
          <a:lstStyle/>
          <a:p>
            <a:pPr eaLnBrk="1" hangingPunct="1"/>
            <a:r>
              <a:rPr lang="pl-PL" dirty="0" smtClean="0">
                <a:effectLst>
                  <a:outerShdw blurRad="38100" dist="38100" dir="2700000" algn="tl">
                    <a:srgbClr val="000000"/>
                  </a:outerShdw>
                </a:effectLst>
                <a:ea typeface="Calibri" pitchFamily="34" charset="0"/>
              </a:rPr>
              <a:t>VMPC </a:t>
            </a:r>
            <a:r>
              <a:rPr lang="en-US" dirty="0" smtClean="0">
                <a:effectLst>
                  <a:outerShdw blurRad="38100" dist="38100" dir="2700000" algn="tl">
                    <a:srgbClr val="000000"/>
                  </a:outerShdw>
                </a:effectLst>
                <a:ea typeface="Calibri" pitchFamily="34" charset="0"/>
              </a:rPr>
              <a:t>damage and morality</a:t>
            </a:r>
            <a:endParaRPr lang="pl-PL" dirty="0" smtClean="0">
              <a:effectLst>
                <a:outerShdw blurRad="38100" dist="38100" dir="2700000" algn="tl">
                  <a:srgbClr val="000000"/>
                </a:outerShdw>
              </a:effectLst>
              <a:ea typeface="Calibri" pitchFamily="34" charset="0"/>
            </a:endParaRPr>
          </a:p>
        </p:txBody>
      </p:sp>
      <p:pic>
        <p:nvPicPr>
          <p:cNvPr id="276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1122363"/>
            <a:ext cx="8896350"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7741581"/>
      </p:ext>
    </p:extLst>
  </p:cSld>
  <p:clrMapOvr>
    <a:masterClrMapping/>
  </p:clrMapOvr>
  <p:transition spd="slow">
    <p:wip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hdl">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5029200"/>
            <a:ext cx="66294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descr="itm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600200"/>
            <a:ext cx="6629400"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4"/>
          <p:cNvSpPr txBox="1">
            <a:spLocks noChangeArrowheads="1"/>
          </p:cNvSpPr>
          <p:nvPr/>
        </p:nvSpPr>
        <p:spPr bwMode="auto">
          <a:xfrm>
            <a:off x="838200" y="1066800"/>
            <a:ext cx="731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6pPr>
            <a:lvl7pPr marL="29718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7pPr>
            <a:lvl8pPr marL="34290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8pPr>
            <a:lvl9pPr marL="38862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9pPr>
          </a:lstStyle>
          <a:p>
            <a:pPr eaLnBrk="1" hangingPunct="1">
              <a:spcBef>
                <a:spcPct val="50000"/>
              </a:spcBef>
            </a:pPr>
            <a:r>
              <a:rPr lang="en-US" sz="2400">
                <a:solidFill>
                  <a:srgbClr val="F8F8F8"/>
                </a:solidFill>
              </a:rPr>
              <a:t>“Investigating the Mind” MIT-</a:t>
            </a:r>
            <a:r>
              <a:rPr lang="en-US">
                <a:solidFill>
                  <a:srgbClr val="F8F8F8"/>
                </a:solidFill>
              </a:rPr>
              <a:t> </a:t>
            </a:r>
            <a:r>
              <a:rPr lang="en-US" sz="2400">
                <a:solidFill>
                  <a:srgbClr val="F8F8F8"/>
                </a:solidFill>
              </a:rPr>
              <a:t>Cambridge, MA (2003)</a:t>
            </a:r>
          </a:p>
        </p:txBody>
      </p:sp>
      <p:sp>
        <p:nvSpPr>
          <p:cNvPr id="41989" name="Text Box 5"/>
          <p:cNvSpPr txBox="1">
            <a:spLocks noChangeArrowheads="1"/>
          </p:cNvSpPr>
          <p:nvPr/>
        </p:nvSpPr>
        <p:spPr bwMode="auto">
          <a:xfrm>
            <a:off x="674688" y="3810000"/>
            <a:ext cx="77137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6pPr>
            <a:lvl7pPr marL="29718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7pPr>
            <a:lvl8pPr marL="34290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8pPr>
            <a:lvl9pPr marL="38862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9pPr>
          </a:lstStyle>
          <a:p>
            <a:pPr algn="l" eaLnBrk="1" hangingPunct="1">
              <a:spcBef>
                <a:spcPct val="50000"/>
              </a:spcBef>
            </a:pPr>
            <a:r>
              <a:rPr lang="en-US" sz="2400" dirty="0">
                <a:solidFill>
                  <a:srgbClr val="F8F8F8"/>
                </a:solidFill>
                <a:latin typeface="Calibri" pitchFamily="34" charset="0"/>
              </a:rPr>
              <a:t>“The Science and Clinical Application of Meditation” SFN-Washington (2005)</a:t>
            </a:r>
            <a:r>
              <a:rPr lang="pl-PL" sz="2400" dirty="0" smtClean="0">
                <a:solidFill>
                  <a:srgbClr val="F8F8F8"/>
                </a:solidFill>
                <a:latin typeface="Calibri" pitchFamily="34" charset="0"/>
              </a:rPr>
              <a:t>.</a:t>
            </a:r>
            <a:r>
              <a:rPr lang="en-US" sz="2400" dirty="0" smtClean="0">
                <a:solidFill>
                  <a:srgbClr val="F8F8F8"/>
                </a:solidFill>
                <a:latin typeface="Calibri" pitchFamily="34" charset="0"/>
              </a:rPr>
              <a:t> Regulation </a:t>
            </a:r>
            <a:r>
              <a:rPr lang="en-US" sz="2400" dirty="0">
                <a:solidFill>
                  <a:srgbClr val="F8F8F8"/>
                </a:solidFill>
                <a:latin typeface="Calibri" pitchFamily="34" charset="0"/>
              </a:rPr>
              <a:t>of emotions requires training </a:t>
            </a:r>
            <a:r>
              <a:rPr lang="pl-PL" sz="2400" dirty="0">
                <a:solidFill>
                  <a:srgbClr val="F8F8F8"/>
                </a:solidFill>
                <a:latin typeface="Calibri" pitchFamily="34" charset="0"/>
              </a:rPr>
              <a:t>– </a:t>
            </a:r>
            <a:r>
              <a:rPr lang="en-US" sz="2400" dirty="0">
                <a:solidFill>
                  <a:srgbClr val="F8F8F8"/>
                </a:solidFill>
                <a:latin typeface="Calibri" pitchFamily="34" charset="0"/>
              </a:rPr>
              <a:t>and who has the best methods?</a:t>
            </a:r>
            <a:r>
              <a:rPr lang="pl-PL" sz="2400" dirty="0">
                <a:solidFill>
                  <a:srgbClr val="F8F8F8"/>
                </a:solidFill>
                <a:latin typeface="Calibri" pitchFamily="34" charset="0"/>
              </a:rPr>
              <a:t> </a:t>
            </a:r>
            <a:endParaRPr lang="en-US" sz="2400" dirty="0">
              <a:solidFill>
                <a:srgbClr val="F8F8F8"/>
              </a:solidFill>
              <a:latin typeface="Calibri" pitchFamily="34" charset="0"/>
            </a:endParaRPr>
          </a:p>
        </p:txBody>
      </p:sp>
      <p:sp>
        <p:nvSpPr>
          <p:cNvPr id="5127" name="Text Box 7"/>
          <p:cNvSpPr txBox="1">
            <a:spLocks noChangeArrowheads="1"/>
          </p:cNvSpPr>
          <p:nvPr/>
        </p:nvSpPr>
        <p:spPr bwMode="auto">
          <a:xfrm>
            <a:off x="674688" y="284163"/>
            <a:ext cx="7864475" cy="646112"/>
          </a:xfrm>
          <a:prstGeom prst="rect">
            <a:avLst/>
          </a:prstGeom>
          <a:noFill/>
          <a:ln w="9525">
            <a:noFill/>
            <a:miter lim="800000"/>
            <a:headEnd/>
            <a:tailEnd/>
          </a:ln>
        </p:spPr>
        <p:txBody>
          <a:bodyPr>
            <a:spAutoFit/>
          </a:bodyPr>
          <a:lstStyle/>
          <a:p>
            <a:pPr algn="ctr">
              <a:spcBef>
                <a:spcPct val="50000"/>
              </a:spcBef>
              <a:defRPr/>
            </a:pPr>
            <a:r>
              <a:rPr lang="en-US" sz="3600" dirty="0">
                <a:solidFill>
                  <a:srgbClr val="FFC000"/>
                </a:solidFill>
                <a:effectLst>
                  <a:outerShdw blurRad="38100" dist="38100" dir="2700000" algn="tl">
                    <a:srgbClr val="000000">
                      <a:alpha val="43137"/>
                    </a:srgbClr>
                  </a:outerShdw>
                </a:effectLst>
                <a:latin typeface="Calibri" pitchFamily="34" charset="0"/>
              </a:rPr>
              <a:t>Meditation and emotions</a:t>
            </a:r>
            <a:endParaRPr lang="pl-PL" sz="3600" dirty="0">
              <a:solidFill>
                <a:srgbClr val="FFC000"/>
              </a:solidFill>
              <a:effectLst>
                <a:outerShdw blurRad="38100" dist="38100" dir="2700000" algn="tl">
                  <a:srgbClr val="000000">
                    <a:alpha val="43137"/>
                  </a:srgbClr>
                </a:outerShdw>
              </a:effectLst>
              <a:latin typeface="Calibri" pitchFamily="34" charset="0"/>
            </a:endParaRPr>
          </a:p>
        </p:txBody>
      </p:sp>
      <p:pic>
        <p:nvPicPr>
          <p:cNvPr id="4199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2971800"/>
            <a:ext cx="19050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5967392"/>
      </p:ext>
    </p:extLst>
  </p:cSld>
  <p:clrMapOvr>
    <a:masterClrMapping/>
  </p:clrMapOvr>
  <p:transition spd="slow">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a:xfrm>
            <a:off x="1835696" y="260648"/>
            <a:ext cx="6089873" cy="769938"/>
          </a:xfrm>
        </p:spPr>
        <p:txBody>
          <a:bodyPr/>
          <a:lstStyle/>
          <a:p>
            <a:pPr eaLnBrk="1" hangingPunct="1">
              <a:defRPr/>
            </a:pPr>
            <a:r>
              <a:rPr lang="en-US" dirty="0"/>
              <a:t>In an ideal world … </a:t>
            </a:r>
            <a:endParaRPr lang="en-US" dirty="0" smtClean="0"/>
          </a:p>
        </p:txBody>
      </p:sp>
      <p:sp>
        <p:nvSpPr>
          <p:cNvPr id="16387" name="Rectangle 3"/>
          <p:cNvSpPr>
            <a:spLocks noGrp="1" noChangeArrowheads="1"/>
          </p:cNvSpPr>
          <p:nvPr>
            <p:ph type="body" idx="1"/>
          </p:nvPr>
        </p:nvSpPr>
        <p:spPr>
          <a:xfrm>
            <a:off x="323528" y="1268760"/>
            <a:ext cx="8382000" cy="5722193"/>
          </a:xfrm>
        </p:spPr>
        <p:txBody>
          <a:bodyPr/>
          <a:lstStyle/>
          <a:p>
            <a:pPr eaLnBrk="1" hangingPunct="1">
              <a:spcBef>
                <a:spcPts val="0"/>
              </a:spcBef>
              <a:spcAft>
                <a:spcPts val="1200"/>
              </a:spcAft>
              <a:defRPr/>
            </a:pPr>
            <a:r>
              <a:rPr lang="en-US" sz="2400" dirty="0" smtClean="0"/>
              <a:t>Babies would develop in an stimulating </a:t>
            </a:r>
            <a:br>
              <a:rPr lang="en-US" sz="2400" dirty="0" smtClean="0"/>
            </a:br>
            <a:r>
              <a:rPr lang="en-US" sz="2400" dirty="0" smtClean="0"/>
              <a:t>environment that will </a:t>
            </a:r>
            <a:r>
              <a:rPr lang="pl-PL" sz="2400" dirty="0" smtClean="0"/>
              <a:t>monitor</a:t>
            </a:r>
            <a:r>
              <a:rPr lang="en-US" sz="2400" dirty="0" smtClean="0"/>
              <a:t> their development, interact with them and encourage positive habits. </a:t>
            </a:r>
            <a:endParaRPr lang="pl-PL" sz="2400" dirty="0"/>
          </a:p>
          <a:p>
            <a:pPr eaLnBrk="1" hangingPunct="1">
              <a:spcBef>
                <a:spcPts val="0"/>
              </a:spcBef>
              <a:spcAft>
                <a:spcPts val="1200"/>
              </a:spcAft>
              <a:defRPr/>
            </a:pPr>
            <a:r>
              <a:rPr lang="en-US" sz="2400" dirty="0" smtClean="0"/>
              <a:t>Motivation, curiosity, willingness to </a:t>
            </a:r>
            <a:r>
              <a:rPr lang="pl-PL" sz="2400" dirty="0" smtClean="0"/>
              <a:t/>
            </a:r>
            <a:br>
              <a:rPr lang="pl-PL" sz="2400" dirty="0" smtClean="0"/>
            </a:br>
            <a:r>
              <a:rPr lang="en-US" sz="2400" dirty="0" smtClean="0"/>
              <a:t>explore the world would develop in infancy</a:t>
            </a:r>
            <a:r>
              <a:rPr lang="pl-PL" sz="2400" dirty="0" smtClean="0"/>
              <a:t>.</a:t>
            </a:r>
            <a:endParaRPr lang="pl-PL" sz="2400" dirty="0"/>
          </a:p>
          <a:p>
            <a:pPr eaLnBrk="1" hangingPunct="1">
              <a:spcBef>
                <a:spcPts val="0"/>
              </a:spcBef>
              <a:spcAft>
                <a:spcPts val="1200"/>
              </a:spcAft>
              <a:defRPr/>
            </a:pPr>
            <a:r>
              <a:rPr lang="en-US" sz="2400" dirty="0" smtClean="0"/>
              <a:t>Schools would help to form personality, </a:t>
            </a:r>
            <a:r>
              <a:rPr lang="pl-PL" sz="2400" dirty="0" smtClean="0"/>
              <a:t/>
            </a:r>
            <a:br>
              <a:rPr lang="pl-PL" sz="2400" dirty="0" smtClean="0"/>
            </a:br>
            <a:r>
              <a:rPr lang="en-US" sz="2400" dirty="0" smtClean="0"/>
              <a:t>develop emotional intelligence, empathy </a:t>
            </a:r>
            <a:r>
              <a:rPr lang="pl-PL" sz="2400" dirty="0" smtClean="0"/>
              <a:t>… </a:t>
            </a:r>
          </a:p>
          <a:p>
            <a:pPr eaLnBrk="1" hangingPunct="1">
              <a:spcBef>
                <a:spcPts val="0"/>
              </a:spcBef>
              <a:spcAft>
                <a:spcPts val="1200"/>
              </a:spcAft>
              <a:defRPr/>
            </a:pPr>
            <a:r>
              <a:rPr lang="en-US" sz="2400" dirty="0" smtClean="0"/>
              <a:t>People would learn to set wise </a:t>
            </a:r>
            <a:r>
              <a:rPr lang="en-US" sz="2400" dirty="0"/>
              <a:t>goals worth </a:t>
            </a:r>
            <a:r>
              <a:rPr lang="en-US" sz="2400" dirty="0" smtClean="0"/>
              <a:t>the required effort</a:t>
            </a:r>
            <a:r>
              <a:rPr lang="en-US" sz="2400" dirty="0"/>
              <a:t>, increasing </a:t>
            </a:r>
            <a:r>
              <a:rPr lang="en-US" sz="2400" dirty="0" smtClean="0"/>
              <a:t>their happiness</a:t>
            </a:r>
            <a:r>
              <a:rPr lang="pl-PL" sz="2400" dirty="0" smtClean="0"/>
              <a:t>, </a:t>
            </a:r>
            <a:r>
              <a:rPr lang="en-US" sz="2400" dirty="0" smtClean="0"/>
              <a:t>not only self-promotion</a:t>
            </a:r>
            <a:r>
              <a:rPr lang="pl-PL" sz="2400" dirty="0" smtClean="0"/>
              <a:t>. </a:t>
            </a:r>
          </a:p>
          <a:p>
            <a:pPr eaLnBrk="1" hangingPunct="1">
              <a:spcBef>
                <a:spcPts val="0"/>
              </a:spcBef>
              <a:spcAft>
                <a:spcPts val="1200"/>
              </a:spcAft>
              <a:defRPr/>
            </a:pPr>
            <a:r>
              <a:rPr lang="en-US" sz="2400" dirty="0" smtClean="0"/>
              <a:t>At each stage of life technology would support high quality of life, advice young people in decision making, help older people to keep their memories, social contacts, encourage activity</a:t>
            </a:r>
            <a:r>
              <a:rPr lang="pl-PL" sz="2400" dirty="0" smtClean="0"/>
              <a:t>. </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0" y="0"/>
            <a:ext cx="2032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6" name="Picture 2" descr="https://encrypted-tbn0.gstatic.com/images?q=tbn:ANd9GcRZ-5y_baGcQw4lxALPCfHw6QxE3YE13efjdNcGNGt_kx1TUnhnX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8900" y="2348880"/>
            <a:ext cx="2705100" cy="168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124882"/>
      </p:ext>
    </p:extLst>
  </p:cSld>
  <p:clrMapOvr>
    <a:masterClrMapping/>
  </p:clrMapOvr>
  <p:transition>
    <p:strips dir="rd"/>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1219200" y="323850"/>
            <a:ext cx="723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3600" dirty="0">
                <a:solidFill>
                  <a:srgbClr val="FFC000"/>
                </a:solidFill>
                <a:effectLst>
                  <a:outerShdw blurRad="38100" dist="38100" dir="2700000" algn="tl">
                    <a:srgbClr val="000000">
                      <a:alpha val="43137"/>
                    </a:srgbClr>
                  </a:outerShdw>
                </a:effectLst>
                <a:latin typeface="Calibri" pitchFamily="34" charset="0"/>
              </a:rPr>
              <a:t>Monk in the scanner</a:t>
            </a:r>
            <a:endParaRPr lang="pl-PL" sz="3600" dirty="0">
              <a:solidFill>
                <a:srgbClr val="FFC000"/>
              </a:solidFill>
              <a:effectLst>
                <a:outerShdw blurRad="38100" dist="38100" dir="2700000" algn="tl">
                  <a:srgbClr val="000000">
                    <a:alpha val="43137"/>
                  </a:srgbClr>
                </a:outerShdw>
              </a:effectLst>
              <a:latin typeface="Calibri" pitchFamily="34" charset="0"/>
            </a:endParaRPr>
          </a:p>
        </p:txBody>
      </p:sp>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788" y="1103313"/>
            <a:ext cx="5037137" cy="368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4"/>
          <p:cNvSpPr txBox="1">
            <a:spLocks noChangeArrowheads="1"/>
          </p:cNvSpPr>
          <p:nvPr/>
        </p:nvSpPr>
        <p:spPr bwMode="auto">
          <a:xfrm>
            <a:off x="777875" y="5502374"/>
            <a:ext cx="78105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6pPr>
            <a:lvl7pPr marL="29718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7pPr>
            <a:lvl8pPr marL="34290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8pPr>
            <a:lvl9pPr marL="38862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9pPr>
          </a:lstStyle>
          <a:p>
            <a:pPr algn="ctr" eaLnBrk="1" hangingPunct="1">
              <a:spcBef>
                <a:spcPct val="50000"/>
              </a:spcBef>
            </a:pPr>
            <a:r>
              <a:rPr lang="en-US" sz="2400" dirty="0">
                <a:latin typeface="Calibri" pitchFamily="34" charset="0"/>
              </a:rPr>
              <a:t>Richard Davison &amp; </a:t>
            </a:r>
            <a:r>
              <a:rPr lang="en-US" sz="2400" dirty="0" err="1">
                <a:latin typeface="Calibri" pitchFamily="34" charset="0"/>
              </a:rPr>
              <a:t>Matthieu</a:t>
            </a:r>
            <a:r>
              <a:rPr lang="en-US" sz="2400" dirty="0">
                <a:latin typeface="Calibri" pitchFamily="34" charset="0"/>
              </a:rPr>
              <a:t> </a:t>
            </a:r>
            <a:r>
              <a:rPr lang="en-US" sz="2400" dirty="0" err="1">
                <a:latin typeface="Calibri" pitchFamily="34" charset="0"/>
              </a:rPr>
              <a:t>Ricard</a:t>
            </a:r>
            <a:endParaRPr lang="en-US" sz="2400" dirty="0">
              <a:latin typeface="Calibri" pitchFamily="34" charset="0"/>
            </a:endParaRPr>
          </a:p>
          <a:p>
            <a:pPr algn="ctr" eaLnBrk="1" hangingPunct="1">
              <a:spcBef>
                <a:spcPct val="50000"/>
              </a:spcBef>
            </a:pPr>
            <a:r>
              <a:rPr lang="en-US" sz="2400" dirty="0">
                <a:latin typeface="Calibri" pitchFamily="34" charset="0"/>
              </a:rPr>
              <a:t>Brain Imaging Laboratory, University of Wisconsin-Madison</a:t>
            </a:r>
          </a:p>
        </p:txBody>
      </p:sp>
      <p:sp>
        <p:nvSpPr>
          <p:cNvPr id="43013" name="TextBox 1"/>
          <p:cNvSpPr txBox="1">
            <a:spLocks noChangeArrowheads="1"/>
          </p:cNvSpPr>
          <p:nvPr/>
        </p:nvSpPr>
        <p:spPr bwMode="auto">
          <a:xfrm>
            <a:off x="422275" y="1120775"/>
            <a:ext cx="3371850"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6pPr>
            <a:lvl7pPr marL="29718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7pPr>
            <a:lvl8pPr marL="34290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8pPr>
            <a:lvl9pPr marL="38862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9pPr>
          </a:lstStyle>
          <a:p>
            <a:pPr algn="l" eaLnBrk="1" hangingPunct="1">
              <a:spcAft>
                <a:spcPts val="1200"/>
              </a:spcAft>
            </a:pPr>
            <a:r>
              <a:rPr lang="en-US" sz="2400" dirty="0">
                <a:latin typeface="Calibri" pitchFamily="34" charset="0"/>
              </a:rPr>
              <a:t>Even happiness can be learned</a:t>
            </a:r>
            <a:r>
              <a:rPr lang="en-US" sz="2400" dirty="0" smtClean="0">
                <a:latin typeface="Calibri" pitchFamily="34" charset="0"/>
              </a:rPr>
              <a:t>!</a:t>
            </a:r>
            <a:endParaRPr lang="pl-PL" sz="2400" dirty="0">
              <a:latin typeface="Calibri" pitchFamily="34" charset="0"/>
            </a:endParaRPr>
          </a:p>
          <a:p>
            <a:pPr algn="l" eaLnBrk="1" hangingPunct="1">
              <a:spcAft>
                <a:spcPts val="1200"/>
              </a:spcAft>
            </a:pPr>
            <a:r>
              <a:rPr lang="en-US" sz="2400" dirty="0">
                <a:latin typeface="Calibri" pitchFamily="34" charset="0"/>
              </a:rPr>
              <a:t>Regulation of will and </a:t>
            </a:r>
            <a:r>
              <a:rPr lang="en-US" sz="2400" dirty="0" smtClean="0">
                <a:latin typeface="Calibri" pitchFamily="34" charset="0"/>
              </a:rPr>
              <a:t>emotions, self-reflection are important </a:t>
            </a:r>
            <a:r>
              <a:rPr lang="en-US" sz="2400" dirty="0">
                <a:latin typeface="Calibri" pitchFamily="34" charset="0"/>
              </a:rPr>
              <a:t>components of this process</a:t>
            </a:r>
            <a:r>
              <a:rPr lang="pl-PL" sz="2400" dirty="0" smtClean="0">
                <a:latin typeface="Calibri" pitchFamily="34" charset="0"/>
              </a:rPr>
              <a:t>.</a:t>
            </a:r>
            <a:endParaRPr lang="pl-PL" sz="2400" dirty="0">
              <a:latin typeface="Calibri" pitchFamily="34" charset="0"/>
            </a:endParaRPr>
          </a:p>
          <a:p>
            <a:pPr algn="l" eaLnBrk="1" hangingPunct="1">
              <a:spcAft>
                <a:spcPts val="1200"/>
              </a:spcAft>
            </a:pPr>
            <a:r>
              <a:rPr lang="en-US" sz="2400" dirty="0" err="1">
                <a:latin typeface="Calibri" pitchFamily="34" charset="0"/>
              </a:rPr>
              <a:t>Matthieu</a:t>
            </a:r>
            <a:r>
              <a:rPr lang="en-US" sz="2400" dirty="0">
                <a:latin typeface="Calibri" pitchFamily="34" charset="0"/>
              </a:rPr>
              <a:t> </a:t>
            </a:r>
            <a:r>
              <a:rPr lang="en-US" sz="2400" dirty="0" err="1">
                <a:latin typeface="Calibri" pitchFamily="34" charset="0"/>
              </a:rPr>
              <a:t>Ricard</a:t>
            </a:r>
            <a:r>
              <a:rPr lang="pl-PL" sz="2400" dirty="0">
                <a:latin typeface="Calibri" pitchFamily="34" charset="0"/>
              </a:rPr>
              <a:t>, </a:t>
            </a:r>
            <a:r>
              <a:rPr lang="en-US" sz="2400" dirty="0">
                <a:latin typeface="Calibri" pitchFamily="34" charset="0"/>
              </a:rPr>
              <a:t> Happiness: A Guide to Developing Life's Most Important Skill </a:t>
            </a:r>
            <a:r>
              <a:rPr lang="pl-PL" sz="2400" dirty="0">
                <a:latin typeface="Calibri" pitchFamily="34" charset="0"/>
              </a:rPr>
              <a:t>(2006</a:t>
            </a:r>
            <a:r>
              <a:rPr lang="pl-PL" sz="2400" dirty="0" smtClean="0">
                <a:latin typeface="Calibri" pitchFamily="34" charset="0"/>
              </a:rPr>
              <a:t>).</a:t>
            </a:r>
            <a:endParaRPr lang="pl-PL" sz="2400" dirty="0">
              <a:latin typeface="Calibri" pitchFamily="34" charset="0"/>
            </a:endParaRPr>
          </a:p>
        </p:txBody>
      </p:sp>
    </p:spTree>
    <p:extLst>
      <p:ext uri="{BB962C8B-B14F-4D97-AF65-F5344CB8AC3E}">
        <p14:creationId xmlns:p14="http://schemas.microsoft.com/office/powerpoint/2010/main" val="477169152"/>
      </p:ext>
    </p:extLst>
  </p:cSld>
  <p:clrMapOvr>
    <a:masterClrMapping/>
  </p:clrMapOvr>
  <p:transition spd="slow">
    <p:dissolv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4638"/>
            <a:ext cx="8229600" cy="939800"/>
          </a:xfrm>
        </p:spPr>
        <p:txBody>
          <a:bodyPr/>
          <a:lstStyle/>
          <a:p>
            <a:pPr eaLnBrk="1" hangingPunct="1"/>
            <a:r>
              <a:rPr lang="en-US" dirty="0" smtClean="0"/>
              <a:t>Questions/ideas</a:t>
            </a:r>
            <a:endParaRPr lang="pl-PL" dirty="0" smtClean="0"/>
          </a:p>
        </p:txBody>
      </p:sp>
      <p:sp>
        <p:nvSpPr>
          <p:cNvPr id="43011" name="Rectangle 3"/>
          <p:cNvSpPr>
            <a:spLocks noGrp="1" noChangeArrowheads="1"/>
          </p:cNvSpPr>
          <p:nvPr>
            <p:ph idx="1"/>
          </p:nvPr>
        </p:nvSpPr>
        <p:spPr>
          <a:xfrm>
            <a:off x="457200" y="1484313"/>
            <a:ext cx="8472488" cy="4897437"/>
          </a:xfrm>
        </p:spPr>
        <p:txBody>
          <a:bodyPr/>
          <a:lstStyle/>
          <a:p>
            <a:pPr eaLnBrk="1" hangingPunct="1">
              <a:spcBef>
                <a:spcPts val="1200"/>
              </a:spcBef>
            </a:pPr>
            <a:r>
              <a:rPr lang="en-US" sz="2400" dirty="0" smtClean="0"/>
              <a:t>Strong coupling with artifacts and </a:t>
            </a:r>
            <a:r>
              <a:rPr lang="en-US" sz="2400" dirty="0"/>
              <a:t>environment leads to the </a:t>
            </a:r>
            <a:r>
              <a:rPr lang="en-US" sz="2400" dirty="0" smtClean="0"/>
              <a:t>extended mind, tools change us (Heidegger). How do modern tools like computers and the Internet influence cognition?</a:t>
            </a:r>
          </a:p>
          <a:p>
            <a:pPr eaLnBrk="1" hangingPunct="1">
              <a:spcBef>
                <a:spcPts val="1200"/>
              </a:spcBef>
            </a:pPr>
            <a:r>
              <a:rPr lang="en-US" sz="2400" dirty="0" smtClean="0"/>
              <a:t>What can we know about ourselves through the internal flow  of information and what can we learn by external observations of our activity and observation of results of our actions?</a:t>
            </a:r>
          </a:p>
          <a:p>
            <a:pPr eaLnBrk="1" hangingPunct="1">
              <a:spcBef>
                <a:spcPts val="1200"/>
              </a:spcBef>
            </a:pPr>
            <a:r>
              <a:rPr lang="en-US" sz="2400" dirty="0" smtClean="0"/>
              <a:t>How can we use computing artifacts to regulate our behavior?</a:t>
            </a:r>
          </a:p>
          <a:p>
            <a:pPr eaLnBrk="1" hangingPunct="1">
              <a:spcBef>
                <a:spcPts val="1200"/>
              </a:spcBef>
            </a:pPr>
            <a:r>
              <a:rPr lang="en-US" sz="2400" dirty="0" smtClean="0"/>
              <a:t>How can we monitor ourselves, be aware of more information about our own behavior, adding additional feedback loops? </a:t>
            </a:r>
          </a:p>
          <a:p>
            <a:pPr eaLnBrk="1" hangingPunct="1">
              <a:spcBef>
                <a:spcPts val="1200"/>
              </a:spcBef>
            </a:pPr>
            <a:r>
              <a:rPr lang="en-US" sz="2400" dirty="0" smtClean="0"/>
              <a:t>How to encourage positive  behavior that maximizes long-term chances of happy and meaningful life?</a:t>
            </a:r>
          </a:p>
        </p:txBody>
      </p:sp>
      <p:pic>
        <p:nvPicPr>
          <p:cNvPr id="4301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0" y="214313"/>
            <a:ext cx="7540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2014496"/>
      </p:ext>
    </p:extLst>
  </p:cSld>
  <p:clrMapOvr>
    <a:masterClrMapping/>
  </p:clrMapOvr>
  <p:transition spd="slow">
    <p:split orient="ver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4638"/>
            <a:ext cx="8229600" cy="939800"/>
          </a:xfrm>
        </p:spPr>
        <p:txBody>
          <a:bodyPr/>
          <a:lstStyle/>
          <a:p>
            <a:pPr eaLnBrk="1" hangingPunct="1"/>
            <a:r>
              <a:rPr lang="en-US" dirty="0" smtClean="0"/>
              <a:t>More questions/ideas</a:t>
            </a:r>
            <a:endParaRPr lang="pl-PL" dirty="0" smtClean="0"/>
          </a:p>
        </p:txBody>
      </p:sp>
      <p:sp>
        <p:nvSpPr>
          <p:cNvPr id="43011" name="Rectangle 3"/>
          <p:cNvSpPr>
            <a:spLocks noGrp="1" noChangeArrowheads="1"/>
          </p:cNvSpPr>
          <p:nvPr>
            <p:ph idx="1"/>
          </p:nvPr>
        </p:nvSpPr>
        <p:spPr>
          <a:xfrm>
            <a:off x="457200" y="1484313"/>
            <a:ext cx="8472488" cy="4897437"/>
          </a:xfrm>
        </p:spPr>
        <p:txBody>
          <a:bodyPr/>
          <a:lstStyle/>
          <a:p>
            <a:pPr eaLnBrk="1" hangingPunct="1">
              <a:spcBef>
                <a:spcPts val="1200"/>
              </a:spcBef>
            </a:pPr>
            <a:r>
              <a:rPr lang="en-US" sz="2400" dirty="0"/>
              <a:t>How have different societies regulated behavior of their members in the past, what practices have they developed to increase social well-being? </a:t>
            </a:r>
          </a:p>
          <a:p>
            <a:pPr eaLnBrk="1" hangingPunct="1">
              <a:spcBef>
                <a:spcPts val="1200"/>
              </a:spcBef>
            </a:pPr>
            <a:r>
              <a:rPr lang="en-US" sz="2400" dirty="0"/>
              <a:t>How to replace positive practices that has lost their appeal to modern man with technology-based interactions? </a:t>
            </a:r>
          </a:p>
          <a:p>
            <a:pPr eaLnBrk="1" hangingPunct="1">
              <a:spcBef>
                <a:spcPts val="1200"/>
              </a:spcBef>
            </a:pPr>
            <a:r>
              <a:rPr lang="en-US" sz="2400" dirty="0" smtClean="0"/>
              <a:t>How to build cheap tools that will encourage curiosity and exploration of the world in infants and children – the problem of 200 </a:t>
            </a:r>
            <a:r>
              <a:rPr lang="en-US" sz="2400" dirty="0" err="1" smtClean="0"/>
              <a:t>mln</a:t>
            </a:r>
            <a:r>
              <a:rPr lang="en-US" sz="2400" dirty="0" smtClean="0"/>
              <a:t> neglected children.</a:t>
            </a:r>
          </a:p>
          <a:p>
            <a:pPr eaLnBrk="1" hangingPunct="1">
              <a:spcBef>
                <a:spcPts val="1200"/>
              </a:spcBef>
            </a:pPr>
            <a:r>
              <a:rPr lang="en-US" sz="2400" dirty="0" smtClean="0"/>
              <a:t>Develop techniques that present objective view of people’s behavior, remind them of their goals – augmented conscience? </a:t>
            </a:r>
          </a:p>
          <a:p>
            <a:pPr eaLnBrk="1" hangingPunct="1">
              <a:spcBef>
                <a:spcPts val="1200"/>
              </a:spcBef>
            </a:pPr>
            <a:r>
              <a:rPr lang="en-US" sz="2400" dirty="0" smtClean="0"/>
              <a:t>Alter ego: train your own avatar, remember important things.</a:t>
            </a:r>
          </a:p>
        </p:txBody>
      </p:sp>
      <p:pic>
        <p:nvPicPr>
          <p:cNvPr id="4301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0" y="214313"/>
            <a:ext cx="7540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9349280"/>
      </p:ext>
    </p:extLst>
  </p:cSld>
  <p:clrMapOvr>
    <a:masterClrMapping/>
  </p:clrMapOvr>
  <p:transition spd="slow">
    <p:split orient="vert"/>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4638"/>
            <a:ext cx="8229600" cy="939800"/>
          </a:xfrm>
        </p:spPr>
        <p:txBody>
          <a:bodyPr/>
          <a:lstStyle/>
          <a:p>
            <a:pPr eaLnBrk="1" hangingPunct="1"/>
            <a:r>
              <a:rPr lang="en-US" dirty="0" smtClean="0"/>
              <a:t>More homework …</a:t>
            </a:r>
            <a:endParaRPr lang="pl-PL" dirty="0" smtClean="0"/>
          </a:p>
        </p:txBody>
      </p:sp>
      <p:sp>
        <p:nvSpPr>
          <p:cNvPr id="43011" name="Rectangle 3"/>
          <p:cNvSpPr>
            <a:spLocks noGrp="1" noChangeArrowheads="1"/>
          </p:cNvSpPr>
          <p:nvPr>
            <p:ph idx="1"/>
          </p:nvPr>
        </p:nvSpPr>
        <p:spPr>
          <a:xfrm>
            <a:off x="457200" y="1484313"/>
            <a:ext cx="8472488" cy="4897437"/>
          </a:xfrm>
        </p:spPr>
        <p:txBody>
          <a:bodyPr/>
          <a:lstStyle/>
          <a:p>
            <a:pPr eaLnBrk="1" hangingPunct="1">
              <a:spcBef>
                <a:spcPts val="1200"/>
              </a:spcBef>
            </a:pPr>
            <a:r>
              <a:rPr lang="en-US" sz="2400" dirty="0"/>
              <a:t>Assistive technologies to change one’s own </a:t>
            </a:r>
            <a:r>
              <a:rPr lang="en-US" sz="2400" dirty="0" smtClean="0"/>
              <a:t>character </a:t>
            </a:r>
            <a:br>
              <a:rPr lang="en-US" sz="2400" dirty="0" smtClean="0"/>
            </a:br>
            <a:r>
              <a:rPr lang="en-US" sz="2400" dirty="0" smtClean="0"/>
              <a:t>in a positive way. </a:t>
            </a:r>
            <a:endParaRPr lang="en-US" sz="2400" dirty="0"/>
          </a:p>
          <a:p>
            <a:pPr eaLnBrk="1" hangingPunct="1">
              <a:spcBef>
                <a:spcPts val="1200"/>
              </a:spcBef>
            </a:pPr>
            <a:r>
              <a:rPr lang="en-US" sz="2400" dirty="0"/>
              <a:t>Assistive technologies that play the role of “guarding angels” and advise people in making important decisions.</a:t>
            </a:r>
          </a:p>
          <a:p>
            <a:pPr eaLnBrk="1" hangingPunct="1">
              <a:spcBef>
                <a:spcPts val="1200"/>
              </a:spcBef>
            </a:pPr>
            <a:r>
              <a:rPr lang="en-US" sz="2400" dirty="0"/>
              <a:t>US army has already a lot of sensors that monitor physiological state of a soldier and could be used for self-monitoring.</a:t>
            </a:r>
          </a:p>
          <a:p>
            <a:pPr eaLnBrk="1" hangingPunct="1">
              <a:spcBef>
                <a:spcPts val="1200"/>
              </a:spcBef>
            </a:pPr>
            <a:r>
              <a:rPr lang="en-US" sz="2400" dirty="0"/>
              <a:t>Induce brain plasticity in a controlled way … </a:t>
            </a:r>
          </a:p>
          <a:p>
            <a:pPr eaLnBrk="1" hangingPunct="1">
              <a:spcBef>
                <a:spcPts val="1200"/>
              </a:spcBef>
            </a:pPr>
            <a:r>
              <a:rPr lang="en-US" sz="2400" dirty="0"/>
              <a:t>Assistive technologies for </a:t>
            </a:r>
            <a:r>
              <a:rPr lang="en-US" sz="2400" dirty="0" smtClean="0"/>
              <a:t>strong will, understanding of emotions, spiritual </a:t>
            </a:r>
            <a:r>
              <a:rPr lang="en-US" sz="2400" dirty="0"/>
              <a:t>development? </a:t>
            </a:r>
            <a:endParaRPr lang="en-US" sz="2400" dirty="0" smtClean="0"/>
          </a:p>
          <a:p>
            <a:pPr eaLnBrk="1" hangingPunct="1">
              <a:spcBef>
                <a:spcPts val="1200"/>
              </a:spcBef>
            </a:pPr>
            <a:r>
              <a:rPr lang="en-US" sz="2400" dirty="0" smtClean="0"/>
              <a:t>How to build a society that does not waste human potential?</a:t>
            </a:r>
            <a:endParaRPr lang="en-US" sz="2400"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351" y="-19391"/>
            <a:ext cx="1457367" cy="223872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708807"/>
      </p:ext>
    </p:extLst>
  </p:cSld>
  <p:clrMapOvr>
    <a:masterClrMapping/>
  </p:clrMapOvr>
  <p:transition spd="slow">
    <p:split orient="ver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59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97485"/>
            <a:ext cx="6124575" cy="1114425"/>
          </a:xfrm>
          <a:prstGeom prst="rect">
            <a:avLst/>
          </a:prstGeom>
          <a:ln/>
        </p:spPr>
        <p:style>
          <a:lnRef idx="0">
            <a:schemeClr val="accent3"/>
          </a:lnRef>
          <a:fillRef idx="3">
            <a:schemeClr val="accent3"/>
          </a:fillRef>
          <a:effectRef idx="3">
            <a:schemeClr val="accent3"/>
          </a:effectRef>
          <a:fontRef idx="minor">
            <a:schemeClr val="lt1"/>
          </a:fontRef>
        </p:style>
      </p:pic>
      <p:pic>
        <p:nvPicPr>
          <p:cNvPr id="125958" name="Picture 6"/>
          <p:cNvPicPr>
            <a:picLocks noChangeAspect="1" noChangeArrowheads="1"/>
          </p:cNvPicPr>
          <p:nvPr/>
        </p:nvPicPr>
        <p:blipFill>
          <a:blip r:embed="rId4"/>
          <a:srcRect/>
          <a:stretch>
            <a:fillRect/>
          </a:stretch>
        </p:blipFill>
        <p:spPr bwMode="auto">
          <a:xfrm>
            <a:off x="1157933" y="1311910"/>
            <a:ext cx="6124575" cy="1114425"/>
          </a:xfrm>
          <a:prstGeom prst="rect">
            <a:avLst/>
          </a:prstGeom>
          <a:ln/>
        </p:spPr>
        <p:style>
          <a:lnRef idx="1">
            <a:schemeClr val="accent1"/>
          </a:lnRef>
          <a:fillRef idx="3">
            <a:schemeClr val="accent1"/>
          </a:fillRef>
          <a:effectRef idx="2">
            <a:schemeClr val="accent1"/>
          </a:effectRef>
          <a:fontRef idx="minor">
            <a:schemeClr val="lt1"/>
          </a:fontRef>
        </p:style>
      </p:pic>
      <p:pic>
        <p:nvPicPr>
          <p:cNvPr id="125959" name="Picture 7"/>
          <p:cNvPicPr>
            <a:picLocks noChangeAspect="1" noChangeArrowheads="1"/>
          </p:cNvPicPr>
          <p:nvPr/>
        </p:nvPicPr>
        <p:blipFill>
          <a:blip r:embed="rId5"/>
          <a:srcRect/>
          <a:stretch>
            <a:fillRect/>
          </a:stretch>
        </p:blipFill>
        <p:spPr bwMode="auto">
          <a:xfrm>
            <a:off x="7380312" y="3532237"/>
            <a:ext cx="1333500" cy="1800225"/>
          </a:xfrm>
          <a:prstGeom prst="rect">
            <a:avLst/>
          </a:prstGeom>
          <a:ln/>
        </p:spPr>
        <p:style>
          <a:lnRef idx="2">
            <a:schemeClr val="accent1">
              <a:shade val="50000"/>
            </a:schemeClr>
          </a:lnRef>
          <a:fillRef idx="1">
            <a:schemeClr val="accent1"/>
          </a:fillRef>
          <a:effectRef idx="0">
            <a:schemeClr val="accent1"/>
          </a:effectRef>
          <a:fontRef idx="minor">
            <a:schemeClr val="lt1"/>
          </a:fontRef>
        </p:style>
      </p:pic>
      <p:sp>
        <p:nvSpPr>
          <p:cNvPr id="31750" name="pole tekstowe 1"/>
          <p:cNvSpPr txBox="1">
            <a:spLocks noChangeArrowheads="1"/>
          </p:cNvSpPr>
          <p:nvPr/>
        </p:nvSpPr>
        <p:spPr bwMode="auto">
          <a:xfrm>
            <a:off x="869275" y="5445348"/>
            <a:ext cx="773517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r>
              <a:rPr lang="pl-PL" sz="2400" dirty="0" smtClean="0">
                <a:solidFill>
                  <a:srgbClr val="EAEAEA"/>
                </a:solidFill>
                <a:latin typeface="Calibri" pitchFamily="34" charset="0"/>
              </a:rPr>
              <a:t>3 </a:t>
            </a:r>
            <a:r>
              <a:rPr lang="en-US" sz="2400" dirty="0" smtClean="0">
                <a:solidFill>
                  <a:srgbClr val="EAEAEA"/>
                </a:solidFill>
                <a:latin typeface="Calibri" pitchFamily="34" charset="0"/>
              </a:rPr>
              <a:t>conferences </a:t>
            </a:r>
            <a:r>
              <a:rPr lang="pl-PL" sz="2400" dirty="0" smtClean="0">
                <a:solidFill>
                  <a:srgbClr val="EAEAEA"/>
                </a:solidFill>
                <a:latin typeface="Calibri" pitchFamily="34" charset="0"/>
              </a:rPr>
              <a:t>20-25.06.2013: </a:t>
            </a:r>
            <a:r>
              <a:rPr lang="pl-PL" sz="2400" dirty="0" err="1" smtClean="0">
                <a:solidFill>
                  <a:srgbClr val="EAEAEA"/>
                </a:solidFill>
                <a:latin typeface="Calibri" pitchFamily="34" charset="0"/>
              </a:rPr>
              <a:t>Neuromania</a:t>
            </a:r>
            <a:r>
              <a:rPr lang="pl-PL" sz="2400" dirty="0" smtClean="0">
                <a:solidFill>
                  <a:srgbClr val="EAEAEA"/>
                </a:solidFill>
                <a:latin typeface="Calibri" pitchFamily="34" charset="0"/>
              </a:rPr>
              <a:t>, </a:t>
            </a:r>
            <a:r>
              <a:rPr lang="pl-PL" sz="2400" dirty="0" err="1" smtClean="0">
                <a:solidFill>
                  <a:srgbClr val="EAEAEA"/>
                </a:solidFill>
                <a:latin typeface="Calibri" pitchFamily="34" charset="0"/>
              </a:rPr>
              <a:t>Neurohistor</a:t>
            </a:r>
            <a:r>
              <a:rPr lang="en-US" sz="2400" dirty="0" smtClean="0">
                <a:solidFill>
                  <a:srgbClr val="EAEAEA"/>
                </a:solidFill>
                <a:latin typeface="Calibri" pitchFamily="34" charset="0"/>
              </a:rPr>
              <a:t>y of art </a:t>
            </a:r>
            <a:r>
              <a:rPr lang="pl-PL" sz="2400" dirty="0" smtClean="0">
                <a:solidFill>
                  <a:srgbClr val="EAEAEA"/>
                </a:solidFill>
                <a:latin typeface="Calibri" pitchFamily="34" charset="0"/>
              </a:rPr>
              <a:t>, Homo </a:t>
            </a:r>
            <a:r>
              <a:rPr lang="pl-PL" sz="2400" dirty="0" err="1" smtClean="0">
                <a:solidFill>
                  <a:srgbClr val="EAEAEA"/>
                </a:solidFill>
                <a:latin typeface="Calibri" pitchFamily="34" charset="0"/>
              </a:rPr>
              <a:t>communicativus</a:t>
            </a:r>
            <a:r>
              <a:rPr lang="en-US" sz="2400" dirty="0" smtClean="0">
                <a:solidFill>
                  <a:srgbClr val="EAEAEA"/>
                </a:solidFill>
                <a:latin typeface="Calibri" pitchFamily="34" charset="0"/>
              </a:rPr>
              <a:t>, </a:t>
            </a:r>
            <a:r>
              <a:rPr lang="en-US" sz="2400" dirty="0">
                <a:solidFill>
                  <a:srgbClr val="EAEAEA"/>
                </a:solidFill>
                <a:latin typeface="Calibri" pitchFamily="34" charset="0"/>
              </a:rPr>
              <a:t>Trends in </a:t>
            </a:r>
            <a:r>
              <a:rPr lang="en-US" sz="2400" dirty="0" smtClean="0">
                <a:solidFill>
                  <a:srgbClr val="EAEAEA"/>
                </a:solidFill>
                <a:latin typeface="Calibri" pitchFamily="34" charset="0"/>
              </a:rPr>
              <a:t>interdisciplinary </a:t>
            </a:r>
            <a:r>
              <a:rPr lang="en-US" sz="2400" dirty="0">
                <a:solidFill>
                  <a:srgbClr val="EAEAEA"/>
                </a:solidFill>
                <a:latin typeface="Calibri" pitchFamily="34" charset="0"/>
              </a:rPr>
              <a:t>studies</a:t>
            </a:r>
            <a:r>
              <a:rPr lang="en-US" sz="2400" dirty="0" smtClean="0">
                <a:solidFill>
                  <a:srgbClr val="EAEAEA"/>
                </a:solidFill>
                <a:latin typeface="Calibri" pitchFamily="34" charset="0"/>
              </a:rPr>
              <a:t>, </a:t>
            </a:r>
            <a:r>
              <a:rPr lang="en-US" sz="2400" dirty="0" smtClean="0">
                <a:solidFill>
                  <a:srgbClr val="FFC000"/>
                </a:solidFill>
                <a:latin typeface="Calibri" pitchFamily="34" charset="0"/>
              </a:rPr>
              <a:t>http</a:t>
            </a:r>
            <a:r>
              <a:rPr lang="en-US" sz="2400" dirty="0">
                <a:solidFill>
                  <a:srgbClr val="FFC000"/>
                </a:solidFill>
                <a:latin typeface="Calibri" pitchFamily="34" charset="0"/>
              </a:rPr>
              <a:t>://</a:t>
            </a:r>
            <a:r>
              <a:rPr lang="en-US" sz="2400" dirty="0" smtClean="0">
                <a:solidFill>
                  <a:srgbClr val="FFC000"/>
                </a:solidFill>
                <a:latin typeface="Calibri" pitchFamily="34" charset="0"/>
              </a:rPr>
              <a:t>www.kognitywistyka.umk.pl</a:t>
            </a:r>
            <a:endParaRPr lang="en-US" sz="2400" dirty="0">
              <a:solidFill>
                <a:srgbClr val="FFC000"/>
              </a:solidFill>
              <a:latin typeface="Calibri" pitchFamily="34" charset="0"/>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624" y="4172173"/>
            <a:ext cx="4221163" cy="127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descr="http://www.neuromania.umk.pl/wp-content/uploads/2013/03/cropped-578037_228764107268288_1407678661_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7933" y="2399381"/>
            <a:ext cx="6096000" cy="1771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1965346"/>
      </p:ext>
    </p:extLst>
  </p:cSld>
  <p:clrMapOvr>
    <a:masterClrMapping/>
  </p:clrMapOvr>
  <p:transition spd="slow">
    <p:split orient="ver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0501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https://encrypted-tbn3.gstatic.com/images?q=tbn:ANd9GcQxauJNh9tEUJ5SZPV-JHOfT79jLNUwF6NCzmZ1CPMtuvwKL8yA2w"/>
          <p:cNvSpPr>
            <a:spLocks noChangeAspect="1" noChangeArrowheads="1"/>
          </p:cNvSpPr>
          <p:nvPr/>
        </p:nvSpPr>
        <p:spPr bwMode="auto">
          <a:xfrm>
            <a:off x="155575" y="-1531938"/>
            <a:ext cx="4762500" cy="31908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011" y="1124744"/>
            <a:ext cx="3829050"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4312" y="1066850"/>
            <a:ext cx="285750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ajmacdonaldjr.files.wordpress.com/2012/03/ascent_of_man_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1386" y="4653136"/>
            <a:ext cx="6098692" cy="2140808"/>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2"/>
          <p:cNvSpPr txBox="1"/>
          <p:nvPr/>
        </p:nvSpPr>
        <p:spPr>
          <a:xfrm>
            <a:off x="539552" y="351706"/>
            <a:ext cx="8208912" cy="584775"/>
          </a:xfrm>
          <a:prstGeom prst="rect">
            <a:avLst/>
          </a:prstGeom>
          <a:noFill/>
        </p:spPr>
        <p:txBody>
          <a:bodyPr wrap="square" rtlCol="0">
            <a:spAutoFit/>
          </a:bodyPr>
          <a:lstStyle/>
          <a:p>
            <a:pPr algn="ctr"/>
            <a:r>
              <a:rPr lang="en-US" sz="3200" dirty="0" smtClean="0">
                <a:latin typeface="Calibri" pitchFamily="34" charset="0"/>
              </a:rPr>
              <a:t>All we really want is a better quality of life</a:t>
            </a:r>
            <a:endParaRPr lang="pl-PL" sz="3200" dirty="0">
              <a:latin typeface="Calibri" pitchFamily="34" charset="0"/>
            </a:endParaRPr>
          </a:p>
        </p:txBody>
      </p:sp>
    </p:spTree>
    <p:extLst>
      <p:ext uri="{BB962C8B-B14F-4D97-AF65-F5344CB8AC3E}">
        <p14:creationId xmlns:p14="http://schemas.microsoft.com/office/powerpoint/2010/main" val="3878364160"/>
      </p:ext>
    </p:extLst>
  </p:cSld>
  <p:clrMapOvr>
    <a:masterClrMapping/>
  </p:clrMapOvr>
  <p:transition>
    <p:strips dir="rd"/>
  </p:transition>
  <p:timing>
    <p:tnLst>
      <p:par>
        <p:cTn id="1" dur="indefinite" restart="never" nodeType="tmRoot"/>
      </p:par>
    </p:tnLst>
  </p:timing>
</p:sld>
</file>

<file path=ppt/theme/theme1.xml><?xml version="1.0" encoding="utf-8"?>
<a:theme xmlns:a="http://schemas.openxmlformats.org/drawingml/2006/main" name="Projekt domyślny">
  <a:themeElements>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outerShdw blurRad="38100" dist="38100" dir="2700000" algn="tl">
                <a:srgbClr val="000000">
                  <a:alpha val="43137"/>
                </a:srgbClr>
              </a:outerShdw>
            </a:effectLst>
            <a:latin typeface="Arial Unicode MS" pitchFamily="34" charset="-128"/>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outerShdw blurRad="38100" dist="38100" dir="2700000" algn="tl">
                <a:srgbClr val="000000">
                  <a:alpha val="43137"/>
                </a:srgbClr>
              </a:outerShdw>
            </a:effectLst>
            <a:latin typeface="Arial Unicode MS" pitchFamily="34" charset="-128"/>
          </a:defRPr>
        </a:defPPr>
      </a:lstStyle>
    </a:lnDef>
  </a:objectDefaults>
  <a:extraClrSchemeLst>
    <a:extraClrScheme>
      <a:clrScheme name="Projekt domyślny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ojekt domyśl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ojekt domyśl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Projekt domyślny">
  <a:themeElements>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ojekt domyśln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Projekt domyślny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ojekt domyśl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ojekt domyśl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ojekt domyślny">
  <a:themeElements>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outerShdw blurRad="38100" dist="38100" dir="2700000" algn="tl">
                <a:srgbClr val="000000">
                  <a:alpha val="43137"/>
                </a:srgbClr>
              </a:outerShdw>
            </a:effectLst>
            <a:latin typeface="Arial Unicode MS" pitchFamily="34" charset="-128"/>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outerShdw blurRad="38100" dist="38100" dir="2700000" algn="tl">
                <a:srgbClr val="000000">
                  <a:alpha val="43137"/>
                </a:srgbClr>
              </a:outerShdw>
            </a:effectLst>
            <a:latin typeface="Arial Unicode MS" pitchFamily="34" charset="-128"/>
          </a:defRPr>
        </a:defPPr>
      </a:lstStyle>
    </a:lnDef>
  </a:objectDefaults>
  <a:extraClrSchemeLst>
    <a:extraClrScheme>
      <a:clrScheme name="Projekt domyślny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ojekt domyśl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ojekt domyśl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armur">
  <a:themeElements>
    <a:clrScheme name="Marmur 3">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mur">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6600"/>
        </a:solidFill>
        <a:ln w="9525" cap="flat" cmpd="sng" algn="ctr">
          <a:noFill/>
          <a:prstDash val="solid"/>
          <a:round/>
          <a:headEnd type="none" w="med" len="med"/>
          <a:tailEnd type="none" w="med" len="med"/>
        </a:ln>
        <a:effectLst>
          <a:outerShdw dist="107763" dir="2700000" algn="ctr" rotWithShape="0">
            <a:srgbClr val="808080"/>
          </a:outerShdw>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00000"/>
          </a:lnSpc>
          <a:spcBef>
            <a:spcPct val="0"/>
          </a:spcBef>
          <a:spcAft>
            <a:spcPct val="0"/>
          </a:spcAft>
          <a:buClr>
            <a:schemeClr val="tx2"/>
          </a:buClr>
          <a:buSzPct val="115000"/>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006600"/>
        </a:solidFill>
        <a:ln w="9525" cap="flat" cmpd="sng" algn="ctr">
          <a:noFill/>
          <a:prstDash val="solid"/>
          <a:round/>
          <a:headEnd type="none" w="med" len="med"/>
          <a:tailEnd type="none" w="med" len="med"/>
        </a:ln>
        <a:effectLst>
          <a:outerShdw dist="107763" dir="2700000" algn="ctr" rotWithShape="0">
            <a:srgbClr val="808080"/>
          </a:outerShdw>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00000"/>
          </a:lnSpc>
          <a:spcBef>
            <a:spcPct val="0"/>
          </a:spcBef>
          <a:spcAft>
            <a:spcPct val="0"/>
          </a:spcAft>
          <a:buClr>
            <a:schemeClr val="tx2"/>
          </a:buClr>
          <a:buSzPct val="115000"/>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Marmur 1">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mur 2">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
      <a:clrScheme name="Marmur 3">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Projekt domyślny">
  <a:themeElements>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ojekt domyśln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Projekt domyślny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ojekt domyśl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ojekt domyśl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Projekt domyślny">
  <a:themeElements>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outerShdw blurRad="38100" dist="38100" dir="2700000" algn="tl">
                <a:srgbClr val="000000">
                  <a:alpha val="43137"/>
                </a:srgbClr>
              </a:outerShdw>
            </a:effectLst>
            <a:latin typeface="Arial Unicode MS" pitchFamily="34" charset="-128"/>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outerShdw blurRad="38100" dist="38100" dir="2700000" algn="tl">
                <a:srgbClr val="000000">
                  <a:alpha val="43137"/>
                </a:srgbClr>
              </a:outerShdw>
            </a:effectLst>
            <a:latin typeface="Arial Unicode MS" pitchFamily="34" charset="-128"/>
          </a:defRPr>
        </a:defPPr>
      </a:lstStyle>
    </a:lnDef>
  </a:objectDefaults>
  <a:extraClrSchemeLst>
    <a:extraClrScheme>
      <a:clrScheme name="Projekt domyślny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ojekt domyśl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ojekt domyśl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Marmur">
  <a:themeElements>
    <a:clrScheme name="Marmur 3">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mur">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6600"/>
        </a:solidFill>
        <a:ln w="9525" cap="flat" cmpd="sng" algn="ctr">
          <a:noFill/>
          <a:prstDash val="solid"/>
          <a:round/>
          <a:headEnd type="none" w="med" len="med"/>
          <a:tailEnd type="none" w="med" len="med"/>
        </a:ln>
        <a:effectLst>
          <a:outerShdw dist="107763" dir="2700000" algn="ctr" rotWithShape="0">
            <a:srgbClr val="808080"/>
          </a:outerShdw>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00000"/>
          </a:lnSpc>
          <a:spcBef>
            <a:spcPct val="0"/>
          </a:spcBef>
          <a:spcAft>
            <a:spcPct val="0"/>
          </a:spcAft>
          <a:buClr>
            <a:schemeClr val="tx2"/>
          </a:buClr>
          <a:buSzPct val="115000"/>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006600"/>
        </a:solidFill>
        <a:ln w="9525" cap="flat" cmpd="sng" algn="ctr">
          <a:noFill/>
          <a:prstDash val="solid"/>
          <a:round/>
          <a:headEnd type="none" w="med" len="med"/>
          <a:tailEnd type="none" w="med" len="med"/>
        </a:ln>
        <a:effectLst>
          <a:outerShdw dist="107763" dir="2700000" algn="ctr" rotWithShape="0">
            <a:srgbClr val="808080"/>
          </a:outerShdw>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00000"/>
          </a:lnSpc>
          <a:spcBef>
            <a:spcPct val="0"/>
          </a:spcBef>
          <a:spcAft>
            <a:spcPct val="0"/>
          </a:spcAft>
          <a:buClr>
            <a:schemeClr val="tx2"/>
          </a:buClr>
          <a:buSzPct val="115000"/>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Marmur 1">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mur 2">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
      <a:clrScheme name="Marmur 3">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Marmur">
  <a:themeElements>
    <a:clrScheme name="Marmur 3">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mur">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6600"/>
        </a:solidFill>
        <a:ln w="9525" cap="flat" cmpd="sng" algn="ctr">
          <a:noFill/>
          <a:prstDash val="solid"/>
          <a:round/>
          <a:headEnd type="none" w="med" len="med"/>
          <a:tailEnd type="none" w="med" len="med"/>
        </a:ln>
        <a:effectLst>
          <a:outerShdw dist="107763" dir="2700000" algn="ctr" rotWithShape="0">
            <a:srgbClr val="808080"/>
          </a:outerShdw>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00000"/>
          </a:lnSpc>
          <a:spcBef>
            <a:spcPct val="0"/>
          </a:spcBef>
          <a:spcAft>
            <a:spcPct val="0"/>
          </a:spcAft>
          <a:buClr>
            <a:schemeClr val="tx2"/>
          </a:buClr>
          <a:buSzPct val="115000"/>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006600"/>
        </a:solidFill>
        <a:ln w="9525" cap="flat" cmpd="sng" algn="ctr">
          <a:noFill/>
          <a:prstDash val="solid"/>
          <a:round/>
          <a:headEnd type="none" w="med" len="med"/>
          <a:tailEnd type="none" w="med" len="med"/>
        </a:ln>
        <a:effectLst>
          <a:outerShdw dist="107763" dir="2700000" algn="ctr" rotWithShape="0">
            <a:srgbClr val="808080"/>
          </a:outerShdw>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00000"/>
          </a:lnSpc>
          <a:spcBef>
            <a:spcPct val="0"/>
          </a:spcBef>
          <a:spcAft>
            <a:spcPct val="0"/>
          </a:spcAft>
          <a:buClr>
            <a:schemeClr val="tx2"/>
          </a:buClr>
          <a:buSzPct val="115000"/>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Marmur 1">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mur 2">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
      <a:clrScheme name="Marmur 3">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Marmur">
  <a:themeElements>
    <a:clrScheme name="Marmur 3">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mur">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6600"/>
        </a:solidFill>
        <a:ln w="9525" cap="flat" cmpd="sng" algn="ctr">
          <a:noFill/>
          <a:prstDash val="solid"/>
          <a:round/>
          <a:headEnd type="none" w="med" len="med"/>
          <a:tailEnd type="none" w="med" len="med"/>
        </a:ln>
        <a:effectLst>
          <a:outerShdw dist="107763" dir="2700000" algn="ctr" rotWithShape="0">
            <a:srgbClr val="808080"/>
          </a:outerShdw>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00000"/>
          </a:lnSpc>
          <a:spcBef>
            <a:spcPct val="0"/>
          </a:spcBef>
          <a:spcAft>
            <a:spcPct val="0"/>
          </a:spcAft>
          <a:buClr>
            <a:schemeClr val="tx2"/>
          </a:buClr>
          <a:buSzPct val="115000"/>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006600"/>
        </a:solidFill>
        <a:ln w="9525" cap="flat" cmpd="sng" algn="ctr">
          <a:noFill/>
          <a:prstDash val="solid"/>
          <a:round/>
          <a:headEnd type="none" w="med" len="med"/>
          <a:tailEnd type="none" w="med" len="med"/>
        </a:ln>
        <a:effectLst>
          <a:outerShdw dist="107763" dir="2700000" algn="ctr" rotWithShape="0">
            <a:srgbClr val="808080"/>
          </a:outerShdw>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00000"/>
          </a:lnSpc>
          <a:spcBef>
            <a:spcPct val="0"/>
          </a:spcBef>
          <a:spcAft>
            <a:spcPct val="0"/>
          </a:spcAft>
          <a:buClr>
            <a:schemeClr val="tx2"/>
          </a:buClr>
          <a:buSzPct val="115000"/>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Marmur 1">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mur 2">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
      <a:clrScheme name="Marmur 3">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Projekt domyślny">
  <a:themeElements>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alibri-white">
      <a:majorFont>
        <a:latin typeface="Calibri"/>
        <a:ea typeface=""/>
        <a:cs typeface=""/>
      </a:majorFont>
      <a:minorFont>
        <a:latin typeface="Calibri"/>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outerShdw blurRad="38100" dist="38100" dir="2700000" algn="tl">
                <a:srgbClr val="000000">
                  <a:alpha val="43137"/>
                </a:srgbClr>
              </a:outerShdw>
            </a:effectLst>
            <a:latin typeface="Arial Unicode MS" pitchFamily="34" charset="-128"/>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outerShdw blurRad="38100" dist="38100" dir="2700000" algn="tl">
                <a:srgbClr val="000000">
                  <a:alpha val="43137"/>
                </a:srgbClr>
              </a:outerShdw>
            </a:effectLst>
            <a:latin typeface="Arial Unicode MS" pitchFamily="34" charset="-128"/>
          </a:defRPr>
        </a:defPPr>
      </a:lstStyle>
    </a:lnDef>
  </a:objectDefaults>
  <a:extraClrSchemeLst>
    <a:extraClrScheme>
      <a:clrScheme name="Projekt domyślny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ojekt domyśl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ojekt domyśl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28290</TotalTime>
  <Words>4227</Words>
  <Application>Microsoft Office PowerPoint</Application>
  <PresentationFormat>Pokaz na ekranie (4:3)</PresentationFormat>
  <Paragraphs>536</Paragraphs>
  <Slides>85</Slides>
  <Notes>79</Notes>
  <HiddenSlides>0</HiddenSlides>
  <MMClips>0</MMClips>
  <ScaleCrop>false</ScaleCrop>
  <HeadingPairs>
    <vt:vector size="4" baseType="variant">
      <vt:variant>
        <vt:lpstr>Motyw</vt:lpstr>
      </vt:variant>
      <vt:variant>
        <vt:i4>10</vt:i4>
      </vt:variant>
      <vt:variant>
        <vt:lpstr>Tytuły slajdów</vt:lpstr>
      </vt:variant>
      <vt:variant>
        <vt:i4>85</vt:i4>
      </vt:variant>
    </vt:vector>
  </HeadingPairs>
  <TitlesOfParts>
    <vt:vector size="95" baseType="lpstr">
      <vt:lpstr>Projekt domyślny</vt:lpstr>
      <vt:lpstr>1_Projekt domyślny</vt:lpstr>
      <vt:lpstr>Marmur</vt:lpstr>
      <vt:lpstr>3_Projekt domyślny</vt:lpstr>
      <vt:lpstr>4_Projekt domyślny</vt:lpstr>
      <vt:lpstr>3_Marmur</vt:lpstr>
      <vt:lpstr>4_Marmur</vt:lpstr>
      <vt:lpstr>6_Marmur</vt:lpstr>
      <vt:lpstr>6_Projekt domyślny</vt:lpstr>
      <vt:lpstr>7_Projekt domyślny</vt:lpstr>
      <vt:lpstr>Education and the  Human Brain</vt:lpstr>
      <vt:lpstr>Plan </vt:lpstr>
      <vt:lpstr>In an ideal world ...</vt:lpstr>
      <vt:lpstr>Innovative education</vt:lpstr>
      <vt:lpstr>In an ideal world … </vt:lpstr>
      <vt:lpstr>Genes and brains</vt:lpstr>
      <vt:lpstr>In an ideal world … </vt:lpstr>
      <vt:lpstr>In an ideal world … </vt:lpstr>
      <vt:lpstr>Prezentacja programu PowerPoint</vt:lpstr>
      <vt:lpstr>Brain problem</vt:lpstr>
      <vt:lpstr>Global problem</vt:lpstr>
      <vt:lpstr>Developmental problems</vt:lpstr>
      <vt:lpstr>Neuroeducation</vt:lpstr>
      <vt:lpstr>Erosion</vt:lpstr>
      <vt:lpstr>Synaptogenesis</vt:lpstr>
      <vt:lpstr>From 0 to 24 month</vt:lpstr>
      <vt:lpstr>Medium Frontal Gyrus (MFG)</vt:lpstr>
      <vt:lpstr>Neural determinism</vt:lpstr>
      <vt:lpstr>Prezentacja programu PowerPoint</vt:lpstr>
      <vt:lpstr>Prezentacja programu PowerPoint</vt:lpstr>
      <vt:lpstr>Prezentacja programu PowerPoint</vt:lpstr>
      <vt:lpstr>ERP and speech</vt:lpstr>
      <vt:lpstr>Abstract thinking</vt:lpstr>
      <vt:lpstr>Solution</vt:lpstr>
      <vt:lpstr>Phenomics</vt:lpstr>
      <vt:lpstr>Neuropsychiatric Phenomics in 6 Levels</vt:lpstr>
      <vt:lpstr>Strategy for Phenomics Research</vt:lpstr>
      <vt:lpstr>From Genes to Neurons</vt:lpstr>
      <vt:lpstr>From Neurons to Behavior</vt:lpstr>
      <vt:lpstr>Neurocognitive Phenomics</vt:lpstr>
      <vt:lpstr>Structure and function</vt:lpstr>
      <vt:lpstr>Our toys</vt:lpstr>
      <vt:lpstr>Język (165 eksperymentów)</vt:lpstr>
      <vt:lpstr>Connectome</vt:lpstr>
      <vt:lpstr>Default Mode Network (DMN)</vt:lpstr>
      <vt:lpstr>Learning styles</vt:lpstr>
      <vt:lpstr>Learning connectome styles</vt:lpstr>
      <vt:lpstr>Learning styles 1st D </vt:lpstr>
      <vt:lpstr>Learning styles 2nd D</vt:lpstr>
      <vt:lpstr>4 styles and more</vt:lpstr>
      <vt:lpstr>Origin of the learning styles</vt:lpstr>
      <vt:lpstr>Infants, syllables</vt:lpstr>
      <vt:lpstr>Infants, syllables</vt:lpstr>
      <vt:lpstr>Prezentacja programu PowerPoint</vt:lpstr>
      <vt:lpstr>Effective brain connections</vt:lpstr>
      <vt:lpstr>Conscious thoughts</vt:lpstr>
      <vt:lpstr>Imagery and brains</vt:lpstr>
      <vt:lpstr>Maya</vt:lpstr>
      <vt:lpstr>Prezentacja programu PowerPoint</vt:lpstr>
      <vt:lpstr>Talent and imagery</vt:lpstr>
      <vt:lpstr>Problem solving in 3 steps</vt:lpstr>
      <vt:lpstr>3 steps</vt:lpstr>
      <vt:lpstr>Seeing requires activation of areas in the visual pathway. There are important individual differences, due to the developmental processes as well as  experience.  How can these differences help to understand the history of art?</vt:lpstr>
      <vt:lpstr>BCI: wire your brain …. </vt:lpstr>
      <vt:lpstr>Private thoughts?</vt:lpstr>
      <vt:lpstr>Looking inside</vt:lpstr>
      <vt:lpstr>Reconstructing experiences</vt:lpstr>
      <vt:lpstr>Blurred image? </vt:lpstr>
      <vt:lpstr>Hearing your thoughts</vt:lpstr>
      <vt:lpstr>Thought: time, frequency, place, energy </vt:lpstr>
      <vt:lpstr>Geometric model of mind</vt:lpstr>
      <vt:lpstr>Prezentacja programu PowerPoint</vt:lpstr>
      <vt:lpstr>Prezentacja programu PowerPoint</vt:lpstr>
      <vt:lpstr>EEG and creativity</vt:lpstr>
      <vt:lpstr>rTMS and savant syndrome</vt:lpstr>
      <vt:lpstr>rTMS and savant syndrome</vt:lpstr>
      <vt:lpstr>Energy for the brain</vt:lpstr>
      <vt:lpstr>Decisions of judges</vt:lpstr>
      <vt:lpstr>Will is just another feeling</vt:lpstr>
      <vt:lpstr>10 seconds delay!</vt:lpstr>
      <vt:lpstr>Brains and will</vt:lpstr>
      <vt:lpstr>Conspiracy in the brain</vt:lpstr>
      <vt:lpstr>Internalization of environment</vt:lpstr>
      <vt:lpstr>Small deformations</vt:lpstr>
      <vt:lpstr>Extreme plasticity</vt:lpstr>
      <vt:lpstr>Conspiracy views</vt:lpstr>
      <vt:lpstr>Brains and antisocial behavior</vt:lpstr>
      <vt:lpstr>VMPC damage and morality</vt:lpstr>
      <vt:lpstr>Prezentacja programu PowerPoint</vt:lpstr>
      <vt:lpstr>Prezentacja programu PowerPoint</vt:lpstr>
      <vt:lpstr>Questions/ideas</vt:lpstr>
      <vt:lpstr>More questions/ideas</vt:lpstr>
      <vt:lpstr>More homework …</vt:lpstr>
      <vt:lpstr>Prezentacja programu PowerPoint</vt:lpstr>
      <vt:lpstr>Prezentacja programu PowerPoint</vt:lpstr>
    </vt:vector>
  </TitlesOfParts>
  <Company>Nicolaus Copernicus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Jak reprezentowane są pojęcia w mózgu i co z tego wynika</dc:title>
  <dc:subject>Brain, language, concepts</dc:subject>
  <dc:creator>Wlodzislaw Duch</dc:creator>
  <cp:keywords>Brain, language, concepts</cp:keywords>
  <cp:lastModifiedBy>Wlodzislaw</cp:lastModifiedBy>
  <cp:revision>790</cp:revision>
  <cp:lastPrinted>1999-08-21T07:27:07Z</cp:lastPrinted>
  <dcterms:created xsi:type="dcterms:W3CDTF">1998-04-11T13:46:18Z</dcterms:created>
  <dcterms:modified xsi:type="dcterms:W3CDTF">2013-07-04T16:31:51Z</dcterms:modified>
</cp:coreProperties>
</file>