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90" r:id="rId31"/>
    <p:sldId id="286" r:id="rId32"/>
    <p:sldId id="287" r:id="rId33"/>
    <p:sldId id="291" r:id="rId34"/>
    <p:sldId id="292" r:id="rId35"/>
    <p:sldId id="289" r:id="rId36"/>
    <p:sldId id="293" r:id="rId37"/>
    <p:sldId id="294" r:id="rId38"/>
    <p:sldId id="295" r:id="rId3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47" autoAdjust="0"/>
  </p:normalViewPr>
  <p:slideViewPr>
    <p:cSldViewPr snapToGrid="0">
      <p:cViewPr varScale="1">
        <p:scale>
          <a:sx n="81" d="100"/>
          <a:sy n="81" d="100"/>
        </p:scale>
        <p:origin x="1197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9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endParaRPr lang="pl-PL" sz="24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18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dirty="0">
              <a:solidFill>
                <a:srgbClr val="000000"/>
              </a:solidFill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dt" idx="1"/>
          </p:nvPr>
        </p:nvSpPr>
        <p:spPr>
          <a:xfrm>
            <a:off x="388584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dirty="0">
              <a:solidFill>
                <a:srgbClr val="000000"/>
              </a:solidFill>
            </a:endParaRPr>
          </a:p>
        </p:txBody>
      </p:sp>
      <p:sp>
        <p:nvSpPr>
          <p:cNvPr id="20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440"/>
            <a:ext cx="4572000" cy="3429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600" b="0" u="none" strike="noStrike">
                <a:solidFill>
                  <a:srgbClr val="FFFF00"/>
                </a:solidFill>
                <a:effectLst/>
                <a:uFillTx/>
                <a:latin typeface="Calibri"/>
              </a:rPr>
              <a:t>Kliknij, aby przesunąć slajd</a:t>
            </a: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Kliknij, aby edytować format notatek</a:t>
            </a:r>
          </a:p>
        </p:txBody>
      </p:sp>
      <p:sp>
        <p:nvSpPr>
          <p:cNvPr id="22" name="PlaceHolder 5"/>
          <p:cNvSpPr>
            <a:spLocks noGrp="1"/>
          </p:cNvSpPr>
          <p:nvPr>
            <p:ph type="ftr" idx="2"/>
          </p:nvPr>
        </p:nvSpPr>
        <p:spPr>
          <a:xfrm>
            <a:off x="-36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dirty="0">
              <a:solidFill>
                <a:srgbClr val="000000"/>
              </a:solidFill>
            </a:endParaRPr>
          </a:p>
        </p:txBody>
      </p:sp>
      <p:sp>
        <p:nvSpPr>
          <p:cNvPr id="23" name="PlaceHolder 6"/>
          <p:cNvSpPr>
            <a:spLocks noGrp="1"/>
          </p:cNvSpPr>
          <p:nvPr>
            <p:ph type="sldNum" idx="3"/>
          </p:nvPr>
        </p:nvSpPr>
        <p:spPr>
          <a:xfrm>
            <a:off x="388584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fld id="{30BE3015-D88B-4693-9033-F6B5945122DA}" type="slidenum">
              <a:rPr lang="pl-PL" smtClean="0"/>
              <a:pPr/>
              <a:t>‹#›</a:t>
            </a:fld>
            <a:endParaRPr lang="pl-PL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Rectangle 103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B41A9B6-4CFA-47CB-BFEC-D6CEEBBC0A51}" type="slidenum"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1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2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Rectangle 103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4B5F887-F460-486E-B78F-8D63BA283782}" type="slidenum"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11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2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4680" tIns="4680" rIns="4680" bIns="468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Rectangle 103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93DF984-5F33-4A79-A42D-029B54B4A592}" type="slidenum"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12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2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4680" tIns="4680" rIns="4680" bIns="468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Rectangle 103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36B2437-277F-470C-91D4-1C8E80B6DC9C}" type="slidenum"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13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2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4680" tIns="4680" rIns="4680" bIns="468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Rectangle 103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C684546-8C87-4DA9-8340-2E9B77A18FE7}" type="slidenum"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14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2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4680" tIns="4680" rIns="4680" bIns="468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Rectangle 1031_0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E9BFC50-CE98-479C-9BA1-0D050F37C731}" type="slidenum"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15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27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4680" tIns="4680" rIns="4680" bIns="468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Rectangle 6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 dirty="0">
                <a:solidFill>
                  <a:srgbClr val="000000"/>
                </a:solidFill>
                <a:effectLst/>
                <a:uFillTx/>
                <a:latin typeface="Calibri"/>
              </a:rPr>
              <a:t>(c) 1999. </a:t>
            </a:r>
            <a:r>
              <a:rPr lang="en-US" sz="1200" b="0" u="none" strike="noStrike" dirty="0" err="1">
                <a:solidFill>
                  <a:srgbClr val="000000"/>
                </a:solidFill>
                <a:effectLst/>
                <a:uFillTx/>
                <a:latin typeface="Calibri"/>
              </a:rPr>
              <a:t>Tralvex</a:t>
            </a:r>
            <a:r>
              <a:rPr lang="en-US" sz="1200" b="0" u="none" strike="noStrike" dirty="0">
                <a:solidFill>
                  <a:srgbClr val="000000"/>
                </a:solidFill>
                <a:effectLst/>
                <a:uFillTx/>
                <a:latin typeface="Calibri"/>
              </a:rPr>
              <a:t> Yeap. All Rights Reserved</a:t>
            </a:r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276" name="Rectangle 7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2EF821F-98C1-4795-96CB-675E0D694A06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16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2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Rectangle 6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Arial Unicode MS"/>
              </a:rPr>
              <a:t>(c) 1999. </a:t>
            </a:r>
            <a:r>
              <a:rPr lang="en-US" sz="1200" b="0" u="none" strike="noStrike" dirty="0" err="1">
                <a:solidFill>
                  <a:srgbClr val="FFFFFF"/>
                </a:solidFill>
                <a:effectLst/>
                <a:uFillTx/>
                <a:latin typeface="Arial Unicode MS"/>
              </a:rPr>
              <a:t>Tralvex</a:t>
            </a: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Arial Unicode MS"/>
              </a:rPr>
              <a:t> Yeap. All Rights Reserved</a:t>
            </a:r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280" name="Rectangle 7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9915DD6-EC2A-48D5-9CD8-EF059B15E8CD}" type="slidenum"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 Unicode MS"/>
              </a:rPr>
              <a:t>17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28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ctangle 103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95E9000-A2DD-42FC-97A6-913E74F42394}" type="slidenum"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20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2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4680" tIns="4680" rIns="4680" bIns="468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Rectangle 6_0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Arial Unicode MS"/>
              </a:rPr>
              <a:t>(c) 1999. </a:t>
            </a:r>
            <a:r>
              <a:rPr lang="en-US" sz="1200" b="0" u="none" strike="noStrike" dirty="0" err="1">
                <a:solidFill>
                  <a:srgbClr val="FFFFFF"/>
                </a:solidFill>
                <a:effectLst/>
                <a:uFillTx/>
                <a:latin typeface="Arial Unicode MS"/>
              </a:rPr>
              <a:t>Tralvex</a:t>
            </a: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Arial Unicode MS"/>
              </a:rPr>
              <a:t> Yeap. All Rights Reserved</a:t>
            </a:r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287" name="Rectangle 7_0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7844E26-C988-4808-9E01-C9282172789B}" type="slidenum"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 Unicode MS"/>
              </a:rPr>
              <a:t>21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28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Rectangle 6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Arial Unicode MS"/>
              </a:rPr>
              <a:t>(c) 1999. </a:t>
            </a:r>
            <a:r>
              <a:rPr lang="en-US" sz="1200" b="0" u="none" strike="noStrike" dirty="0" err="1">
                <a:solidFill>
                  <a:srgbClr val="FFFFFF"/>
                </a:solidFill>
                <a:effectLst/>
                <a:uFillTx/>
                <a:latin typeface="Arial Unicode MS"/>
              </a:rPr>
              <a:t>Tralvex</a:t>
            </a: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Arial Unicode MS"/>
              </a:rPr>
              <a:t> Yeap. All Rights Reserved</a:t>
            </a:r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291" name="Rectangle 7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999EC0A-5A46-41C0-AEEF-264355FA553A}" type="slidenum"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 Unicode MS"/>
              </a:rPr>
              <a:t>22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2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Rectangle 103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2FCAF4D-44AE-47C7-9A35-5FD7D26BC68C}" type="slidenum"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2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23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4680" tIns="4680" rIns="4680" bIns="468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Rectangle 6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Arial Unicode MS"/>
              </a:rPr>
              <a:t>(c) 1999. </a:t>
            </a:r>
            <a:r>
              <a:rPr lang="en-US" sz="1200" b="0" u="none" strike="noStrike" dirty="0" err="1">
                <a:solidFill>
                  <a:srgbClr val="FFFFFF"/>
                </a:solidFill>
                <a:effectLst/>
                <a:uFillTx/>
                <a:latin typeface="Arial Unicode MS"/>
              </a:rPr>
              <a:t>Tralvex</a:t>
            </a: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Arial Unicode MS"/>
              </a:rPr>
              <a:t> Yeap. All Rights Reserved</a:t>
            </a:r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295" name="Rectangle 7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F2AAF7C-DE48-46F9-BBB0-6F8EC6BD23F2}" type="slidenum"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 Unicode MS"/>
              </a:rPr>
              <a:t>23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2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Rectangle 6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Arial Unicode MS"/>
              </a:rPr>
              <a:t>(c) 1999. </a:t>
            </a:r>
            <a:r>
              <a:rPr lang="en-US" sz="1200" b="0" u="none" strike="noStrike" dirty="0" err="1">
                <a:solidFill>
                  <a:srgbClr val="FFFFFF"/>
                </a:solidFill>
                <a:effectLst/>
                <a:uFillTx/>
                <a:latin typeface="Arial Unicode MS"/>
              </a:rPr>
              <a:t>Tralvex</a:t>
            </a: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Arial Unicode MS"/>
              </a:rPr>
              <a:t> Yeap. All Rights Reserved</a:t>
            </a:r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299" name="Rectangle 7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7FD8CC7-4AA6-43BF-8E1B-25C5D8E272BA}" type="slidenum"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 Unicode MS"/>
              </a:rPr>
              <a:t>24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30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04" name="Header Placeholder 3"/>
          <p:cNvSpPr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M.L. Anderson, Evidence for massive redeployment</a:t>
            </a:r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305" name="Date Placeholder 4"/>
          <p:cNvSpPr/>
          <p:nvPr/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CAD2849-89F6-45BD-A54A-E7A6427632C2}" type="datetime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4/3/2025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306" name="Slide Number Placeholder 5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029AEAC-1269-4ABE-8514-6FBA2E9A478D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25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Rectangle 6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Arial Unicode MS"/>
              </a:rPr>
              <a:t>(c) 1999. </a:t>
            </a:r>
            <a:r>
              <a:rPr lang="en-US" sz="1200" b="0" u="none" strike="noStrike" dirty="0" err="1">
                <a:solidFill>
                  <a:srgbClr val="FFFFFF"/>
                </a:solidFill>
                <a:effectLst/>
                <a:uFillTx/>
                <a:latin typeface="Arial Unicode MS"/>
              </a:rPr>
              <a:t>Tralvex</a:t>
            </a: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Arial Unicode MS"/>
              </a:rPr>
              <a:t> Yeap. All Rights Reserved</a:t>
            </a:r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308" name="Rectangle 7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D298116-4435-49DC-9381-64AC9955E0BD}" type="slidenum"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 Unicode MS"/>
              </a:rPr>
              <a:t>26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30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Rectangle 6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Arial Unicode MS"/>
              </a:rPr>
              <a:t>(c) 1999. </a:t>
            </a:r>
            <a:r>
              <a:rPr lang="en-US" sz="1200" b="0" u="none" strike="noStrike" dirty="0" err="1">
                <a:solidFill>
                  <a:srgbClr val="FFFFFF"/>
                </a:solidFill>
                <a:effectLst/>
                <a:uFillTx/>
                <a:latin typeface="Arial Unicode MS"/>
              </a:rPr>
              <a:t>Tralvex</a:t>
            </a: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Arial Unicode MS"/>
              </a:rPr>
              <a:t> Yeap. All Rights Reserved</a:t>
            </a:r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312" name="Rectangle 7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4B0ADB9-FC70-46ED-BCC4-23E516FCF5E0}" type="slidenum"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 Unicode MS"/>
              </a:rPr>
              <a:t>27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31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Rectangle 6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Arial Unicode MS"/>
              </a:rPr>
              <a:t>(c) 1999. </a:t>
            </a:r>
            <a:r>
              <a:rPr lang="en-US" sz="1200" b="0" u="none" strike="noStrike" dirty="0" err="1">
                <a:solidFill>
                  <a:srgbClr val="FFFFFF"/>
                </a:solidFill>
                <a:effectLst/>
                <a:uFillTx/>
                <a:latin typeface="Arial Unicode MS"/>
              </a:rPr>
              <a:t>Tralvex</a:t>
            </a: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Arial Unicode MS"/>
              </a:rPr>
              <a:t> Yeap. All Rights Reserved</a:t>
            </a:r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316" name="Rectangle 7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6DB6390-6D76-48B0-97C1-13761E001CAC}" type="slidenum"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 Unicode MS"/>
              </a:rPr>
              <a:t>29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3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Rectangle 6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Arial Unicode MS"/>
              </a:rPr>
              <a:t>(c) 1999. </a:t>
            </a:r>
            <a:r>
              <a:rPr lang="en-US" sz="1200" b="0" u="none" strike="noStrike" dirty="0" err="1">
                <a:solidFill>
                  <a:srgbClr val="FFFFFF"/>
                </a:solidFill>
                <a:effectLst/>
                <a:uFillTx/>
                <a:latin typeface="Arial Unicode MS"/>
              </a:rPr>
              <a:t>Tralvex</a:t>
            </a: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Arial Unicode MS"/>
              </a:rPr>
              <a:t> Yeap. All Rights Reserved</a:t>
            </a:r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316" name="Rectangle 7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6DB6390-6D76-48B0-97C1-13761E001CAC}" type="slidenum"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 Unicode MS"/>
              </a:rPr>
              <a:t>30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3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9892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Rectangle 6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(c) 1999. </a:t>
            </a:r>
            <a:r>
              <a:rPr lang="en-US" sz="12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</a:rPr>
              <a:t>Tralvex</a:t>
            </a: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 Yeap. All Rights Reserved</a:t>
            </a:r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324" name="Rectangle 7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01440" algn="l"/>
                <a:tab pos="1803240" algn="l"/>
                <a:tab pos="2705040" algn="l"/>
                <a:tab pos="3606480" algn="l"/>
                <a:tab pos="4508280" algn="l"/>
                <a:tab pos="5410080" algn="l"/>
                <a:tab pos="6311880" algn="l"/>
                <a:tab pos="7213320" algn="l"/>
                <a:tab pos="8115120" algn="l"/>
                <a:tab pos="9016920" algn="l"/>
                <a:tab pos="9918360" algn="l"/>
                <a:tab pos="10820160" algn="l"/>
              </a:tabLst>
            </a:pPr>
            <a:fld id="{24178E4F-29F3-43A9-AA3C-9C5F02BB7063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Arial Unicode MS"/>
              </a:rPr>
              <a:t>31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3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Rectangle 3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Arial Unicode MS"/>
              </a:rPr>
              <a:t>(c) 1999. </a:t>
            </a:r>
            <a:r>
              <a:rPr lang="en-US" sz="1200" b="0" u="none" strike="noStrike" dirty="0" err="1">
                <a:solidFill>
                  <a:srgbClr val="FFFFFF"/>
                </a:solidFill>
                <a:effectLst/>
                <a:uFillTx/>
                <a:latin typeface="Arial Unicode MS"/>
              </a:rPr>
              <a:t>Tralvex</a:t>
            </a: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Arial Unicode MS"/>
              </a:rPr>
              <a:t> Yeap. All Rights Reserved</a:t>
            </a:r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332" name="Rectangle 8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58A2B88-8A47-4378-8B8D-B3D2CD2343D3}" type="slidenum"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 Unicode MS"/>
              </a:rPr>
              <a:t>33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3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35992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Rectangle 3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Arial Unicode MS"/>
              </a:rPr>
              <a:t>(c) 1999. </a:t>
            </a:r>
            <a:r>
              <a:rPr lang="en-US" sz="1200" b="0" u="none" strike="noStrike" dirty="0" err="1">
                <a:solidFill>
                  <a:srgbClr val="FFFFFF"/>
                </a:solidFill>
                <a:effectLst/>
                <a:uFillTx/>
                <a:latin typeface="Arial Unicode MS"/>
              </a:rPr>
              <a:t>Tralvex</a:t>
            </a: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Arial Unicode MS"/>
              </a:rPr>
              <a:t> Yeap. All Rights Reserved</a:t>
            </a:r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332" name="Rectangle 8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58A2B88-8A47-4378-8B8D-B3D2CD2343D3}" type="slidenum"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 Unicode MS"/>
              </a:rPr>
              <a:t>34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3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2256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Rectangle 103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30F334C-CAF9-461C-BD62-366AA7C6DEF1}" type="slidenum"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3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23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4680" tIns="4680" rIns="4680" bIns="468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Rectangle 3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Arial Unicode MS"/>
              </a:rPr>
              <a:t>(c) 1999. </a:t>
            </a:r>
            <a:r>
              <a:rPr lang="en-US" sz="1200" b="0" u="none" strike="noStrike" dirty="0" err="1">
                <a:solidFill>
                  <a:srgbClr val="FFFFFF"/>
                </a:solidFill>
                <a:effectLst/>
                <a:uFillTx/>
                <a:latin typeface="Arial Unicode MS"/>
              </a:rPr>
              <a:t>Tralvex</a:t>
            </a: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Arial Unicode MS"/>
              </a:rPr>
              <a:t> Yeap. All Rights Reserved</a:t>
            </a:r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332" name="Rectangle 8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58A2B88-8A47-4378-8B8D-B3D2CD2343D3}" type="slidenum"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 Unicode MS"/>
              </a:rPr>
              <a:t>35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3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Rectangle 3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Arial Unicode MS"/>
              </a:rPr>
              <a:t>(c) 1999. </a:t>
            </a:r>
            <a:r>
              <a:rPr lang="en-US" sz="1200" b="0" u="none" strike="noStrike" dirty="0" err="1">
                <a:solidFill>
                  <a:srgbClr val="FFFFFF"/>
                </a:solidFill>
                <a:effectLst/>
                <a:uFillTx/>
                <a:latin typeface="Arial Unicode MS"/>
              </a:rPr>
              <a:t>Tralvex</a:t>
            </a: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Arial Unicode MS"/>
              </a:rPr>
              <a:t> Yeap. All Rights Reserved</a:t>
            </a:r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332" name="Rectangle 8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58A2B88-8A47-4378-8B8D-B3D2CD2343D3}" type="slidenum"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 Unicode MS"/>
              </a:rPr>
              <a:t>36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3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87676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Rectangle 3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Arial Unicode MS"/>
              </a:rPr>
              <a:t>(c) 1999. </a:t>
            </a:r>
            <a:r>
              <a:rPr lang="en-US" sz="1200" b="0" u="none" strike="noStrike" dirty="0" err="1">
                <a:solidFill>
                  <a:srgbClr val="FFFFFF"/>
                </a:solidFill>
                <a:effectLst/>
                <a:uFillTx/>
                <a:latin typeface="Arial Unicode MS"/>
              </a:rPr>
              <a:t>Tralvex</a:t>
            </a: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Arial Unicode MS"/>
              </a:rPr>
              <a:t> Yeap. All Rights Reserved</a:t>
            </a:r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332" name="Rectangle 8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58A2B88-8A47-4378-8B8D-B3D2CD2343D3}" type="slidenum"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 Unicode MS"/>
              </a:rPr>
              <a:t>37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3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05716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Rectangle 3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Arial Unicode MS"/>
              </a:rPr>
              <a:t>(c) 1999. </a:t>
            </a:r>
            <a:r>
              <a:rPr lang="en-US" sz="1200" b="0" u="none" strike="noStrike" dirty="0" err="1">
                <a:solidFill>
                  <a:srgbClr val="FFFFFF"/>
                </a:solidFill>
                <a:effectLst/>
                <a:uFillTx/>
                <a:latin typeface="Arial Unicode MS"/>
              </a:rPr>
              <a:t>Tralvex</a:t>
            </a: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Arial Unicode MS"/>
              </a:rPr>
              <a:t> Yeap. All Rights Reserved</a:t>
            </a:r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332" name="Rectangle 8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58A2B88-8A47-4378-8B8D-B3D2CD2343D3}" type="slidenum"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 Unicode MS"/>
              </a:rPr>
              <a:t>38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3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8658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Rectangle 9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Arial Unicode MS"/>
              </a:rPr>
              <a:t>(c) 1999. </a:t>
            </a:r>
            <a:r>
              <a:rPr lang="en-US" sz="1200" b="0" u="none" strike="noStrike" dirty="0" err="1">
                <a:solidFill>
                  <a:srgbClr val="FFFFFF"/>
                </a:solidFill>
                <a:effectLst/>
                <a:uFillTx/>
                <a:latin typeface="Arial Unicode MS"/>
              </a:rPr>
              <a:t>Tralvex</a:t>
            </a:r>
            <a:r>
              <a:rPr lang="en-US" sz="1200" b="0" u="none" strike="noStrike" dirty="0">
                <a:solidFill>
                  <a:srgbClr val="FFFFFF"/>
                </a:solidFill>
                <a:effectLst/>
                <a:uFillTx/>
                <a:latin typeface="Arial Unicode MS"/>
              </a:rPr>
              <a:t> Yeap. All Rights Reserved</a:t>
            </a:r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242" name="Rectangle 10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A8E32F3-69B7-409A-A256-99BD956948D9}" type="slidenum"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Arial Unicode MS"/>
              </a:rPr>
              <a:t>4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2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Rectangle 103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018F034-1341-4EA8-BE4B-94B8EF86C7C5}" type="slidenum"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5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24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4680" tIns="4680" rIns="4680" bIns="468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Rectangle 103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EE582F7-2E38-4141-9511-C62CC77ABDFE}" type="slidenum"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6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2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4680" tIns="4680" rIns="4680" bIns="468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Rectangle 103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27A02E4-60A9-49C3-B9D3-ACC5878CA92F}" type="slidenum"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8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2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4680" tIns="4680" rIns="4680" bIns="468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Rectangle 103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F8EF5FA-B78A-4BE3-BD59-803BC5412A21}" type="slidenum"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9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2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4680" tIns="4680" rIns="4680" bIns="468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Rectangle 103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47121C3-27BC-488E-B6A5-1738980574F4}" type="slidenum">
              <a:rPr lang="pl-PL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10</a:t>
            </a:fld>
            <a:endParaRPr lang="pl-PL" sz="1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25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4680" tIns="4680" rIns="4680" bIns="4680" anchor="t">
            <a:spAutoFit/>
          </a:bodyPr>
          <a:lstStyle/>
          <a:p>
            <a:pPr indent="0"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omyśl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33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sp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3600" b="0" u="none" strike="noStrike">
              <a:solidFill>
                <a:srgbClr val="FFFF00"/>
              </a:solidFill>
              <a:effectLst/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85800" y="1189080"/>
            <a:ext cx="7954200" cy="529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spcBef>
                <a:spcPts val="7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32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omyśl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omyśl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5800" y="33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sp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3600" b="0" u="none" strike="noStrike">
              <a:solidFill>
                <a:srgbClr val="FFFF00"/>
              </a:solidFill>
              <a:effectLst/>
              <a:uFillTx/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685800" y="1189080"/>
            <a:ext cx="7954200" cy="5290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32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2A609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33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600" b="0" u="none" strike="noStrike">
                <a:solidFill>
                  <a:srgbClr val="FFFF00"/>
                </a:solidFill>
                <a:effectLst/>
                <a:uFillTx/>
                <a:latin typeface="Calibri"/>
              </a:rPr>
              <a:t>Kliknij, aby edytować format tekstu tytułu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85800" y="1189080"/>
            <a:ext cx="7954200" cy="5290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FFFFFF"/>
              </a:buClr>
              <a:buFont typeface="Calibri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>
                <a:solidFill>
                  <a:srgbClr val="FFFFFF"/>
                </a:solidFill>
                <a:effectLst/>
                <a:uFillTx/>
                <a:latin typeface="Calibri"/>
              </a:rPr>
              <a:t>Kliknij, aby edytować format tekstu konspektu</a:t>
            </a:r>
          </a:p>
          <a:p>
            <a:pPr marL="432000" lvl="1" indent="-216000">
              <a:spcBef>
                <a:spcPts val="697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>
                <a:solidFill>
                  <a:srgbClr val="FFFFFF"/>
                </a:solidFill>
                <a:effectLst/>
                <a:uFillTx/>
                <a:latin typeface="Calibri"/>
              </a:rPr>
              <a:t>Drugi poziom konspektu</a:t>
            </a:r>
          </a:p>
          <a:p>
            <a:pPr marL="648000" lvl="2" indent="-216000">
              <a:spcBef>
                <a:spcPts val="598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0" u="none" strike="noStrike">
                <a:solidFill>
                  <a:srgbClr val="FFFFFF"/>
                </a:solidFill>
                <a:effectLst/>
                <a:uFillTx/>
                <a:latin typeface="Calibri"/>
              </a:rPr>
              <a:t>Trzeci poziom konspektu</a:t>
            </a:r>
          </a:p>
          <a:p>
            <a:pPr marL="864000" lvl="3" indent="-216000">
              <a:spcBef>
                <a:spcPts val="499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600" b="0" u="none" strike="noStrike">
                <a:solidFill>
                  <a:srgbClr val="FFFFFF"/>
                </a:solidFill>
                <a:effectLst/>
                <a:uFillTx/>
                <a:latin typeface="Calibri"/>
              </a:rPr>
              <a:t>Czwarty poziom konspektu</a:t>
            </a:r>
          </a:p>
          <a:p>
            <a:pPr marL="1080000" lvl="4" indent="-216000">
              <a:spcBef>
                <a:spcPts val="567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u="none" strike="noStrike">
                <a:solidFill>
                  <a:srgbClr val="FFFFFF"/>
                </a:solidFill>
                <a:effectLst/>
                <a:uFillTx/>
                <a:latin typeface="Calibri"/>
              </a:rPr>
              <a:t>Piąty poziom konspektu</a:t>
            </a:r>
          </a:p>
          <a:p>
            <a:pPr marL="1296000" lvl="5" indent="-216000">
              <a:spcBef>
                <a:spcPts val="499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u="none" strike="noStrike">
                <a:solidFill>
                  <a:srgbClr val="FFFFFF"/>
                </a:solidFill>
                <a:effectLst/>
                <a:uFillTx/>
                <a:latin typeface="Calibri"/>
              </a:rPr>
              <a:t>Szósty poziom konspektu</a:t>
            </a:r>
          </a:p>
          <a:p>
            <a:pPr marL="1512000" lvl="6" indent="-216000">
              <a:spcBef>
                <a:spcPts val="499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u="none" strike="noStrike">
                <a:solidFill>
                  <a:srgbClr val="FFFFFF"/>
                </a:solidFill>
                <a:effectLst/>
                <a:uFillTx/>
                <a:latin typeface="Calibri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.umk.pl/~duch/Wyklady/AI25/AI_plan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ncept.research.microsoft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lwordnet.pwr.wroc.pl/wordnet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isual-thesaurus.com/" TargetMode="External"/><Relationship Id="rId5" Type="http://schemas.openxmlformats.org/officeDocument/2006/relationships/hyperlink" Target="http://ltc.amu.edu.pl/polnet/index.php" TargetMode="External"/><Relationship Id="rId4" Type="http://schemas.openxmlformats.org/officeDocument/2006/relationships/hyperlink" Target="https://pl.wikipedia.org/wiki/S&#322;owosie&#263;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iqmatrix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gallantlab.org/brain-viewer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atlas-semantiques.eu/?l=EN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nowledge_graph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aimultiple.com/knowledge-graph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en-us/graph/overview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hyperlink" Target="https://learn.microsoft.com/en-us/training/modules/msgraph-intro-overview/2-what-is-microsoft-graph" TargetMode="External"/><Relationship Id="rId4" Type="http://schemas.openxmlformats.org/officeDocument/2006/relationships/hyperlink" Target="https://graph.microsoft.com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en-us/graph/overview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hyperlink" Target="https://learn.microsoft.com/en-us/training/modules/msgraph-intro-overview/2-what-is-microsoft-graph" TargetMode="External"/><Relationship Id="rId4" Type="http://schemas.openxmlformats.org/officeDocument/2006/relationships/hyperlink" Target="https://graph.microsoft.com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infranodus.com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former-circuits.pub/2025/attribution-graphs/biology.html?slug=calc-36-plus-59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hyperlink" Target="https://transformer-circuits.pub/2025/attribution-graphs/biology.html?slug=calc-36-plus-59#36-59-sv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48550/arXiv.2402.0449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ordvis.com/" TargetMode="External"/><Relationship Id="rId7" Type="http://schemas.openxmlformats.org/officeDocument/2006/relationships/hyperlink" Target="https://nlp.fi.muni.cz/projekty/visualbrowse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suwords.com/" TargetMode="External"/><Relationship Id="rId5" Type="http://schemas.openxmlformats.org/officeDocument/2006/relationships/hyperlink" Target="https://www.visualthesaurus.com/" TargetMode="External"/><Relationship Id="rId4" Type="http://schemas.openxmlformats.org/officeDocument/2006/relationships/hyperlink" Target="https://www.touchgraph.com/navigator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762120" y="559386"/>
            <a:ext cx="7772400" cy="1701108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sp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4400" b="0" u="none" strike="noStrike" dirty="0">
                <a:solidFill>
                  <a:srgbClr val="FFC000"/>
                </a:solidFill>
                <a:effectLst/>
                <a:uFillTx/>
                <a:latin typeface="Calibri"/>
              </a:rPr>
              <a:t>Sztuczna Inteligencja</a:t>
            </a:r>
            <a:br>
              <a:rPr sz="4800" dirty="0">
                <a:latin typeface="Calibri" panose="020F0502020204030204" pitchFamily="34" charset="0"/>
              </a:rPr>
            </a:br>
            <a:r>
              <a:rPr lang="pl-PL" sz="3600" b="0" u="none" strike="noStrike" dirty="0">
                <a:solidFill>
                  <a:srgbClr val="FFC000"/>
                </a:solidFill>
                <a:effectLst/>
                <a:uFillTx/>
                <a:latin typeface="Calibri"/>
              </a:rPr>
              <a:t>Reprezentacja wiedzy III: </a:t>
            </a:r>
            <a:br>
              <a:rPr sz="3600" dirty="0">
                <a:latin typeface="Calibri" panose="020F0502020204030204" pitchFamily="34" charset="0"/>
              </a:rPr>
            </a:br>
            <a:r>
              <a:rPr lang="pl-PL" sz="3600" b="0" u="none" strike="noStrike" dirty="0">
                <a:solidFill>
                  <a:srgbClr val="FFC000"/>
                </a:solidFill>
                <a:effectLst/>
                <a:uFillTx/>
                <a:latin typeface="Calibri"/>
              </a:rPr>
              <a:t>Sieci semantyczne i grafy wiedzy</a:t>
            </a:r>
            <a:endParaRPr lang="pl-PL" sz="3600" b="0" u="none" strike="noStrike" dirty="0">
              <a:solidFill>
                <a:srgbClr val="FFFF00"/>
              </a:solidFill>
              <a:effectLst/>
              <a:uFillTx/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subTitle"/>
          </p:nvPr>
        </p:nvSpPr>
        <p:spPr>
          <a:xfrm>
            <a:off x="1066680" y="4419720"/>
            <a:ext cx="6934320" cy="1752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>
              <a:spcBef>
                <a:spcPts val="7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0" u="none" strike="noStrike">
                <a:solidFill>
                  <a:srgbClr val="FFFFFF"/>
                </a:solidFill>
                <a:effectLst/>
                <a:uFillTx/>
                <a:latin typeface="Calibri"/>
              </a:rPr>
              <a:t>Włodzisław Duch</a:t>
            </a:r>
          </a:p>
          <a:p>
            <a:pPr indent="0" algn="ctr">
              <a:spcBef>
                <a:spcPts val="7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0" u="none" strike="noStrike">
                <a:solidFill>
                  <a:srgbClr val="FFFFFF"/>
                </a:solidFill>
                <a:effectLst/>
                <a:uFillTx/>
                <a:latin typeface="Calibri"/>
              </a:rPr>
              <a:t>Katedra Informatyki Stosowanej UMK</a:t>
            </a:r>
          </a:p>
          <a:p>
            <a:pPr indent="0" algn="ctr">
              <a:spcBef>
                <a:spcPts val="7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0" u="none" strike="noStrike">
                <a:solidFill>
                  <a:srgbClr val="FFFFFF"/>
                </a:solidFill>
                <a:effectLst/>
                <a:uFillTx/>
                <a:latin typeface="Calibri"/>
              </a:rPr>
              <a:t>Google: Wlodzislaw Duch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DC1107-818B-1F22-5670-78313CDE8042}"/>
              </a:ext>
            </a:extLst>
          </p:cNvPr>
          <p:cNvSpPr txBox="1"/>
          <p:nvPr/>
        </p:nvSpPr>
        <p:spPr>
          <a:xfrm>
            <a:off x="4114800" y="59875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r">
              <a:lnSpc>
                <a:spcPct val="100000"/>
              </a:lnSpc>
              <a:spcAft>
                <a:spcPts val="598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0" u="sng" strike="noStrike" dirty="0">
                <a:solidFill>
                  <a:srgbClr val="FFFFFF"/>
                </a:solidFill>
                <a:effectLst/>
                <a:uFillTx/>
                <a:latin typeface="Calibri"/>
                <a:hlinkClick r:id="rId3"/>
              </a:rPr>
              <a:t>Strona wykładów</a:t>
            </a:r>
            <a:endParaRPr lang="pl-PL" sz="1800" b="0" u="none" strike="noStrike" dirty="0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85800" y="52920"/>
            <a:ext cx="7772400" cy="838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600" b="0" u="none" strike="noStrike">
                <a:solidFill>
                  <a:srgbClr val="FFCC66"/>
                </a:solidFill>
                <a:effectLst/>
                <a:uFillTx/>
                <a:latin typeface="Calibri"/>
              </a:rPr>
              <a:t>Zdanie i kontekst</a:t>
            </a:r>
            <a:endParaRPr lang="pl-PL" sz="3600" b="0" u="none" strike="noStrike">
              <a:solidFill>
                <a:srgbClr val="FFFF00"/>
              </a:solidFill>
              <a:effectLst/>
              <a:uFillTx/>
              <a:latin typeface="Calibri"/>
            </a:endParaRPr>
          </a:p>
        </p:txBody>
      </p:sp>
      <p:sp>
        <p:nvSpPr>
          <p:cNvPr id="108" name="Rectangle 5"/>
          <p:cNvSpPr/>
          <p:nvPr/>
        </p:nvSpPr>
        <p:spPr>
          <a:xfrm>
            <a:off x="6775560" y="6394320"/>
            <a:ext cx="19080" cy="97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7080" rIns="90000" bIns="-37080" anchor="t">
            <a:normAutofit fontScale="25000" lnSpcReduction="20000"/>
          </a:bodyPr>
          <a:lstStyle/>
          <a:p>
            <a:endParaRPr lang="pl-PL" sz="24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pic>
        <p:nvPicPr>
          <p:cNvPr id="109" name="Picture 7"/>
          <p:cNvPicPr/>
          <p:nvPr/>
        </p:nvPicPr>
        <p:blipFill>
          <a:blip r:embed="rId3"/>
          <a:stretch/>
        </p:blipFill>
        <p:spPr>
          <a:xfrm>
            <a:off x="1066680" y="1295280"/>
            <a:ext cx="2886120" cy="1486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0" name="Picture 8"/>
          <p:cNvPicPr/>
          <p:nvPr/>
        </p:nvPicPr>
        <p:blipFill>
          <a:blip r:embed="rId4"/>
          <a:stretch/>
        </p:blipFill>
        <p:spPr>
          <a:xfrm>
            <a:off x="4419720" y="1271880"/>
            <a:ext cx="4076640" cy="4467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1" name="Text Box 9"/>
          <p:cNvSpPr/>
          <p:nvPr/>
        </p:nvSpPr>
        <p:spPr>
          <a:xfrm>
            <a:off x="380880" y="3124080"/>
            <a:ext cx="3733920" cy="2510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2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Reprezentacja zdania:</a:t>
            </a:r>
            <a:endParaRPr lang="pl-PL" sz="2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2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pewnego okropnego poranka lekarz został oskarżony przez prawnika o branie łapówek. </a:t>
            </a:r>
            <a:endParaRPr lang="pl-PL" sz="2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2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Uwzględniony został kontekst zdania.</a:t>
            </a:r>
            <a:endParaRPr lang="pl-PL" sz="2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85800" y="52920"/>
            <a:ext cx="7772400" cy="838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600" b="0" u="none" strike="noStrike">
                <a:solidFill>
                  <a:srgbClr val="FFCC66"/>
                </a:solidFill>
                <a:effectLst/>
                <a:uFillTx/>
                <a:latin typeface="Calibri"/>
              </a:rPr>
              <a:t>Analiza logiczna</a:t>
            </a:r>
            <a:endParaRPr lang="pl-PL" sz="3600" b="0" u="none" strike="noStrike">
              <a:solidFill>
                <a:srgbClr val="FFFF00"/>
              </a:solidFill>
              <a:effectLst/>
              <a:uFillTx/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84360" y="1052640"/>
            <a:ext cx="8153280" cy="5450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85480" indent="-285480">
              <a:spcBef>
                <a:spcPts val="598"/>
              </a:spcBef>
              <a:buClr>
                <a:srgbClr val="FFFFFF"/>
              </a:buClr>
              <a:buFont typeface="Calibri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2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Brak formalnej semantyki dla sieci.</a:t>
            </a:r>
          </a:p>
          <a:p>
            <a:pPr marL="285480" indent="-285480">
              <a:spcBef>
                <a:spcPts val="598"/>
              </a:spcBef>
              <a:buClr>
                <a:srgbClr val="FFFFFF"/>
              </a:buClr>
              <a:buFont typeface="Calibri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2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Brak jednoznacznej interpretacji.</a:t>
            </a:r>
          </a:p>
          <a:p>
            <a:pPr marL="285480" indent="-285480">
              <a:spcBef>
                <a:spcPts val="598"/>
              </a:spcBef>
              <a:buClr>
                <a:srgbClr val="FFFFFF"/>
              </a:buClr>
              <a:buFont typeface="Calibri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2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Interpretacja łuku </a:t>
            </a:r>
            <a:r>
              <a:rPr lang="pl-PL" sz="2200" b="0" i="1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X  </a:t>
            </a:r>
            <a:r>
              <a:rPr lang="pl-PL" sz="22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ISA </a:t>
            </a:r>
            <a:r>
              <a:rPr lang="pl-PL" sz="2200" b="0" i="1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Y </a:t>
            </a:r>
            <a:r>
              <a:rPr lang="pl-PL" sz="22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 może być:</a:t>
            </a:r>
          </a:p>
          <a:p>
            <a:pPr marL="860400" lvl="1" indent="-285840">
              <a:spcBef>
                <a:spcPts val="499"/>
              </a:spcBef>
              <a:buClr>
                <a:srgbClr val="FFFFFF"/>
              </a:buClr>
              <a:buFont typeface="Calibri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0" i="1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X </a:t>
            </a:r>
            <a:r>
              <a:rPr lang="pl-PL" sz="18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podzbiorem </a:t>
            </a:r>
            <a:r>
              <a:rPr lang="pl-PL" sz="1800" b="0" i="1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Y</a:t>
            </a:r>
            <a:r>
              <a:rPr lang="pl-PL" sz="18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;</a:t>
            </a:r>
          </a:p>
          <a:p>
            <a:pPr marL="860400" lvl="1" indent="-285840">
              <a:spcBef>
                <a:spcPts val="499"/>
              </a:spcBef>
              <a:buClr>
                <a:srgbClr val="FFFFFF"/>
              </a:buClr>
              <a:buFont typeface="Calibri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0" i="1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X </a:t>
            </a:r>
            <a:r>
              <a:rPr lang="pl-PL" sz="18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częścią </a:t>
            </a:r>
            <a:r>
              <a:rPr lang="pl-PL" sz="1800" b="0" i="1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Y</a:t>
            </a:r>
            <a:r>
              <a:rPr lang="pl-PL" sz="18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;</a:t>
            </a:r>
          </a:p>
          <a:p>
            <a:pPr marL="860400" lvl="1" indent="-285840">
              <a:spcBef>
                <a:spcPts val="499"/>
              </a:spcBef>
              <a:buClr>
                <a:srgbClr val="FFFFFF"/>
              </a:buClr>
              <a:buFont typeface="Calibri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0" i="1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X </a:t>
            </a:r>
            <a:r>
              <a:rPr lang="pl-PL" sz="18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rodzajem </a:t>
            </a:r>
            <a:r>
              <a:rPr lang="pl-PL" sz="1800" b="0" i="1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Y ...</a:t>
            </a:r>
            <a:endParaRPr lang="pl-PL" sz="1800" b="0" u="none" strike="noStrike" dirty="0">
              <a:solidFill>
                <a:srgbClr val="FFFFFF"/>
              </a:solidFill>
              <a:effectLst/>
              <a:uFillTx/>
              <a:latin typeface="Calibri"/>
            </a:endParaRPr>
          </a:p>
          <a:p>
            <a:pPr marL="285480" indent="-285480">
              <a:spcBef>
                <a:spcPts val="59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2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Ograniczone możliwości ekspresji, brak kwantyfikatorów. </a:t>
            </a:r>
          </a:p>
          <a:p>
            <a:pPr marL="285480" indent="-285480">
              <a:spcBef>
                <a:spcPts val="550"/>
              </a:spcBef>
              <a:buClr>
                <a:srgbClr val="FFFFFF"/>
              </a:buClr>
              <a:buFont typeface="Calibri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Trudności w interpretacji wierzeń, nadawanie prawdziwości zdaniom, np.: 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Jasiu wierzy, że Święty Mikołaj mieszka na biegunie. </a:t>
            </a:r>
          </a:p>
          <a:p>
            <a:pPr marL="285480" indent="-285480">
              <a:spcBef>
                <a:spcPts val="550"/>
              </a:spcBef>
              <a:buClr>
                <a:srgbClr val="FFFFFF"/>
              </a:buClr>
              <a:buFont typeface="Calibri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Rozszerzenie możliwości sieci: węzeł sam może być siecią (dopuszczenie rekursji) w sieciach RTN (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recursive transition networks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), rekursywnych sieciach przejść.</a:t>
            </a:r>
          </a:p>
          <a:p>
            <a:pPr marL="285480" indent="-285480">
              <a:spcBef>
                <a:spcPts val="550"/>
              </a:spcBef>
              <a:buClr>
                <a:srgbClr val="FFFFFF"/>
              </a:buClr>
              <a:buFont typeface="Calibri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Sieci semantyczne to obrazkowa notacja logiczna.</a:t>
            </a:r>
          </a:p>
        </p:txBody>
      </p:sp>
      <p:sp>
        <p:nvSpPr>
          <p:cNvPr id="114" name="Rectangle 5"/>
          <p:cNvSpPr/>
          <p:nvPr/>
        </p:nvSpPr>
        <p:spPr>
          <a:xfrm>
            <a:off x="6775560" y="6394320"/>
            <a:ext cx="19080" cy="97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7080" rIns="90000" bIns="-37080" anchor="t">
            <a:normAutofit fontScale="25000" lnSpcReduction="20000"/>
          </a:bodyPr>
          <a:lstStyle/>
          <a:p>
            <a:endParaRPr lang="pl-PL" sz="24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85800" y="43920"/>
            <a:ext cx="7772400" cy="838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600" b="0" u="none" strike="noStrike">
                <a:solidFill>
                  <a:srgbClr val="FFCC66"/>
                </a:solidFill>
                <a:effectLst/>
                <a:uFillTx/>
                <a:latin typeface="Calibri"/>
              </a:rPr>
              <a:t>MindNet</a:t>
            </a:r>
            <a:endParaRPr lang="pl-PL" sz="3600" b="0" u="none" strike="noStrike">
              <a:solidFill>
                <a:srgbClr val="FFFF00"/>
              </a:solidFill>
              <a:effectLst/>
              <a:uFillTx/>
              <a:latin typeface="Calibri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684360" y="1196640"/>
            <a:ext cx="3814560" cy="504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9999"/>
          </a:bodyPr>
          <a:lstStyle/>
          <a:p>
            <a:pPr indent="0">
              <a:spcAft>
                <a:spcPts val="1199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Brakuje opisu wiedzy ogólnej w postaci sieci semantycznej.</a:t>
            </a:r>
          </a:p>
          <a:p>
            <a:pPr indent="0">
              <a:spcAft>
                <a:spcPts val="1199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Microsoft od 1991 roku ma grupę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</a:rPr>
              <a:t>NLPwin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 pracująca nad analizą języka naturalnego dla systemu Windows. </a:t>
            </a:r>
          </a:p>
          <a:p>
            <a:pPr indent="0">
              <a:spcAft>
                <a:spcPts val="1199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Projekt powstał głównie z myślą o wspomaganiu tłumaczenia maszynowego.</a:t>
            </a:r>
          </a:p>
          <a:p>
            <a:pPr indent="0">
              <a:spcAft>
                <a:spcPts val="1199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Składowe tego systemu są na poniższym rysunku.  </a:t>
            </a:r>
            <a:r>
              <a:rPr lang="pl-PL" sz="2000" b="0" u="none" strike="noStrike" dirty="0">
                <a:solidFill>
                  <a:srgbClr val="FFFF00"/>
                </a:solidFill>
                <a:effectLst/>
                <a:uFillTx/>
                <a:latin typeface="Calibri"/>
                <a:hlinkClick r:id="rId3"/>
              </a:rPr>
              <a:t>Microsoft </a:t>
            </a:r>
            <a:r>
              <a:rPr lang="pl-PL" sz="2000" b="0" u="none" strike="noStrike" dirty="0" err="1">
                <a:solidFill>
                  <a:srgbClr val="FFFF00"/>
                </a:solidFill>
                <a:effectLst/>
                <a:uFillTx/>
                <a:latin typeface="Calibri"/>
                <a:hlinkClick r:id="rId3"/>
              </a:rPr>
              <a:t>Concept</a:t>
            </a:r>
            <a:r>
              <a:rPr lang="pl-PL" sz="2000" b="0" u="none" strike="noStrike" dirty="0">
                <a:solidFill>
                  <a:srgbClr val="FFFF00"/>
                </a:solidFill>
                <a:effectLst/>
                <a:uFillTx/>
                <a:latin typeface="Calibri"/>
                <a:hlinkClick r:id="rId3"/>
              </a:rPr>
              <a:t> </a:t>
            </a:r>
            <a:r>
              <a:rPr lang="pl-PL" sz="2000" b="0" u="none" strike="noStrike" dirty="0" err="1">
                <a:solidFill>
                  <a:srgbClr val="FFFF00"/>
                </a:solidFill>
                <a:effectLst/>
                <a:uFillTx/>
                <a:latin typeface="Calibri"/>
                <a:hlinkClick r:id="rId3"/>
              </a:rPr>
              <a:t>Graph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 to nowszy projekt oparty na sieci semantycznej, ma &gt; 5mln pojęć, 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85 mln relacji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</a:rPr>
              <a:t>IsA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. </a:t>
            </a:r>
          </a:p>
        </p:txBody>
      </p:sp>
      <p:sp>
        <p:nvSpPr>
          <p:cNvPr id="117" name="Rectangle 4"/>
          <p:cNvSpPr/>
          <p:nvPr/>
        </p:nvSpPr>
        <p:spPr>
          <a:xfrm>
            <a:off x="6775560" y="6394320"/>
            <a:ext cx="19080" cy="97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7080" rIns="90000" bIns="-37080" anchor="t">
            <a:normAutofit fontScale="25000" lnSpcReduction="20000"/>
          </a:bodyPr>
          <a:lstStyle/>
          <a:p>
            <a:endParaRPr lang="pl-PL" sz="24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pic>
        <p:nvPicPr>
          <p:cNvPr id="118" name="Picture 6" descr="nlpwin_nlp_components"/>
          <p:cNvPicPr/>
          <p:nvPr/>
        </p:nvPicPr>
        <p:blipFill>
          <a:blip r:embed="rId4"/>
          <a:stretch/>
        </p:blipFill>
        <p:spPr>
          <a:xfrm>
            <a:off x="4498920" y="836640"/>
            <a:ext cx="4572000" cy="3429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9" name="AutoShape 7" descr="https://concept.research.microsoft.com/Images/con1.png"/>
          <p:cNvSpPr/>
          <p:nvPr/>
        </p:nvSpPr>
        <p:spPr>
          <a:xfrm>
            <a:off x="176040" y="-182520"/>
            <a:ext cx="304920" cy="30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pl-PL" sz="24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pic>
        <p:nvPicPr>
          <p:cNvPr id="120" name="Picture 8"/>
          <p:cNvPicPr/>
          <p:nvPr/>
        </p:nvPicPr>
        <p:blipFill>
          <a:blip r:embed="rId5"/>
          <a:stretch/>
        </p:blipFill>
        <p:spPr>
          <a:xfrm>
            <a:off x="5292720" y="4265640"/>
            <a:ext cx="3243240" cy="24526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ransition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85800" y="7920"/>
            <a:ext cx="7772400" cy="838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600" b="0" u="none" strike="noStrike">
                <a:solidFill>
                  <a:srgbClr val="FFCC66"/>
                </a:solidFill>
                <a:effectLst/>
                <a:uFillTx/>
                <a:latin typeface="Calibri"/>
              </a:rPr>
              <a:t>NLPwin/MindNet</a:t>
            </a:r>
            <a:endParaRPr lang="pl-PL" sz="3600" b="0" u="none" strike="noStrike">
              <a:solidFill>
                <a:srgbClr val="FFFF00"/>
              </a:solidFill>
              <a:effectLst/>
              <a:uFillTx/>
              <a:latin typeface="Calibri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684360" y="800640"/>
            <a:ext cx="8153280" cy="1359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2500" lnSpcReduction="19999"/>
          </a:bodyPr>
          <a:lstStyle/>
          <a:p>
            <a:pPr indent="0"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0" u="none" strike="noStrike">
                <a:solidFill>
                  <a:srgbClr val="FFFFFF"/>
                </a:solidFill>
                <a:effectLst/>
                <a:uFillTx/>
                <a:latin typeface="Calibri"/>
              </a:rPr>
              <a:t>MindNet to zbiór połączonych grafów opisujących formy logiczne, tworzący sieć semantyczną. Podobieństwo słów oceniane jest na podstawie długości ścieżki w tym grafie, dzięki czemu możliwa jest generalizacja opisu pojęć. Oto fragment scentrowany na słowie „bird”.  </a:t>
            </a:r>
          </a:p>
        </p:txBody>
      </p:sp>
      <p:sp>
        <p:nvSpPr>
          <p:cNvPr id="123" name="Rectangle 4"/>
          <p:cNvSpPr/>
          <p:nvPr/>
        </p:nvSpPr>
        <p:spPr>
          <a:xfrm>
            <a:off x="6775560" y="6394320"/>
            <a:ext cx="19080" cy="97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7080" rIns="90000" bIns="-37080" anchor="t">
            <a:normAutofit fontScale="25000" lnSpcReduction="20000"/>
          </a:bodyPr>
          <a:lstStyle/>
          <a:p>
            <a:endParaRPr lang="pl-PL" sz="24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pic>
        <p:nvPicPr>
          <p:cNvPr id="124" name="Picture 4" descr="nlpwin_nlp_mindnet"/>
          <p:cNvPicPr/>
          <p:nvPr/>
        </p:nvPicPr>
        <p:blipFill>
          <a:blip r:embed="rId3"/>
          <a:stretch/>
        </p:blipFill>
        <p:spPr>
          <a:xfrm>
            <a:off x="1632240" y="2196000"/>
            <a:ext cx="6107760" cy="4581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ransition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85800" y="88920"/>
            <a:ext cx="7772400" cy="838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600" b="0" u="none" strike="noStrike">
                <a:solidFill>
                  <a:srgbClr val="FFCC66"/>
                </a:solidFill>
                <a:effectLst/>
                <a:uFillTx/>
                <a:latin typeface="Calibri"/>
              </a:rPr>
              <a:t>NLPwin/Forma logiczna</a:t>
            </a:r>
            <a:endParaRPr lang="pl-PL" sz="3600" b="0" u="none" strike="noStrike">
              <a:solidFill>
                <a:srgbClr val="FFFF00"/>
              </a:solidFill>
              <a:effectLst/>
              <a:uFillTx/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684360" y="1197000"/>
            <a:ext cx="8153280" cy="792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>
              <a:lnSpc>
                <a:spcPct val="80000"/>
              </a:lnSpc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Zdania są rozkładane na rekordy z wieloma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</a:rPr>
              <a:t>annotacjami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 części mowy 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i sposobami użycia, potem zamieniane na uproszczoną formę logiczną.</a:t>
            </a:r>
          </a:p>
        </p:txBody>
      </p:sp>
      <p:sp>
        <p:nvSpPr>
          <p:cNvPr id="127" name="Rectangle 4"/>
          <p:cNvSpPr/>
          <p:nvPr/>
        </p:nvSpPr>
        <p:spPr>
          <a:xfrm>
            <a:off x="6775560" y="6394320"/>
            <a:ext cx="19080" cy="97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7080" rIns="90000" bIns="-37080" anchor="t">
            <a:normAutofit fontScale="25000" lnSpcReduction="20000"/>
          </a:bodyPr>
          <a:lstStyle/>
          <a:p>
            <a:endParaRPr lang="pl-PL" sz="24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pic>
        <p:nvPicPr>
          <p:cNvPr id="128" name="Picture 2" descr="nlpwin_nlp_logical_form"/>
          <p:cNvPicPr/>
          <p:nvPr/>
        </p:nvPicPr>
        <p:blipFill>
          <a:blip r:embed="rId3"/>
          <a:stretch/>
        </p:blipFill>
        <p:spPr>
          <a:xfrm>
            <a:off x="807480" y="2160000"/>
            <a:ext cx="7472520" cy="42033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ransition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85800" y="88920"/>
            <a:ext cx="7772400" cy="64767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600" b="0" u="none" strike="noStrike" dirty="0" err="1">
                <a:solidFill>
                  <a:srgbClr val="FFCC66"/>
                </a:solidFill>
                <a:effectLst/>
                <a:uFillTx/>
                <a:latin typeface="Calibri"/>
              </a:rPr>
              <a:t>Słowosieć</a:t>
            </a:r>
            <a:endParaRPr lang="pl-PL" sz="3600" b="0" u="none" strike="noStrike" dirty="0">
              <a:solidFill>
                <a:srgbClr val="FFFF00"/>
              </a:solidFill>
              <a:effectLst/>
              <a:uFillTx/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553109" y="736590"/>
            <a:ext cx="8314665" cy="566745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Microsoft YaHei"/>
              </a:rPr>
              <a:t>WordNet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Microsoft YaHei"/>
              </a:rPr>
              <a:t> to 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połączenie słownika i tezaurusa, 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Microsoft YaHei"/>
              </a:rPr>
              <a:t>baza leksykalna słów i ich opisu, budowana od ok. 1985 roku, obecnie ok. 200 języków. </a:t>
            </a:r>
            <a:b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Microsoft YaHei"/>
              </a:rPr>
            </a:b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Microsoft YaHei"/>
              </a:rPr>
              <a:t>Polska wersja jest bardzo rozbudowana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Microsoft YaHei"/>
                <a:hlinkClick r:id="rId3"/>
              </a:rPr>
              <a:t>PLWordnet-Słowosieć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Microsoft YaHei"/>
              </a:rPr>
              <a:t>  i opis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Microsoft YaHei"/>
                <a:hlinkClick r:id="rId4"/>
              </a:rPr>
              <a:t>Słowosieć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Microsoft YaHei"/>
                <a:hlinkClick r:id="rId4"/>
              </a:rPr>
              <a:t> w Wiki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Microsoft YaHei"/>
              </a:rPr>
              <a:t> (Pol. Wrocławska), oraz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Microsoft YaHei"/>
                <a:hlinkClick r:id="rId5"/>
              </a:rPr>
              <a:t>Polnet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Microsoft YaHei"/>
              </a:rPr>
              <a:t> (UAM Poznań)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. </a:t>
            </a:r>
          </a:p>
          <a:p>
            <a: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Synonimy zgrupowane są w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</a:rPr>
              <a:t>synsety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 z krótką definicją i przykładami.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45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</a:rPr>
              <a:t>Synsety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 są ze sobą połączone relacjami semantycznymi, np.: </a:t>
            </a:r>
          </a:p>
          <a:p>
            <a: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Hiperonimy: kategorie nadrzędne,  Y to hiperonim X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sym typeface="Wingdings" panose="05000000000000000000" pitchFamily="2" charset="2"/>
              </a:rPr>
              <a:t>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 każdy X to rodzaj Y.</a:t>
            </a:r>
            <a:b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</a:b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Dla czasowników czynność X jest rodzajem czynności Y.  </a:t>
            </a:r>
          </a:p>
          <a:p>
            <a: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Microsoft YaHei"/>
              </a:rPr>
              <a:t>Hiponimy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Microsoft YaHei"/>
              </a:rPr>
              <a:t>: szczególne przypadki, 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Y to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</a:rPr>
              <a:t>hiponim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 X jeśli każdy Y to rodzaj X.</a:t>
            </a:r>
          </a:p>
          <a:p>
            <a: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Kolokacje: Y jest kolokacją X jeśli X i Y mają wspólny hiperonim (kot i tygrys). </a:t>
            </a:r>
          </a:p>
          <a:p>
            <a: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</a:rPr>
              <a:t>Meronimy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: Y jest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</a:rPr>
              <a:t>meronimem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 X jeśli Y jest częścią X.</a:t>
            </a:r>
          </a:p>
          <a:p>
            <a: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</a:rPr>
              <a:t>Holonimy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: Y to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</a:rPr>
              <a:t>holonim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 X jeśli X jest częścią 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45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Dla czasowników mamy też: </a:t>
            </a:r>
          </a:p>
          <a:p>
            <a: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</a:rPr>
              <a:t>Troponimy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: Y to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</a:rPr>
              <a:t>troponim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 X jeśli X to rodzaj czynności Y.  </a:t>
            </a:r>
          </a:p>
          <a:p>
            <a: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Wynikanie (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</a:rPr>
              <a:t>entailment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): Y wynika z X jeśli czynność X =&gt; Y (spać/chrapać)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Wizualna reprezentacja sieci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</a:rPr>
              <a:t>Wordnet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, np. </a:t>
            </a:r>
            <a:r>
              <a:rPr lang="pl-PL" sz="2000" b="0" u="none" strike="noStrike" dirty="0">
                <a:solidFill>
                  <a:srgbClr val="FFFF00"/>
                </a:solidFill>
                <a:effectLst/>
                <a:uFillTx/>
                <a:latin typeface="Calibri"/>
                <a:hlinkClick r:id="rId6"/>
              </a:rPr>
              <a:t>Visual thesaurus</a:t>
            </a:r>
            <a:r>
              <a:rPr lang="pl-PL" sz="2000" b="0" u="none" strike="noStrike" dirty="0">
                <a:solidFill>
                  <a:srgbClr val="FFFF00"/>
                </a:solidFill>
                <a:effectLst/>
                <a:uFillTx/>
                <a:latin typeface="Calibri"/>
              </a:rPr>
              <a:t>. 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131" name="Rectangle 4_0"/>
          <p:cNvSpPr/>
          <p:nvPr/>
        </p:nvSpPr>
        <p:spPr>
          <a:xfrm>
            <a:off x="6775560" y="6394320"/>
            <a:ext cx="19080" cy="97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7080" rIns="90000" bIns="-37080" anchor="t">
            <a:normAutofit fontScale="25000" lnSpcReduction="20000"/>
          </a:bodyPr>
          <a:lstStyle/>
          <a:p>
            <a:endParaRPr lang="pl-PL" sz="24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85800" y="33120"/>
            <a:ext cx="7772400" cy="68688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600" b="0" u="none" strike="noStrike">
                <a:solidFill>
                  <a:srgbClr val="FFFF00"/>
                </a:solidFill>
                <a:effectLst/>
                <a:uFillTx/>
                <a:latin typeface="Calibri"/>
              </a:rPr>
              <a:t>Rozumienie tekstów</a:t>
            </a: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685440" y="837360"/>
            <a:ext cx="7954560" cy="2402640"/>
          </a:xfrm>
          <a:prstGeom prst="rect">
            <a:avLst/>
          </a:prstGeom>
          <a:noFill/>
          <a:ln w="0">
            <a:noFill/>
          </a:ln>
        </p:spPr>
        <p:txBody>
          <a:bodyPr lIns="92160" tIns="46080" rIns="92160" bIns="46080" anchor="t">
            <a:normAutofit/>
          </a:bodyPr>
          <a:lstStyle/>
          <a:p>
            <a:pPr indent="0">
              <a:spcAft>
                <a:spcPts val="567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Neurokognitywne podejście do rozumienia języka: </a:t>
            </a:r>
          </a:p>
          <a:p>
            <a:pPr indent="0">
              <a:spcAft>
                <a:spcPts val="567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słowa, pojęcia, pobudzają skojarzone z nimi pojęcia; 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ważne są prawdopodobieństwa rozkładu. 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Pojęcia odnoszące się do tego samego tematu lepiej do siebie pasują, 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tworząc graf spójnych koncepcji 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 aktywnej części pamięci semantycznej 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z hamowaniem i rozchodzeniem się aktywacji.</a:t>
            </a:r>
          </a:p>
          <a:p>
            <a:pPr indent="0">
              <a:spcAft>
                <a:spcPts val="567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Dla tekstów medycznych mamy &gt;2 mln koncepcji, 15 mln relacji …  </a:t>
            </a:r>
          </a:p>
        </p:txBody>
      </p:sp>
      <p:pic>
        <p:nvPicPr>
          <p:cNvPr id="134" name="Picture 14"/>
          <p:cNvPicPr/>
          <p:nvPr/>
        </p:nvPicPr>
        <p:blipFill>
          <a:blip r:embed="rId3"/>
          <a:stretch/>
        </p:blipFill>
        <p:spPr>
          <a:xfrm>
            <a:off x="900000" y="3153300"/>
            <a:ext cx="7087320" cy="33663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" name="Object 2"/>
          <p:cNvGraphicFramePr/>
          <p:nvPr/>
        </p:nvGraphicFramePr>
        <p:xfrm>
          <a:off x="6372360" y="404640"/>
          <a:ext cx="2411280" cy="2041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0" imgH="0" progId="">
                  <p:embed/>
                </p:oleObj>
              </mc:Choice>
              <mc:Fallback>
                <p:oleObj r:id="rId3" imgW="0" imgH="0" progId="">
                  <p:embed/>
                  <p:pic>
                    <p:nvPicPr>
                      <p:cNvPr id="136" name="Object 2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6372360" y="404640"/>
                        <a:ext cx="2411280" cy="204156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" name="Object 3"/>
          <p:cNvGraphicFramePr/>
          <p:nvPr/>
        </p:nvGraphicFramePr>
        <p:xfrm>
          <a:off x="3419640" y="404640"/>
          <a:ext cx="2304720" cy="2097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0" imgH="0" progId="">
                  <p:embed/>
                </p:oleObj>
              </mc:Choice>
              <mc:Fallback>
                <p:oleObj r:id="rId5" imgW="0" imgH="0" progId="">
                  <p:embed/>
                  <p:pic>
                    <p:nvPicPr>
                      <p:cNvPr id="138" name="Object 3"/>
                      <p:cNvPicPr/>
                      <p:nvPr/>
                    </p:nvPicPr>
                    <p:blipFill>
                      <a:blip r:embed="rId6"/>
                      <a:stretch/>
                    </p:blipFill>
                    <p:spPr>
                      <a:xfrm>
                        <a:off x="3419640" y="404640"/>
                        <a:ext cx="2304720" cy="209736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" name="Text Box 4"/>
          <p:cNvSpPr/>
          <p:nvPr/>
        </p:nvSpPr>
        <p:spPr>
          <a:xfrm>
            <a:off x="6485760" y="2637000"/>
            <a:ext cx="2626560" cy="91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Awatar, HIT: </a:t>
            </a:r>
            <a:br>
              <a:rPr sz="1800" dirty="0">
                <a:latin typeface="Calibri" panose="020F0502020204030204" pitchFamily="34" charset="0"/>
              </a:rPr>
            </a:br>
            <a:r>
              <a:rPr lang="pl-PL" sz="18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interfejs graficzny</a:t>
            </a:r>
            <a:endParaRPr lang="pl-PL" sz="18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http://diodor.eti.pg.gda.pl</a:t>
            </a:r>
            <a:endParaRPr lang="pl-PL" sz="18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140" name="Text Box 5"/>
          <p:cNvSpPr/>
          <p:nvPr/>
        </p:nvSpPr>
        <p:spPr>
          <a:xfrm>
            <a:off x="657360" y="4143240"/>
            <a:ext cx="1868040" cy="398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Magazynowanie</a:t>
            </a:r>
            <a:endParaRPr lang="pl-PL" sz="20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141" name="Text Box 6"/>
          <p:cNvSpPr/>
          <p:nvPr/>
        </p:nvSpPr>
        <p:spPr>
          <a:xfrm>
            <a:off x="3748680" y="2637000"/>
            <a:ext cx="2038320" cy="70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Zastosowania,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</a:rPr>
              <a:t>np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 </a:t>
            </a:r>
            <a:endParaRPr lang="pl-PL" sz="20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gra w 20 pytań.</a:t>
            </a:r>
            <a:endParaRPr lang="pl-PL" sz="20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142" name="Text Box 7"/>
          <p:cNvSpPr/>
          <p:nvPr/>
        </p:nvSpPr>
        <p:spPr>
          <a:xfrm>
            <a:off x="2601360" y="1484280"/>
            <a:ext cx="748800" cy="70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</a:rPr>
              <a:t>Zapy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-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tanie</a:t>
            </a:r>
            <a:endParaRPr lang="pl-PL" sz="20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graphicFrame>
        <p:nvGraphicFramePr>
          <p:cNvPr id="143" name="Object 8"/>
          <p:cNvGraphicFramePr/>
          <p:nvPr/>
        </p:nvGraphicFramePr>
        <p:xfrm>
          <a:off x="324000" y="260280"/>
          <a:ext cx="2249280" cy="2187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0" imgH="0" progId="">
                  <p:embed/>
                </p:oleObj>
              </mc:Choice>
              <mc:Fallback>
                <p:oleObj r:id="rId7" imgW="0" imgH="0" progId="">
                  <p:embed/>
                  <p:pic>
                    <p:nvPicPr>
                      <p:cNvPr id="144" name="Object 8"/>
                      <p:cNvPicPr/>
                      <p:nvPr/>
                    </p:nvPicPr>
                    <p:blipFill>
                      <a:blip r:embed="rId8"/>
                      <a:stretch/>
                    </p:blipFill>
                    <p:spPr>
                      <a:xfrm>
                        <a:off x="324000" y="260280"/>
                        <a:ext cx="2249280" cy="218772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" name="Line 9"/>
          <p:cNvSpPr/>
          <p:nvPr/>
        </p:nvSpPr>
        <p:spPr>
          <a:xfrm>
            <a:off x="2627280" y="1341360"/>
            <a:ext cx="649440" cy="0"/>
          </a:xfrm>
          <a:prstGeom prst="line">
            <a:avLst/>
          </a:prstGeom>
          <a:ln w="9360">
            <a:solidFill>
              <a:srgbClr val="FFFFFF"/>
            </a:solidFill>
            <a:miter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pl-PL" sz="24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146" name="Line 10"/>
          <p:cNvSpPr/>
          <p:nvPr/>
        </p:nvSpPr>
        <p:spPr>
          <a:xfrm>
            <a:off x="5867280" y="1341360"/>
            <a:ext cx="360360" cy="0"/>
          </a:xfrm>
          <a:prstGeom prst="line">
            <a:avLst/>
          </a:prstGeom>
          <a:ln w="9360">
            <a:solidFill>
              <a:srgbClr val="FFFFFF"/>
            </a:solidFill>
            <a:miter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pl-PL" sz="24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147" name="Line 11"/>
          <p:cNvSpPr/>
          <p:nvPr/>
        </p:nvSpPr>
        <p:spPr>
          <a:xfrm flipV="1">
            <a:off x="1428840" y="2928600"/>
            <a:ext cx="0" cy="1081080"/>
          </a:xfrm>
          <a:prstGeom prst="line">
            <a:avLst/>
          </a:prstGeom>
          <a:ln w="9360">
            <a:solidFill>
              <a:srgbClr val="FFFFFF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pl-PL" sz="24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148" name="Text Box 12"/>
          <p:cNvSpPr/>
          <p:nvPr/>
        </p:nvSpPr>
        <p:spPr>
          <a:xfrm>
            <a:off x="610200" y="2565360"/>
            <a:ext cx="2337120" cy="398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Pamięć semantyczna</a:t>
            </a:r>
            <a:endParaRPr lang="pl-PL" sz="20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graphicFrame>
        <p:nvGraphicFramePr>
          <p:cNvPr id="149" name="Object 13"/>
          <p:cNvGraphicFramePr/>
          <p:nvPr/>
        </p:nvGraphicFramePr>
        <p:xfrm>
          <a:off x="6643800" y="4357800"/>
          <a:ext cx="2376360" cy="1052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0" imgH="0" progId="">
                  <p:embed/>
                </p:oleObj>
              </mc:Choice>
              <mc:Fallback>
                <p:oleObj r:id="rId9" imgW="0" imgH="0" progId="">
                  <p:embed/>
                  <p:pic>
                    <p:nvPicPr>
                      <p:cNvPr id="150" name="Object 13"/>
                      <p:cNvPicPr/>
                      <p:nvPr/>
                    </p:nvPicPr>
                    <p:blipFill>
                      <a:blip r:embed="rId10"/>
                      <a:stretch/>
                    </p:blipFill>
                    <p:spPr>
                      <a:xfrm>
                        <a:off x="6643800" y="4357800"/>
                        <a:ext cx="2376360" cy="105228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" name="Text Box 14"/>
          <p:cNvSpPr/>
          <p:nvPr/>
        </p:nvSpPr>
        <p:spPr>
          <a:xfrm>
            <a:off x="4806360" y="5950080"/>
            <a:ext cx="837720" cy="398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Parser</a:t>
            </a:r>
            <a:endParaRPr lang="pl-PL" sz="20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152" name="Text Box 15"/>
          <p:cNvSpPr/>
          <p:nvPr/>
        </p:nvSpPr>
        <p:spPr>
          <a:xfrm>
            <a:off x="3932280" y="4292640"/>
            <a:ext cx="2478960" cy="70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Oznaczanie części 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mowy i ekstrakcja fraz</a:t>
            </a:r>
            <a:endParaRPr lang="pl-PL" sz="20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153" name="Text Box 16"/>
          <p:cNvSpPr/>
          <p:nvPr/>
        </p:nvSpPr>
        <p:spPr>
          <a:xfrm>
            <a:off x="6632640" y="5445000"/>
            <a:ext cx="2297160" cy="70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Słowniki, ontologie,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informacja tekstowa</a:t>
            </a:r>
            <a:endParaRPr lang="pl-PL" sz="20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154" name="Text Box 17"/>
          <p:cNvSpPr/>
          <p:nvPr/>
        </p:nvSpPr>
        <p:spPr>
          <a:xfrm>
            <a:off x="2849400" y="6093000"/>
            <a:ext cx="1837080" cy="36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ręczne </a:t>
            </a:r>
            <a:r>
              <a:rPr lang="pl-PL" sz="18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</a:rPr>
              <a:t>poporawki</a:t>
            </a:r>
            <a:endParaRPr lang="pl-PL" sz="18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155" name="Text Box 18"/>
          <p:cNvSpPr/>
          <p:nvPr/>
        </p:nvSpPr>
        <p:spPr>
          <a:xfrm>
            <a:off x="2749320" y="5157720"/>
            <a:ext cx="1356120" cy="398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weryfikacja</a:t>
            </a:r>
            <a:endParaRPr lang="pl-PL" sz="20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pic>
        <p:nvPicPr>
          <p:cNvPr id="156" name="Picture 19"/>
          <p:cNvPicPr/>
          <p:nvPr/>
        </p:nvPicPr>
        <p:blipFill>
          <a:blip r:embed="rId11"/>
          <a:stretch/>
        </p:blipFill>
        <p:spPr>
          <a:xfrm>
            <a:off x="642960" y="4643280"/>
            <a:ext cx="1771560" cy="1419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7" name="Line 20"/>
          <p:cNvSpPr/>
          <p:nvPr/>
        </p:nvSpPr>
        <p:spPr>
          <a:xfrm>
            <a:off x="2214720" y="3786120"/>
            <a:ext cx="648000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pl-PL" sz="24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158" name="Line 21"/>
          <p:cNvSpPr/>
          <p:nvPr/>
        </p:nvSpPr>
        <p:spPr>
          <a:xfrm flipH="1">
            <a:off x="5651280" y="5157720"/>
            <a:ext cx="1152360" cy="935280"/>
          </a:xfrm>
          <a:prstGeom prst="line">
            <a:avLst/>
          </a:prstGeom>
          <a:ln w="9360">
            <a:solidFill>
              <a:srgbClr val="FFFFFF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pl-PL" sz="24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159" name="Line 22"/>
          <p:cNvSpPr/>
          <p:nvPr/>
        </p:nvSpPr>
        <p:spPr>
          <a:xfrm flipV="1">
            <a:off x="5148360" y="4941720"/>
            <a:ext cx="0" cy="935280"/>
          </a:xfrm>
          <a:prstGeom prst="line">
            <a:avLst/>
          </a:prstGeom>
          <a:ln w="9360">
            <a:solidFill>
              <a:srgbClr val="FFFFFF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pl-PL" sz="24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160" name="Line 23"/>
          <p:cNvSpPr/>
          <p:nvPr/>
        </p:nvSpPr>
        <p:spPr>
          <a:xfrm flipH="1">
            <a:off x="3564000" y="4941720"/>
            <a:ext cx="1008000" cy="1079640"/>
          </a:xfrm>
          <a:prstGeom prst="line">
            <a:avLst/>
          </a:prstGeom>
          <a:ln w="9360">
            <a:solidFill>
              <a:srgbClr val="FFFFFF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pl-PL" sz="24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161" name="Line 24"/>
          <p:cNvSpPr/>
          <p:nvPr/>
        </p:nvSpPr>
        <p:spPr>
          <a:xfrm flipH="1" flipV="1">
            <a:off x="2411280" y="5589360"/>
            <a:ext cx="720720" cy="431640"/>
          </a:xfrm>
          <a:prstGeom prst="line">
            <a:avLst/>
          </a:prstGeom>
          <a:ln w="9360">
            <a:solidFill>
              <a:srgbClr val="FFFFFF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pl-PL" sz="24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162" name="Line 25"/>
          <p:cNvSpPr/>
          <p:nvPr/>
        </p:nvSpPr>
        <p:spPr>
          <a:xfrm flipH="1">
            <a:off x="2411280" y="4653000"/>
            <a:ext cx="1368720" cy="360360"/>
          </a:xfrm>
          <a:prstGeom prst="line">
            <a:avLst/>
          </a:prstGeom>
          <a:ln w="9360">
            <a:solidFill>
              <a:srgbClr val="FFFFFF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pl-PL" sz="24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 Box 4"/>
          <p:cNvSpPr/>
          <p:nvPr/>
        </p:nvSpPr>
        <p:spPr>
          <a:xfrm>
            <a:off x="2750040" y="189000"/>
            <a:ext cx="3122640" cy="54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>
              <a:lnSpc>
                <a:spcPct val="100000"/>
              </a:lnSpc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600" b="0" u="none" strike="noStrike" dirty="0">
                <a:solidFill>
                  <a:srgbClr val="FFC000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Pamięć w mózgu</a:t>
            </a:r>
            <a:endParaRPr lang="pl-PL" sz="36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360000" y="6120000"/>
            <a:ext cx="8460000" cy="39865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r>
              <a:rPr lang="pl-PL" sz="2000" b="0" u="none" strike="noStrike" dirty="0">
                <a:solidFill>
                  <a:schemeClr val="bg1">
                    <a:lumMod val="10000"/>
                  </a:schemeClr>
                </a:solidFill>
                <a:effectLst/>
                <a:highlight>
                  <a:srgbClr val="FFFFFF"/>
                </a:highlight>
                <a:uFillTx/>
                <a:latin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IQmatrix.com</a:t>
            </a:r>
            <a:endParaRPr lang="pl-PL" sz="2000" b="0" u="none" strike="noStrike" dirty="0">
              <a:solidFill>
                <a:schemeClr val="bg1">
                  <a:lumMod val="10000"/>
                </a:schemeClr>
              </a:solidFill>
              <a:effectLst/>
              <a:uFillTx/>
              <a:latin typeface="Calibri" panose="020F0502020204030204" pitchFamily="34" charset="0"/>
            </a:endParaRPr>
          </a:p>
        </p:txBody>
      </p:sp>
      <p:pic>
        <p:nvPicPr>
          <p:cNvPr id="165" name="Picture 164"/>
          <p:cNvPicPr/>
          <p:nvPr/>
        </p:nvPicPr>
        <p:blipFill>
          <a:blip r:embed="rId3"/>
          <a:stretch/>
        </p:blipFill>
        <p:spPr>
          <a:xfrm>
            <a:off x="32760" y="897120"/>
            <a:ext cx="9087480" cy="5067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6" name="Picture 165"/>
          <p:cNvPicPr/>
          <p:nvPr/>
        </p:nvPicPr>
        <p:blipFill>
          <a:blip r:embed="rId4"/>
          <a:stretch/>
        </p:blipFill>
        <p:spPr>
          <a:xfrm>
            <a:off x="324000" y="5513040"/>
            <a:ext cx="8580240" cy="4514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 Box 4_2"/>
          <p:cNvSpPr/>
          <p:nvPr/>
        </p:nvSpPr>
        <p:spPr>
          <a:xfrm>
            <a:off x="1391400" y="189000"/>
            <a:ext cx="5839920" cy="54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>
              <a:lnSpc>
                <a:spcPct val="100000"/>
              </a:lnSpc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600" b="0" u="none" strike="noStrike" dirty="0">
                <a:solidFill>
                  <a:srgbClr val="FFC000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Pamięć w mózgu: mapa umysłu</a:t>
            </a:r>
            <a:endParaRPr lang="pl-PL" sz="36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pic>
        <p:nvPicPr>
          <p:cNvPr id="168" name="Picture 5_0" descr="D:\public_html\Wyklady\img\brain-power-mind-map.gif"/>
          <p:cNvPicPr/>
          <p:nvPr/>
        </p:nvPicPr>
        <p:blipFill>
          <a:blip r:embed="rId2"/>
          <a:stretch/>
        </p:blipFill>
        <p:spPr>
          <a:xfrm>
            <a:off x="755640" y="857160"/>
            <a:ext cx="7920000" cy="5596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9" name="TextBox 168"/>
          <p:cNvSpPr txBox="1"/>
          <p:nvPr/>
        </p:nvSpPr>
        <p:spPr>
          <a:xfrm>
            <a:off x="720000" y="6480000"/>
            <a:ext cx="7920000" cy="39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r>
              <a:rPr lang="pl-PL" sz="2000" b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uFillTx/>
                <a:latin typeface="Calibri"/>
              </a:rPr>
              <a:t>Iqmatrix.com, wiele „map umysłu”. </a:t>
            </a:r>
            <a:endParaRPr lang="pl-PL" sz="20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18000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600" b="0" u="none" strike="noStrike" dirty="0">
                <a:solidFill>
                  <a:srgbClr val="FFC000"/>
                </a:solidFill>
                <a:effectLst/>
                <a:uFillTx/>
                <a:latin typeface="Calibri"/>
              </a:rPr>
              <a:t>Co było:</a:t>
            </a:r>
            <a:br>
              <a:rPr sz="3600" dirty="0">
                <a:latin typeface="Calibri" panose="020F0502020204030204" pitchFamily="34" charset="0"/>
              </a:rPr>
            </a:br>
            <a:endParaRPr lang="pl-PL" sz="3600" b="0" u="none" strike="noStrike" dirty="0">
              <a:solidFill>
                <a:srgbClr val="FFFF00"/>
              </a:solidFill>
              <a:effectLst/>
              <a:uFillTx/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85800" y="1980720"/>
            <a:ext cx="7772400" cy="3886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2720" indent="-342720">
              <a:spcBef>
                <a:spcPts val="598"/>
              </a:spcBef>
              <a:buClr>
                <a:srgbClr val="FFFFFF"/>
              </a:buClr>
              <a:buFont typeface="Calibri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Reprezentacja wiedzy - wstęp</a:t>
            </a:r>
            <a:br>
              <a:rPr sz="2400" dirty="0">
                <a:latin typeface="Calibri" panose="020F0502020204030204" pitchFamily="34" charset="0"/>
              </a:rPr>
            </a:br>
            <a:r>
              <a:rPr lang="pl-PL" sz="24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 </a:t>
            </a:r>
          </a:p>
          <a:p>
            <a:pPr marL="342720" indent="-342720">
              <a:spcBef>
                <a:spcPts val="598"/>
              </a:spcBef>
              <a:buClr>
                <a:srgbClr val="FFFFFF"/>
              </a:buClr>
              <a:buFont typeface="Calibri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Logiczna reprezentacja wiedzy</a:t>
            </a:r>
            <a:r>
              <a:rPr lang="pl-PL" sz="24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 </a:t>
            </a:r>
            <a:endParaRPr lang="pl-PL" sz="2400" b="0" u="none" strike="noStrike" dirty="0">
              <a:solidFill>
                <a:srgbClr val="FFFFFF"/>
              </a:solidFill>
              <a:effectLst/>
              <a:uFillTx/>
              <a:latin typeface="Calibri"/>
            </a:endParaRPr>
          </a:p>
          <a:p>
            <a:pPr marL="342720" indent="-342720">
              <a:spcBef>
                <a:spcPts val="59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u="none" strike="noStrike" dirty="0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28" name="Picture 4"/>
          <p:cNvPicPr/>
          <p:nvPr/>
        </p:nvPicPr>
        <p:blipFill>
          <a:blip r:embed="rId3"/>
          <a:stretch/>
        </p:blipFill>
        <p:spPr>
          <a:xfrm>
            <a:off x="7772400" y="609480"/>
            <a:ext cx="838080" cy="8384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ransition>
    <p:strips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85800" y="16920"/>
            <a:ext cx="7772400" cy="838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600" b="0" u="none" strike="noStrike">
                <a:solidFill>
                  <a:srgbClr val="FFCC66"/>
                </a:solidFill>
                <a:effectLst/>
                <a:uFillTx/>
                <a:latin typeface="Calibri"/>
              </a:rPr>
              <a:t>Sieci i mózgi </a:t>
            </a:r>
            <a:endParaRPr lang="pl-PL" sz="3600" b="0" u="none" strike="noStrike">
              <a:solidFill>
                <a:srgbClr val="FFFF00"/>
              </a:solidFill>
              <a:effectLst/>
              <a:uFillTx/>
              <a:latin typeface="Calibri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684360" y="1016640"/>
            <a:ext cx="8153280" cy="5450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10000"/>
          </a:bodyPr>
          <a:lstStyle/>
          <a:p>
            <a:pPr marL="285480" indent="-285480">
              <a:lnSpc>
                <a:spcPct val="100000"/>
              </a:lnSpc>
              <a:spcBef>
                <a:spcPts val="85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Microsoft YaHei"/>
              </a:rPr>
              <a:t>Jak wygląda reprezentacja wiedzy w mózgu? 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Calibri"/>
            </a:endParaRPr>
          </a:p>
          <a:p>
            <a:pPr marL="285480" indent="-285480">
              <a:lnSpc>
                <a:spcPct val="100000"/>
              </a:lnSpc>
              <a:spcBef>
                <a:spcPts val="850"/>
              </a:spcBef>
              <a:spcAft>
                <a:spcPts val="1200"/>
              </a:spcAft>
              <a:buClr>
                <a:srgbClr val="FFFFFF"/>
              </a:buClr>
              <a:buFont typeface="Calibri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Microsoft YaHei"/>
              </a:rPr>
              <a:t>Od fonologii i grafemów słowa aż do jego znaczenia i modelu sytuacji, mamy różne wzorce rozkładów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Microsoft YaHei"/>
              </a:rPr>
              <a:t>pobudzeń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Microsoft YaHei"/>
              </a:rPr>
              <a:t>, i skojarzenia między nimi, nic więcej! Przetwarzanie informacji przez układ wzrokowy jest w pełni automatyczne, nieświadome aż do reprezentacji całego słowa. 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Calibri"/>
            </a:endParaRPr>
          </a:p>
          <a:p>
            <a:pPr marL="285480" indent="-285480">
              <a:lnSpc>
                <a:spcPct val="100000"/>
              </a:lnSpc>
              <a:spcBef>
                <a:spcPts val="850"/>
              </a:spcBef>
              <a:spcAft>
                <a:spcPts val="1200"/>
              </a:spcAft>
              <a:buClr>
                <a:srgbClr val="FFFFFF"/>
              </a:buClr>
              <a:buFont typeface="Calibri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Microsoft YaHei"/>
              </a:rPr>
              <a:t>Prezentacja słowa krótsza niż 40ms pomiędzy dwoma maskującymi obrazami jest świadomie postrzegana chociaż aktywacja w mózgu dociera do obszarów reagujących na słowa, a nie tylko litery. 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Calibri"/>
            </a:endParaRPr>
          </a:p>
          <a:p>
            <a:pPr marL="285480" indent="-285480">
              <a:lnSpc>
                <a:spcPct val="100000"/>
              </a:lnSpc>
              <a:spcBef>
                <a:spcPts val="1417"/>
              </a:spcBef>
              <a:spcAft>
                <a:spcPts val="1200"/>
              </a:spcAft>
              <a:buClr>
                <a:srgbClr val="FFFFFF"/>
              </a:buClr>
              <a:buFont typeface="Calibri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Microsoft YaHei"/>
              </a:rPr>
              <a:t>Sieci semantyczne propagują aktywację; każdy węzeł reprezentuje podsieć aktywacji neuronów w mózgu. Sieci aktywacji w mózgu są zarówno pobudzające jak i hamujące. 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Calibri"/>
            </a:endParaRPr>
          </a:p>
          <a:p>
            <a:pPr marL="285480" indent="-285480">
              <a:lnSpc>
                <a:spcPct val="100000"/>
              </a:lnSpc>
              <a:spcBef>
                <a:spcPts val="850"/>
              </a:spcBef>
              <a:spcAft>
                <a:spcPts val="1200"/>
              </a:spcAft>
              <a:buClr>
                <a:srgbClr val="FFFFFF"/>
              </a:buClr>
              <a:buFont typeface="Calibri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Microsoft YaHei"/>
              </a:rPr>
              <a:t>Powstawanie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Microsoft YaHei"/>
              </a:rPr>
              <a:t>pobudzeń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Microsoft YaHei"/>
              </a:rPr>
              <a:t> w czasie czytania czy dialogu uaktywnia pamięć semantyczną i sieci semantyczne pozwalające na właściwą interpretację – inna po prostu „nie przychodzi do głowy”. 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172" name="Rectangle 4"/>
          <p:cNvSpPr/>
          <p:nvPr/>
        </p:nvSpPr>
        <p:spPr>
          <a:xfrm>
            <a:off x="6775560" y="6394320"/>
            <a:ext cx="19080" cy="97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7080" rIns="90000" bIns="-37080" anchor="t">
            <a:normAutofit fontScale="25000" lnSpcReduction="20000"/>
          </a:bodyPr>
          <a:lstStyle/>
          <a:p>
            <a:endParaRPr lang="pl-PL" sz="24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trips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755640" y="115920"/>
            <a:ext cx="7772400" cy="792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600" b="0" u="none" strike="noStrike">
                <a:solidFill>
                  <a:srgbClr val="FFFF00"/>
                </a:solidFill>
                <a:effectLst/>
                <a:uFillTx/>
                <a:latin typeface="Calibri"/>
              </a:rPr>
              <a:t>Neuroobrazowanie słów?</a:t>
            </a: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617400" y="1335240"/>
            <a:ext cx="8350560" cy="3349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2720" indent="-34272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Predicting Human Brain Activity Associated with the Meanings 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of Nouns," T. M. Mitchell et al, Science, 320, 1191, 2008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Czy możemy zobaczyć reprezentacje pojęć w mózgu? 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Po raz pierwszy udało się zobaczyć w miarę stabilne obrazy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fMRI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 ludzi, którzy widzą, słyszą lub myślą o jakimś pojęciu.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Czytanie słów, jak i oglądanie obrazków, które przywodzą na myśl dany obiekt, wywołuje podobne aktywacje.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Indywidualne różnice są spore, ale aktywacje pomiędzy różnymi ludźmi są na tyle podobne, że klasyfikator może się tego nauczyć. 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175" name="Text Box 4_0"/>
          <p:cNvSpPr/>
          <p:nvPr/>
        </p:nvSpPr>
        <p:spPr>
          <a:xfrm>
            <a:off x="684360" y="4581360"/>
            <a:ext cx="8302320" cy="14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spcBef>
                <a:spcPts val="124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25 cech semantycznych, które odnoszą się do postrzegania/działania. </a:t>
            </a:r>
            <a:endParaRPr lang="pl-PL" sz="20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124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Sensory: fear, hear, listen, see, smell, taste, touch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Motor: eat, lift, manipulate, move, push, rub, run, say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Abstract: approach, break, clean, drive, enter,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 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fill, near, open, ride, wear</a:t>
            </a:r>
            <a:endParaRPr lang="pl-PL" sz="20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176" name="Picture 11_0"/>
          <p:cNvPicPr/>
          <p:nvPr/>
        </p:nvPicPr>
        <p:blipFill>
          <a:blip r:embed="rId3"/>
          <a:stretch/>
        </p:blipFill>
        <p:spPr>
          <a:xfrm>
            <a:off x="8221680" y="0"/>
            <a:ext cx="922320" cy="12351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755640" y="115920"/>
            <a:ext cx="7772400" cy="792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600" b="0" u="none" strike="noStrike">
                <a:solidFill>
                  <a:srgbClr val="FFFF00"/>
                </a:solidFill>
                <a:effectLst/>
                <a:uFillTx/>
                <a:latin typeface="Calibri"/>
              </a:rPr>
              <a:t>Neuroobrazowanie słów?</a:t>
            </a: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617400" y="1335240"/>
            <a:ext cx="8350560" cy="3349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70000" lnSpcReduction="20000"/>
          </a:bodyPr>
          <a:lstStyle/>
          <a:p>
            <a:pPr marL="342720" indent="-34272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Predicting Human Brain Activity Associated with the Meanings </a:t>
            </a:r>
            <a:br>
              <a:rPr sz="3200" dirty="0">
                <a:latin typeface="Calibri" panose="020F0502020204030204" pitchFamily="34" charset="0"/>
              </a:rPr>
            </a:br>
            <a:r>
              <a:rPr lang="en-US" sz="32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of Nouns," T. M. Mitchell et al, Science, 320, 1191, 2008</a:t>
            </a:r>
            <a:endParaRPr lang="pl-PL" sz="3200" b="0" u="none" strike="noStrike" dirty="0">
              <a:solidFill>
                <a:srgbClr val="FFFFFF"/>
              </a:solidFill>
              <a:effectLst/>
              <a:uFillTx/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Czy możemy zobaczyć reprezentacje pojęć w mózgu? </a:t>
            </a:r>
            <a:br>
              <a:rPr sz="3200" dirty="0">
                <a:latin typeface="Calibri" panose="020F0502020204030204" pitchFamily="34" charset="0"/>
              </a:rPr>
            </a:br>
            <a:r>
              <a:rPr lang="pl-PL" sz="32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Po raz pierwszy udało się zobaczyć w miarę stabilne obrazy </a:t>
            </a:r>
            <a:r>
              <a:rPr lang="pl-PL" sz="32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fMRI</a:t>
            </a:r>
            <a:r>
              <a:rPr lang="pl-PL" sz="32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 ludzi, którzy widzą, słyszą lub myślą o jakimś pojęciu.</a:t>
            </a:r>
            <a:endParaRPr lang="pl-PL" sz="3200" b="0" u="none" strike="noStrike" dirty="0">
              <a:solidFill>
                <a:srgbClr val="FFFFFF"/>
              </a:solidFill>
              <a:effectLst/>
              <a:uFillTx/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Czytanie słów, jak i oglądanie obrazków, które przywodzą na myśl dany obiekt, wywołuje podobne aktywacje.</a:t>
            </a:r>
            <a:endParaRPr lang="pl-PL" sz="3200" b="0" u="none" strike="noStrike" dirty="0">
              <a:solidFill>
                <a:srgbClr val="FFFFFF"/>
              </a:solidFill>
              <a:effectLst/>
              <a:uFillTx/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Indywidualne różnice są spore, ale aktywacje pomiędzy różnymi ludźmi są na tyle podobne, że klasyfikator może się tego nauczyć. </a:t>
            </a:r>
            <a:endParaRPr lang="pl-PL" sz="3200" b="0" u="none" strike="noStrike" dirty="0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179" name="Text Box 4"/>
          <p:cNvSpPr/>
          <p:nvPr/>
        </p:nvSpPr>
        <p:spPr>
          <a:xfrm>
            <a:off x="684360" y="4581360"/>
            <a:ext cx="8302320" cy="14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spcBef>
                <a:spcPts val="124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25 cech semantycznych, które odnoszą się do postrzegania/działania. </a:t>
            </a:r>
            <a:endParaRPr lang="pl-PL" sz="20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124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Sensory: fear, hear, listen, see, smell, taste, touch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Motor: eat, lift, manipulate, move, push, rub, run, say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Abstract: approach, break, clean, drive, enter,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 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fill, near, open, ride, wear</a:t>
            </a:r>
            <a:endParaRPr lang="pl-PL" sz="20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180" name="Picture 11"/>
          <p:cNvPicPr/>
          <p:nvPr/>
        </p:nvPicPr>
        <p:blipFill>
          <a:blip r:embed="rId3"/>
          <a:stretch/>
        </p:blipFill>
        <p:spPr>
          <a:xfrm>
            <a:off x="8221680" y="0"/>
            <a:ext cx="922320" cy="1235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1" name="Picture 2"/>
          <p:cNvPicPr/>
          <p:nvPr/>
        </p:nvPicPr>
        <p:blipFill>
          <a:blip r:embed="rId4"/>
          <a:stretch/>
        </p:blipFill>
        <p:spPr>
          <a:xfrm>
            <a:off x="4132440" y="1542960"/>
            <a:ext cx="4838400" cy="2933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755640" y="115920"/>
            <a:ext cx="7772400" cy="792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600" b="0" u="none" strike="noStrike">
                <a:solidFill>
                  <a:srgbClr val="FFFF00"/>
                </a:solidFill>
                <a:effectLst/>
                <a:uFillTx/>
                <a:latin typeface="Calibri"/>
              </a:rPr>
              <a:t>Semantyka fMRI</a:t>
            </a: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517680" y="1234800"/>
            <a:ext cx="5178240" cy="1785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>
              <a:spcBef>
                <a:spcPts val="59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200" b="0" u="none" strike="noStrike">
                <a:solidFill>
                  <a:srgbClr val="FFFFFF"/>
                </a:solidFill>
                <a:effectLst/>
                <a:uFillTx/>
                <a:latin typeface="Calibri"/>
              </a:rPr>
              <a:t>Model nauczony na ~10 skanach fMRI  + korelacje z dużego korpusu słów (10</a:t>
            </a:r>
            <a:r>
              <a:rPr lang="pl-PL" sz="2200" b="0" u="none" strike="noStrike" baseline="30000">
                <a:solidFill>
                  <a:srgbClr val="FFFFFF"/>
                </a:solidFill>
                <a:effectLst/>
                <a:uFillTx/>
                <a:latin typeface="Calibri"/>
              </a:rPr>
              <a:t>12</a:t>
            </a:r>
            <a:r>
              <a:rPr lang="pl-PL" sz="2200" b="0" u="none" strike="noStrike">
                <a:solidFill>
                  <a:srgbClr val="FFFFFF"/>
                </a:solidFill>
                <a:effectLst/>
                <a:uFillTx/>
                <a:latin typeface="Calibri"/>
              </a:rPr>
              <a:t>) przewiduje aktywność fMRI dla wielu rzeczowników.</a:t>
            </a:r>
          </a:p>
        </p:txBody>
      </p:sp>
      <p:sp>
        <p:nvSpPr>
          <p:cNvPr id="184" name="Text Box 4"/>
          <p:cNvSpPr/>
          <p:nvPr/>
        </p:nvSpPr>
        <p:spPr>
          <a:xfrm>
            <a:off x="755640" y="2895480"/>
            <a:ext cx="8231040" cy="333386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2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Aktywacja mózgu obserwowana w </a:t>
            </a:r>
            <a:br>
              <a:rPr sz="2200" dirty="0">
                <a:latin typeface="Calibri" panose="020F0502020204030204" pitchFamily="34" charset="0"/>
              </a:rPr>
            </a:br>
            <a:r>
              <a:rPr lang="pl-PL" sz="22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fMRI</a:t>
            </a:r>
            <a:r>
              <a:rPr lang="pl-PL" sz="22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 dla danego pojęcia jest </a:t>
            </a:r>
            <a:br>
              <a:rPr sz="2200" dirty="0">
                <a:latin typeface="Calibri" panose="020F0502020204030204" pitchFamily="34" charset="0"/>
              </a:rPr>
            </a:br>
            <a:r>
              <a:rPr lang="pl-PL" sz="22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prototypem stanu mózgu związanego </a:t>
            </a:r>
            <a:br>
              <a:rPr sz="2200" dirty="0">
                <a:latin typeface="Calibri" panose="020F0502020204030204" pitchFamily="34" charset="0"/>
              </a:rPr>
            </a:br>
            <a:r>
              <a:rPr lang="pl-PL" sz="22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z sensem tego słowa. </a:t>
            </a:r>
            <a:br>
              <a:rPr sz="2200" dirty="0">
                <a:latin typeface="Calibri" panose="020F0502020204030204" pitchFamily="34" charset="0"/>
              </a:rPr>
            </a:br>
            <a:r>
              <a:rPr lang="pl-PL" sz="22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Pozwala to za pomocą korelacji </a:t>
            </a:r>
            <a:br>
              <a:rPr sz="2200" dirty="0">
                <a:latin typeface="Calibri" panose="020F0502020204030204" pitchFamily="34" charset="0"/>
              </a:rPr>
            </a:br>
            <a:r>
              <a:rPr lang="pl-PL" sz="22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pomiędzy słowami przewidzieć </a:t>
            </a:r>
            <a:br>
              <a:rPr sz="2200" dirty="0">
                <a:latin typeface="Calibri" panose="020F0502020204030204" pitchFamily="34" charset="0"/>
              </a:rPr>
            </a:br>
            <a:r>
              <a:rPr lang="pl-PL" sz="22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aktywacje dla nowych pojęć.  </a:t>
            </a:r>
            <a:br>
              <a:rPr sz="2200" dirty="0">
                <a:latin typeface="Calibri" panose="020F0502020204030204" pitchFamily="34" charset="0"/>
              </a:rPr>
            </a:br>
            <a:r>
              <a:rPr lang="pl-PL" sz="22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Pobudzenia mózgu to naturalna baza reprezentacji semantycznych. </a:t>
            </a:r>
            <a:endParaRPr lang="pl-PL" sz="2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2010 First Workshop on Computational Neurolinguistics</a:t>
            </a:r>
            <a:r>
              <a:rPr lang="pl-PL" sz="22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.</a:t>
            </a:r>
            <a:endParaRPr lang="pl-PL" sz="2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pic>
        <p:nvPicPr>
          <p:cNvPr id="185" name="Picture 11"/>
          <p:cNvPicPr/>
          <p:nvPr/>
        </p:nvPicPr>
        <p:blipFill>
          <a:blip r:embed="rId3"/>
          <a:stretch/>
        </p:blipFill>
        <p:spPr>
          <a:xfrm>
            <a:off x="8221680" y="0"/>
            <a:ext cx="922320" cy="1235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6" name="Picture 7"/>
          <p:cNvPicPr/>
          <p:nvPr/>
        </p:nvPicPr>
        <p:blipFill>
          <a:blip r:embed="rId4"/>
          <a:stretch/>
        </p:blipFill>
        <p:spPr>
          <a:xfrm>
            <a:off x="5551920" y="1620000"/>
            <a:ext cx="3448080" cy="34956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1130040" y="85320"/>
            <a:ext cx="6157800" cy="663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600" b="0" u="none" strike="noStrike">
                <a:solidFill>
                  <a:srgbClr val="FFFF00"/>
                </a:solidFill>
                <a:effectLst/>
                <a:uFillTx/>
                <a:latin typeface="Calibri"/>
              </a:rPr>
              <a:t>Słowa w mózgu</a:t>
            </a: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540000" y="922680"/>
            <a:ext cx="8495640" cy="2146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62500" lnSpcReduction="20000"/>
          </a:bodyPr>
          <a:lstStyle/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Eksperymenty psycholingwistyczne dotyczące mowy pokazują, </a:t>
            </a:r>
            <a:br>
              <a:rPr sz="3200" dirty="0">
                <a:latin typeface="Calibri" panose="020F0502020204030204" pitchFamily="34" charset="0"/>
              </a:rPr>
            </a:br>
            <a:r>
              <a:rPr lang="pl-PL" sz="32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że w mózgu mamy dyskretne reprezentacje fonologiczne</a:t>
            </a:r>
            <a:r>
              <a:rPr lang="en-US" sz="32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, </a:t>
            </a:r>
            <a:r>
              <a:rPr lang="pl-PL" sz="32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a nie akustyczne</a:t>
            </a:r>
            <a:r>
              <a:rPr lang="en-US" sz="32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.</a:t>
            </a:r>
            <a:endParaRPr lang="pl-PL" sz="3200" b="0" u="none" strike="noStrike" dirty="0">
              <a:solidFill>
                <a:srgbClr val="FFFFFF"/>
              </a:solidFill>
              <a:effectLst/>
              <a:uFillTx/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Sygnał akustyczny </a:t>
            </a:r>
            <a:r>
              <a:rPr lang="en-US" sz="32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=&gt; </a:t>
            </a:r>
            <a:r>
              <a:rPr lang="pl-PL" sz="32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fonemy </a:t>
            </a:r>
            <a:r>
              <a:rPr lang="en-US" sz="32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=&gt; </a:t>
            </a:r>
            <a:r>
              <a:rPr lang="pl-PL" sz="32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słowa </a:t>
            </a:r>
            <a:r>
              <a:rPr lang="en-US" sz="32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=&gt; </a:t>
            </a:r>
            <a:r>
              <a:rPr lang="pl-PL" sz="32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koncepcje semantyczne</a:t>
            </a:r>
            <a:r>
              <a:rPr lang="en-US" sz="32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.</a:t>
            </a:r>
            <a:endParaRPr lang="pl-PL" sz="3200" b="0" u="none" strike="noStrike" dirty="0">
              <a:solidFill>
                <a:srgbClr val="FFFFFF"/>
              </a:solidFill>
              <a:effectLst/>
              <a:uFillTx/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Aktywacje semantyczne następują </a:t>
            </a:r>
            <a:r>
              <a:rPr lang="en-US" sz="32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90 ms </a:t>
            </a:r>
            <a:r>
              <a:rPr lang="pl-PL" sz="32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po fonologicznych </a:t>
            </a:r>
            <a:r>
              <a:rPr lang="en-US" sz="32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(N200 ERPs).</a:t>
            </a:r>
            <a:endParaRPr lang="pl-PL" sz="3200" b="0" u="none" strike="noStrike" dirty="0">
              <a:solidFill>
                <a:srgbClr val="FFFFFF"/>
              </a:solidFill>
              <a:effectLst/>
              <a:uFillTx/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F. </a:t>
            </a:r>
            <a:r>
              <a:rPr lang="en-US" sz="32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</a:rPr>
              <a:t>Pulvermuller</a:t>
            </a:r>
            <a:r>
              <a:rPr lang="en-US" sz="32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 (2003) The Neuroscience of Language. On Brain Circuits of Words and Serial Order. Cambridge University Press.</a:t>
            </a:r>
            <a:endParaRPr lang="pl-PL" sz="3200" b="0" u="none" strike="noStrike" dirty="0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189" name="Text Box 4"/>
          <p:cNvSpPr/>
          <p:nvPr/>
        </p:nvSpPr>
        <p:spPr>
          <a:xfrm>
            <a:off x="540000" y="5121360"/>
            <a:ext cx="8446680" cy="14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spcBef>
                <a:spcPts val="124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Fonologiczna gęstość otoczenia słowa 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= 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liczba słów brzmiących podobnie jak 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dane słowo, czyli dająca podobne pobudzenia mózgu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.</a:t>
            </a:r>
            <a:endParaRPr lang="pl-PL" sz="20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124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Semantyczna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 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gęstość otoczenia słowa 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= 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liczba słów o podobnym znaczeniu (rozszerzona podsieć aktywacji)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. </a:t>
            </a:r>
            <a:endParaRPr lang="pl-PL" sz="20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90" name="Text Box 9"/>
          <p:cNvSpPr/>
          <p:nvPr/>
        </p:nvSpPr>
        <p:spPr>
          <a:xfrm>
            <a:off x="540000" y="3357720"/>
            <a:ext cx="2160360" cy="131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spcBef>
                <a:spcPts val="124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>
                <a:solidFill>
                  <a:srgbClr val="FFFFFF"/>
                </a:solidFill>
                <a:effectLst/>
                <a:uFillTx/>
                <a:latin typeface="Calibri"/>
              </a:rPr>
              <a:t>Sieci działania – postrzegania, wnioski z badań </a:t>
            </a:r>
            <a:r>
              <a:rPr lang="en-US" sz="2000" b="0" u="none" strike="noStrike">
                <a:solidFill>
                  <a:srgbClr val="FFFFFF"/>
                </a:solidFill>
                <a:effectLst/>
                <a:uFillTx/>
                <a:latin typeface="Calibri"/>
              </a:rPr>
              <a:t>ERP</a:t>
            </a:r>
            <a:r>
              <a:rPr lang="pl-PL" sz="2000" b="0" u="none" strike="noStrike">
                <a:solidFill>
                  <a:srgbClr val="FFFFFF"/>
                </a:solidFill>
                <a:effectLst/>
                <a:uFillTx/>
                <a:latin typeface="Calibri"/>
              </a:rPr>
              <a:t> i</a:t>
            </a:r>
            <a:r>
              <a:rPr lang="en-US" sz="2000" b="0" u="none" strike="noStrike">
                <a:solidFill>
                  <a:srgbClr val="FFFFFF"/>
                </a:solidFill>
                <a:effectLst/>
                <a:uFillTx/>
                <a:latin typeface="Calibri"/>
              </a:rPr>
              <a:t> fMRI</a:t>
            </a:r>
            <a:r>
              <a:rPr lang="pl-PL" sz="2000" b="0" u="none" strike="noStrike">
                <a:solidFill>
                  <a:srgbClr val="FFFFFF"/>
                </a:solidFill>
                <a:effectLst/>
                <a:uFillTx/>
                <a:latin typeface="Calibri"/>
              </a:rPr>
              <a:t>.</a:t>
            </a:r>
            <a:endParaRPr lang="pl-PL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191" name="Picture 10"/>
          <p:cNvPicPr/>
          <p:nvPr/>
        </p:nvPicPr>
        <p:blipFill>
          <a:blip r:embed="rId3"/>
          <a:stretch/>
        </p:blipFill>
        <p:spPr>
          <a:xfrm>
            <a:off x="2928960" y="3357720"/>
            <a:ext cx="5837040" cy="1577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2" name="Picture 11"/>
          <p:cNvPicPr/>
          <p:nvPr/>
        </p:nvPicPr>
        <p:blipFill>
          <a:blip r:embed="rId4"/>
          <a:stretch/>
        </p:blipFill>
        <p:spPr>
          <a:xfrm>
            <a:off x="8221680" y="0"/>
            <a:ext cx="922320" cy="12351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ransition>
    <p:strips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Content Placeholder 7" descr="chsq_bg_language_landscape.bmp"/>
          <p:cNvPicPr/>
          <p:nvPr/>
        </p:nvPicPr>
        <p:blipFill>
          <a:blip r:embed="rId3"/>
          <a:stretch/>
        </p:blipFill>
        <p:spPr>
          <a:xfrm>
            <a:off x="227160" y="0"/>
            <a:ext cx="876456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85800" y="-360"/>
            <a:ext cx="7772400" cy="685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600" b="0" u="none" strike="noStrike" dirty="0">
                <a:solidFill>
                  <a:srgbClr val="FFFF00"/>
                </a:solidFill>
                <a:effectLst/>
                <a:uFillTx/>
                <a:latin typeface="Calibri" panose="020F0502020204030204" pitchFamily="34" charset="0"/>
              </a:rPr>
              <a:t>Język (165)</a:t>
            </a:r>
            <a:endParaRPr lang="pl-PL" sz="3600" b="0" u="none" strike="noStrike" dirty="0">
              <a:solidFill>
                <a:srgbClr val="FFFF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755640" y="43920"/>
            <a:ext cx="7772400" cy="792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600" b="0" u="none" strike="noStrike">
                <a:solidFill>
                  <a:srgbClr val="FFFF00"/>
                </a:solidFill>
                <a:effectLst/>
                <a:uFillTx/>
                <a:latin typeface="Calibri"/>
              </a:rPr>
              <a:t>Semantyczna przestrzeń neuronalna</a:t>
            </a: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517320" y="1235160"/>
            <a:ext cx="2685960" cy="5341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Microsoft YaHei"/>
              </a:rPr>
              <a:t>Atlas semantyczny pokazuje aktywacje mózgu w czasie interpretacji sensu pojęć. Powstał dla 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Microsoft YaHei"/>
              </a:rPr>
              <a:t>1700 pojęć z analizy aktywacji mózgu mierzonej za pomocą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Microsoft YaHei"/>
              </a:rPr>
              <a:t>fMRI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Microsoft YaHei"/>
              </a:rPr>
              <a:t> 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w czasie oglądania filmów, uśredniony dla 7 osób. 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Laboratorium Gallanta w Berkeley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pl-PL" sz="2000" b="0" u="sng" strike="noStrike" dirty="0">
                <a:solidFill>
                  <a:srgbClr val="FFFFFF"/>
                </a:solidFill>
                <a:effectLst/>
                <a:highlight>
                  <a:srgbClr val="FFFF00"/>
                </a:highlight>
                <a:uFillTx/>
                <a:latin typeface="Calibri"/>
                <a:hlinkClick r:id="rId3"/>
              </a:rPr>
              <a:t>Brain </a:t>
            </a:r>
            <a:r>
              <a:rPr lang="pl-PL" sz="2000" b="0" u="sng" strike="noStrike" dirty="0" err="1">
                <a:solidFill>
                  <a:srgbClr val="FFFFFF"/>
                </a:solidFill>
                <a:effectLst/>
                <a:highlight>
                  <a:srgbClr val="FFFF00"/>
                </a:highlight>
                <a:uFillTx/>
                <a:latin typeface="Calibri"/>
                <a:hlinkClick r:id="rId3"/>
              </a:rPr>
              <a:t>viewer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, nawigacja w przestrzeni semantycznych aktywacji mózgu. </a:t>
            </a:r>
          </a:p>
        </p:txBody>
      </p:sp>
      <p:pic>
        <p:nvPicPr>
          <p:cNvPr id="197" name="Picture 2" descr="D:\public_html\Wyklady\img\Sematlas.jpg"/>
          <p:cNvPicPr/>
          <p:nvPr/>
        </p:nvPicPr>
        <p:blipFill>
          <a:blip r:embed="rId4"/>
          <a:stretch/>
        </p:blipFill>
        <p:spPr>
          <a:xfrm>
            <a:off x="3276720" y="1052640"/>
            <a:ext cx="5790960" cy="55242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755640" y="43920"/>
            <a:ext cx="7772400" cy="792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600" b="0" u="none" strike="noStrike">
                <a:solidFill>
                  <a:srgbClr val="FFFF00"/>
                </a:solidFill>
                <a:effectLst/>
                <a:uFillTx/>
                <a:latin typeface="Calibri"/>
              </a:rPr>
              <a:t>Aktywacja kory</a:t>
            </a: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517680" y="910440"/>
            <a:ext cx="8518320" cy="825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>
              <a:spcBef>
                <a:spcPts val="59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>
                <a:solidFill>
                  <a:srgbClr val="FFFFFF"/>
                </a:solidFill>
                <a:effectLst/>
                <a:uFillTx/>
                <a:latin typeface="Calibri"/>
              </a:rPr>
              <a:t>Większość wokseli bierze udział w kodowaniu wielu pojęć, ale niektóre mają silne preferencje, jak w tym przypadku. </a:t>
            </a:r>
          </a:p>
        </p:txBody>
      </p:sp>
      <p:pic>
        <p:nvPicPr>
          <p:cNvPr id="200" name="Picture 2" descr="D:\public_html\Wyklady\img\murder.jpg"/>
          <p:cNvPicPr/>
          <p:nvPr/>
        </p:nvPicPr>
        <p:blipFill>
          <a:blip r:embed="rId3"/>
          <a:stretch/>
        </p:blipFill>
        <p:spPr>
          <a:xfrm>
            <a:off x="179280" y="1844640"/>
            <a:ext cx="8801280" cy="35337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85800" y="99000"/>
            <a:ext cx="7772400" cy="799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600" b="0" u="none" strike="noStrike">
                <a:solidFill>
                  <a:srgbClr val="FFFF00"/>
                </a:solidFill>
                <a:effectLst/>
                <a:uFillTx/>
                <a:latin typeface="Calibri"/>
              </a:rPr>
              <a:t>Atlas Semantyczny</a:t>
            </a: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456840" y="1033200"/>
            <a:ext cx="8529480" cy="54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>
              <a:spcBef>
                <a:spcPts val="598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u="none" strike="noStrike">
                <a:solidFill>
                  <a:srgbClr val="FFFFFF"/>
                </a:solidFill>
                <a:effectLst/>
                <a:uFillTx/>
                <a:latin typeface="Calibri"/>
                <a:hlinkClick r:id="rId2"/>
              </a:rPr>
              <a:t>Atlas w wersji angielskiej</a:t>
            </a:r>
            <a:r>
              <a:rPr lang="en-US" sz="2400" b="0" u="none" strike="noStrike">
                <a:solidFill>
                  <a:srgbClr val="FFFF00"/>
                </a:solidFill>
                <a:effectLst/>
                <a:uFillTx/>
                <a:latin typeface="Calibri"/>
              </a:rPr>
              <a:t>    </a:t>
            </a:r>
            <a:endParaRPr lang="pl-PL" sz="24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203" name="Picture 3"/>
          <p:cNvPicPr/>
          <p:nvPr/>
        </p:nvPicPr>
        <p:blipFill>
          <a:blip r:embed="rId3"/>
          <a:stretch/>
        </p:blipFill>
        <p:spPr>
          <a:xfrm>
            <a:off x="2144880" y="1577160"/>
            <a:ext cx="6999120" cy="4772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4" name="Symbol zastępczy zawartości 2"/>
          <p:cNvSpPr/>
          <p:nvPr/>
        </p:nvSpPr>
        <p:spPr>
          <a:xfrm>
            <a:off x="477720" y="1774800"/>
            <a:ext cx="1650960" cy="4898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rmAutofit/>
          </a:bodyPr>
          <a:lstStyle/>
          <a:p>
            <a:pPr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Przykład</a:t>
            </a:r>
            <a:endParaRPr lang="pl-PL" sz="20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u="none" strike="noStrike" dirty="0">
                <a:solidFill>
                  <a:srgbClr val="FFFF00"/>
                </a:solidFill>
                <a:effectLst/>
                <a:uFillTx/>
                <a:latin typeface="Calibri"/>
                <a:ea typeface="Calibri"/>
              </a:rPr>
              <a:t>spirit</a:t>
            </a:r>
            <a:r>
              <a:rPr lang="en-US" sz="2000" b="0" u="none" strike="noStrike" dirty="0">
                <a:solidFill>
                  <a:srgbClr val="000000"/>
                </a:solidFill>
                <a:effectLst/>
                <a:uFillTx/>
                <a:latin typeface="Calibri"/>
                <a:ea typeface="Calibri"/>
              </a:rPr>
              <a:t> 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79 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słów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69 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klik = minimalnych jednostek mających znaczenie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.</a:t>
            </a:r>
            <a:endParaRPr lang="pl-PL" sz="20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2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9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Synset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 </a:t>
            </a:r>
            <a:endParaRPr lang="pl-PL" sz="20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= 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zbiór synonimów w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Wordnecie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.</a:t>
            </a:r>
            <a:endParaRPr lang="pl-PL" sz="20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1142640" y="214200"/>
            <a:ext cx="6086520" cy="663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600" b="0" u="none" strike="noStrike">
                <a:solidFill>
                  <a:srgbClr val="FFFF00"/>
                </a:solidFill>
                <a:effectLst/>
                <a:uFillTx/>
                <a:latin typeface="Calibri"/>
                <a:ea typeface="Calibri"/>
              </a:rPr>
              <a:t>Słowa i kreatywność </a:t>
            </a:r>
            <a:endParaRPr lang="pl-PL" sz="3600" b="0" u="none" strike="noStrike">
              <a:solidFill>
                <a:srgbClr val="FFFF00"/>
              </a:solidFill>
              <a:effectLst/>
              <a:uFillTx/>
              <a:latin typeface="Calibri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444240" y="1066680"/>
            <a:ext cx="8195760" cy="1570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Cele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: 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Calibri"/>
            </a:endParaRPr>
          </a:p>
          <a:p>
            <a:pPr>
              <a:spcBef>
                <a:spcPts val="499"/>
              </a:spcBef>
              <a:buClr>
                <a:srgbClr val="FFFFFF"/>
              </a:buClr>
              <a:buFont typeface="Calibri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   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zrobić najprostszy model kreatywnego myślenia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; 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Calibri"/>
            </a:endParaRPr>
          </a:p>
          <a:p>
            <a:pPr>
              <a:spcBef>
                <a:spcPts val="499"/>
              </a:spcBef>
              <a:buClr>
                <a:srgbClr val="FFFFFF"/>
              </a:buClr>
              <a:buFont typeface="Calibri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   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tworzyć interesujące nowe nazwy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, 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oddające cechy produktów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;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Calibri"/>
            </a:endParaRPr>
          </a:p>
          <a:p>
            <a:pPr>
              <a:spcBef>
                <a:spcPts val="499"/>
              </a:spcBef>
              <a:buClr>
                <a:srgbClr val="FFFFFF"/>
              </a:buClr>
              <a:buFont typeface="Calibri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   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zrozumieć nowe słowa, których nie ma w słowniku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.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207" name="Text Box 4"/>
          <p:cNvSpPr/>
          <p:nvPr/>
        </p:nvSpPr>
        <p:spPr>
          <a:xfrm>
            <a:off x="430920" y="2637000"/>
            <a:ext cx="8735760" cy="177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spcBef>
                <a:spcPts val="124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Model zainspirowany przez procesy zachodzące w mózgu w czasie wymyślania nowych słów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.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 Dany jest zbiór słów kluczowych, które pobudzają korę słuchową. </a:t>
            </a:r>
            <a:endParaRPr lang="pl-PL" sz="20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24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Fonemy (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allofony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) są rezonansami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, 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uporządkowane pobudzenie fonemów aktywuje zarówno znane słowa jak i nowe kombinacje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; 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kontekst 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+ 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hamowanie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 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w procesie „zwycięzca bierze wszystko” zostawia jedno słowo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.</a:t>
            </a:r>
            <a:endParaRPr lang="pl-PL" sz="20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pic>
        <p:nvPicPr>
          <p:cNvPr id="208" name="Picture 6"/>
          <p:cNvPicPr/>
          <p:nvPr/>
        </p:nvPicPr>
        <p:blipFill>
          <a:blip r:embed="rId3"/>
          <a:stretch/>
        </p:blipFill>
        <p:spPr>
          <a:xfrm>
            <a:off x="7524720" y="115920"/>
            <a:ext cx="1523880" cy="1197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9" name="Text Box 7"/>
          <p:cNvSpPr/>
          <p:nvPr/>
        </p:nvSpPr>
        <p:spPr>
          <a:xfrm>
            <a:off x="444240" y="4511610"/>
            <a:ext cx="8495640" cy="170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2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Kreatywność</a:t>
            </a:r>
            <a:r>
              <a:rPr lang="en-US" sz="22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 = </a:t>
            </a:r>
            <a:r>
              <a:rPr lang="pl-PL" sz="22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wyobraźnia </a:t>
            </a:r>
            <a:r>
              <a:rPr lang="en-US" sz="22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(</a:t>
            </a:r>
            <a:r>
              <a:rPr lang="pl-PL" sz="22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fluktuacje</a:t>
            </a:r>
            <a:r>
              <a:rPr lang="en-US" sz="22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) + </a:t>
            </a:r>
            <a:r>
              <a:rPr lang="pl-PL" sz="22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filtrowanie </a:t>
            </a:r>
            <a:r>
              <a:rPr lang="en-US" sz="22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(</a:t>
            </a:r>
            <a:r>
              <a:rPr lang="pl-PL" sz="22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konkurencja</a:t>
            </a:r>
            <a:r>
              <a:rPr lang="en-US" sz="22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)</a:t>
            </a:r>
            <a:endParaRPr lang="pl-PL" sz="2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1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Wyobraźnia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: 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wiele chwilowych rezonansów powstaje równolegle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, 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aktywując reprezentacje słów i nie-słów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, 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zależnie od siły połączeń oscylatorów. </a:t>
            </a:r>
            <a:endParaRPr lang="pl-PL" sz="20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1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Filtrowanie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: 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skojarzenia, emocje, gęstość fonologiczna/semantyczna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. </a:t>
            </a:r>
            <a:endParaRPr lang="pl-PL" sz="20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11700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600" b="0" u="none" strike="noStrike">
                <a:solidFill>
                  <a:srgbClr val="FFC000"/>
                </a:solidFill>
                <a:effectLst/>
                <a:uFillTx/>
                <a:latin typeface="Calibri"/>
              </a:rPr>
              <a:t>Co będzie</a:t>
            </a:r>
            <a:endParaRPr lang="pl-PL" sz="3600" b="0" u="none" strike="noStrike">
              <a:solidFill>
                <a:srgbClr val="FFFF00"/>
              </a:solidFill>
              <a:effectLst/>
              <a:uFillTx/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40000" y="1319400"/>
            <a:ext cx="8280000" cy="480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2720" indent="-342720">
              <a:spcAft>
                <a:spcPts val="1199"/>
              </a:spcAft>
              <a:buClr>
                <a:srgbClr val="FFFFFF"/>
              </a:buClr>
              <a:buFont typeface="Calibri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Sieci semantyczne i informacja w mózgach</a:t>
            </a:r>
          </a:p>
          <a:p>
            <a:pPr marL="342720" indent="-342720">
              <a:spcAft>
                <a:spcPts val="1199"/>
              </a:spcAft>
              <a:buClr>
                <a:srgbClr val="FFFFFF"/>
              </a:buClr>
              <a:buFont typeface="Calibri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Grafy wiedzy</a:t>
            </a:r>
          </a:p>
          <a:p>
            <a:pPr marL="342720" indent="-342720">
              <a:spcAft>
                <a:spcPts val="1199"/>
              </a:spcAft>
              <a:buClr>
                <a:srgbClr val="FFFFFF"/>
              </a:buClr>
              <a:buFont typeface="Calibri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Reprezentacje bezpośrednie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 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Calibri"/>
            </a:endParaRPr>
          </a:p>
          <a:p>
            <a:pPr marL="342720" indent="-342720">
              <a:spcAft>
                <a:spcPts val="1199"/>
              </a:spcAft>
              <a:buClr>
                <a:srgbClr val="FFFFFF"/>
              </a:buClr>
              <a:buFont typeface="Calibri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Ramy </a:t>
            </a:r>
          </a:p>
          <a:p>
            <a:pPr marL="342720" indent="-342720">
              <a:spcAft>
                <a:spcPts val="1199"/>
              </a:spcAft>
              <a:buClr>
                <a:srgbClr val="FFFFFF"/>
              </a:buClr>
              <a:buFont typeface="Calibri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Skrypty </a:t>
            </a:r>
          </a:p>
          <a:p>
            <a:pPr marL="342720" indent="-342720">
              <a:spcAft>
                <a:spcPts val="1199"/>
              </a:spcAft>
              <a:buClr>
                <a:srgbClr val="FFFFFF"/>
              </a:buClr>
              <a:buFont typeface="Calibri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Mapy argumentów</a:t>
            </a:r>
          </a:p>
          <a:p>
            <a:pPr marL="342720" indent="-342720">
              <a:spcAft>
                <a:spcPts val="1199"/>
              </a:spcAft>
              <a:buClr>
                <a:srgbClr val="FFFFFF"/>
              </a:buClr>
              <a:buFont typeface="Calibri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Agenci</a:t>
            </a:r>
          </a:p>
          <a:p>
            <a:pPr marL="342720" indent="0">
              <a:spcAft>
                <a:spcPts val="1199"/>
              </a:spcAft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3"/>
          <a:stretch/>
        </p:blipFill>
        <p:spPr>
          <a:xfrm>
            <a:off x="3732120" y="3420000"/>
            <a:ext cx="5411880" cy="3420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ransition>
    <p:strips dir="r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1142640" y="214200"/>
            <a:ext cx="6086520" cy="663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600" b="0" u="none" strike="noStrike">
                <a:solidFill>
                  <a:srgbClr val="FFFF00"/>
                </a:solidFill>
                <a:effectLst/>
                <a:uFillTx/>
                <a:latin typeface="Calibri"/>
                <a:ea typeface="Calibri"/>
              </a:rPr>
              <a:t>Słowa i kreatywność </a:t>
            </a:r>
            <a:endParaRPr lang="pl-PL" sz="3600" b="0" u="none" strike="noStrike">
              <a:solidFill>
                <a:srgbClr val="FFFF00"/>
              </a:solidFill>
              <a:effectLst/>
              <a:uFillTx/>
              <a:latin typeface="Calibri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444240" y="1066680"/>
            <a:ext cx="8195760" cy="1570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Cele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: 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Calibri"/>
            </a:endParaRPr>
          </a:p>
          <a:p>
            <a:pPr>
              <a:spcBef>
                <a:spcPts val="499"/>
              </a:spcBef>
              <a:buClr>
                <a:srgbClr val="FFFFFF"/>
              </a:buClr>
              <a:buFont typeface="Calibri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   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zrobić najprostszy model kreatywnego myślenia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; 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Calibri"/>
            </a:endParaRPr>
          </a:p>
          <a:p>
            <a:pPr>
              <a:spcBef>
                <a:spcPts val="499"/>
              </a:spcBef>
              <a:buClr>
                <a:srgbClr val="FFFFFF"/>
              </a:buClr>
              <a:buFont typeface="Calibri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   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tworzyć interesujące nowe nazwy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, 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oddające cechy produktów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;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Calibri"/>
            </a:endParaRPr>
          </a:p>
          <a:p>
            <a:pPr>
              <a:spcBef>
                <a:spcPts val="499"/>
              </a:spcBef>
              <a:buClr>
                <a:srgbClr val="FFFFFF"/>
              </a:buClr>
              <a:buFont typeface="Calibri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   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zrozumieć nowe słowa, których nie ma w słowniku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.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207" name="Text Box 4"/>
          <p:cNvSpPr/>
          <p:nvPr/>
        </p:nvSpPr>
        <p:spPr>
          <a:xfrm>
            <a:off x="430920" y="2637000"/>
            <a:ext cx="8735760" cy="177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spcBef>
                <a:spcPts val="124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Model zainspirowany przez procesy zachodzące w mózgu w czasie wymyślania nowych słów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.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 Dany jest zbiór słów kluczowych, które pobudzają korę słuchową. </a:t>
            </a:r>
            <a:endParaRPr lang="pl-PL" sz="20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24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Fonemy (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allofony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) są rezonansami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, 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uporządkowane pobudzenie fonemów aktywuje zarówno znane słowa jak i nowe kombinacje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; 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kontekst 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+ 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hamowanie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 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w procesie „zwycięzca bierze wszystko” zostawia jedno słowo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.</a:t>
            </a:r>
            <a:endParaRPr lang="pl-PL" sz="20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pic>
        <p:nvPicPr>
          <p:cNvPr id="208" name="Picture 6"/>
          <p:cNvPicPr/>
          <p:nvPr/>
        </p:nvPicPr>
        <p:blipFill>
          <a:blip r:embed="rId3"/>
          <a:stretch/>
        </p:blipFill>
        <p:spPr>
          <a:xfrm>
            <a:off x="7524720" y="115920"/>
            <a:ext cx="1523880" cy="1197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9" name="Text Box 7"/>
          <p:cNvSpPr/>
          <p:nvPr/>
        </p:nvSpPr>
        <p:spPr>
          <a:xfrm>
            <a:off x="444240" y="4511610"/>
            <a:ext cx="8495640" cy="170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2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Kreatywność</a:t>
            </a:r>
            <a:r>
              <a:rPr lang="en-US" sz="22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 = </a:t>
            </a:r>
            <a:r>
              <a:rPr lang="pl-PL" sz="22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wyobraźnia </a:t>
            </a:r>
            <a:r>
              <a:rPr lang="en-US" sz="22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(</a:t>
            </a:r>
            <a:r>
              <a:rPr lang="pl-PL" sz="22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fluktuacje</a:t>
            </a:r>
            <a:r>
              <a:rPr lang="en-US" sz="22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) + </a:t>
            </a:r>
            <a:r>
              <a:rPr lang="pl-PL" sz="22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filtrowanie </a:t>
            </a:r>
            <a:r>
              <a:rPr lang="en-US" sz="22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(</a:t>
            </a:r>
            <a:r>
              <a:rPr lang="pl-PL" sz="22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konkurencja</a:t>
            </a:r>
            <a:r>
              <a:rPr lang="en-US" sz="22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)</a:t>
            </a:r>
            <a:endParaRPr lang="pl-PL" sz="2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4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1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Wyobraźnia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: 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wiele chwilowych rezonansów powstaje równolegle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, 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aktywując reprezentacje słów i nie-słów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, 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zależnie od siły połączeń oscylatorów. </a:t>
            </a:r>
            <a:endParaRPr lang="pl-PL" sz="20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1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Filtrowanie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: 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skojarzenia, emocje, gęstość fonologiczna/semantyczna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. </a:t>
            </a:r>
            <a:endParaRPr lang="pl-PL" sz="20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B0A929-B828-47FB-CA90-82C13B38C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885" y="2145384"/>
            <a:ext cx="5944115" cy="47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83375"/>
      </p:ext>
    </p:extLst>
  </p:cSld>
  <p:clrMapOvr>
    <a:masterClrMapping/>
  </p:clrMapOvr>
  <p:transition>
    <p:strips dir="r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1042560" y="115920"/>
            <a:ext cx="7186680" cy="642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600" b="0" u="none" strike="noStrike">
                <a:solidFill>
                  <a:srgbClr val="FFFF00"/>
                </a:solidFill>
                <a:effectLst/>
                <a:uFillTx/>
                <a:latin typeface="Calibri"/>
              </a:rPr>
              <a:t>Słowa: eksperymenty</a:t>
            </a:r>
          </a:p>
        </p:txBody>
      </p:sp>
      <p:sp>
        <p:nvSpPr>
          <p:cNvPr id="217" name="PlaceHolder 2"/>
          <p:cNvSpPr>
            <a:spLocks noGrp="1"/>
          </p:cNvSpPr>
          <p:nvPr>
            <p:ph/>
          </p:nvPr>
        </p:nvSpPr>
        <p:spPr>
          <a:xfrm>
            <a:off x="444240" y="765000"/>
            <a:ext cx="8699400" cy="2362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List od przyjaciela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: 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Calibri"/>
            </a:endParaRPr>
          </a:p>
          <a:p>
            <a:pPr indent="0"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I am looking for a word that would capture the following qualities: portal to new worlds of imagination and creativity, a place where visitors embark on a journey discovering their inner selves, awakening the Peter Pan within. 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A place where we can travel through time and space (from the origin to the future and back), so, its about time, about space, infinite possibilities.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Calibri"/>
            </a:endParaRPr>
          </a:p>
          <a:p>
            <a:pPr indent="0"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FAST!!! I need it </a:t>
            </a:r>
            <a:r>
              <a:rPr lang="en-US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</a:rPr>
              <a:t>sooooooooooooooooooooooon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.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218" name="Text Box 4"/>
          <p:cNvSpPr/>
          <p:nvPr/>
        </p:nvSpPr>
        <p:spPr>
          <a:xfrm>
            <a:off x="723900" y="3105720"/>
            <a:ext cx="8277180" cy="344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creativital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, </a:t>
            </a:r>
            <a:r>
              <a:rPr lang="en-US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creatival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 (creativity, portal), 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używane 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creatival.com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en-US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creativery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 (creativity, discovery), creativery.com (</a:t>
            </a:r>
            <a:r>
              <a:rPr lang="en-US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strategy+creativity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)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it-IT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discoverity = {disc, disco, discover, verity}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 (discovery, creativity, verity)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en-US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digventure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 ={dig, digital, venture, adventure} 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,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  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nowe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! 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en-US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imativity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 (imagination, creativity); </a:t>
            </a:r>
            <a:r>
              <a:rPr lang="en-US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infinitime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 (infinitive, time) 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en-US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infinition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 (infinitive, imagination), 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nazwa firmy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en-US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journativity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 (journey, creativity) 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en-US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learnativity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 (taken, see http://www.learnativity.com)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en-US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portravel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 (portal, travel); </a:t>
            </a:r>
            <a:r>
              <a:rPr lang="en-US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sportal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 (space, sport, portal), 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używane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en-US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timagination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 (time, imagination); </a:t>
            </a:r>
            <a:r>
              <a:rPr lang="en-US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timativity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 (time, creativity)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en-US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tivery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 (time, discovery); </a:t>
            </a:r>
            <a:r>
              <a:rPr lang="en-US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trime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 (travel, time) </a:t>
            </a:r>
            <a:endParaRPr lang="pl-PL" sz="20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755640" y="115920"/>
            <a:ext cx="7772400" cy="792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600" b="0" u="none" strike="noStrike">
                <a:solidFill>
                  <a:srgbClr val="FFFF00"/>
                </a:solidFill>
                <a:effectLst/>
                <a:uFillTx/>
                <a:latin typeface="Calibri"/>
              </a:rPr>
              <a:t>Filtr fonologiczny</a:t>
            </a: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>
          <a:xfrm>
            <a:off x="685440" y="1000080"/>
            <a:ext cx="8350200" cy="1433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42720" indent="-342720">
              <a:spcBef>
                <a:spcPts val="499"/>
              </a:spcBef>
              <a:buClr>
                <a:srgbClr val="FFFFFF"/>
              </a:buClr>
              <a:buFont typeface="Calibri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Trenujemy sieć na słówkach z większego słownika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.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Calibri"/>
            </a:endParaRPr>
          </a:p>
          <a:p>
            <a:pPr marL="342720" indent="-342720">
              <a:spcBef>
                <a:spcPts val="499"/>
              </a:spcBef>
              <a:buClr>
                <a:srgbClr val="FFFFFF"/>
              </a:buClr>
              <a:buFont typeface="Calibri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Tworzymy ciągi 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 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słów o 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“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prawdopodobieństwie fonologicznym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”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 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&gt;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 próg</a:t>
            </a:r>
            <a:r>
              <a:rPr lang="en-US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.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Calibri"/>
            </a:endParaRPr>
          </a:p>
          <a:p>
            <a:pPr marL="342720" indent="-342720">
              <a:spcBef>
                <a:spcPts val="499"/>
              </a:spcBef>
              <a:buClr>
                <a:srgbClr val="FFFFFF"/>
              </a:buClr>
              <a:buFont typeface="Calibri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Dostajemy poemat science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</a:rPr>
              <a:t>fiction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 … cybernetyczny poeta Kurzweila jest mniej zabawny.</a:t>
            </a:r>
          </a:p>
        </p:txBody>
      </p:sp>
      <p:pic>
        <p:nvPicPr>
          <p:cNvPr id="221" name="Picture 2"/>
          <p:cNvPicPr/>
          <p:nvPr/>
        </p:nvPicPr>
        <p:blipFill>
          <a:blip r:embed="rId2"/>
          <a:stretch/>
        </p:blipFill>
        <p:spPr>
          <a:xfrm>
            <a:off x="760320" y="3035160"/>
            <a:ext cx="3353040" cy="1229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2" name="Picture 3"/>
          <p:cNvPicPr/>
          <p:nvPr/>
        </p:nvPicPr>
        <p:blipFill>
          <a:blip r:embed="rId3"/>
          <a:stretch/>
        </p:blipFill>
        <p:spPr>
          <a:xfrm>
            <a:off x="1519200" y="4548240"/>
            <a:ext cx="1809720" cy="1228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3" name="Symbol zastępczy zawartości 2"/>
          <p:cNvSpPr/>
          <p:nvPr/>
        </p:nvSpPr>
        <p:spPr>
          <a:xfrm>
            <a:off x="4113360" y="2433600"/>
            <a:ext cx="4856040" cy="422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rmAutofit/>
          </a:bodyPr>
          <a:lstStyle/>
          <a:p>
            <a:pPr algn="ctr"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Ardyczulił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ardychstronnie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 </a:t>
            </a:r>
            <a:endParaRPr lang="pl-PL" sz="20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ardywialiwił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ardyklonnnie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: </a:t>
            </a:r>
            <a:endParaRPr lang="pl-PL" sz="20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ardywializować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ardywianacje</a:t>
            </a:r>
            <a:endParaRPr lang="pl-PL" sz="20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argadolić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argadziancje</a:t>
            </a:r>
            <a:endParaRPr lang="pl-PL" sz="20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arganiastość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argastyczna</a:t>
            </a:r>
            <a:endParaRPr lang="pl-PL" sz="20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arganianalność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arganiczna</a:t>
            </a:r>
            <a:endParaRPr lang="pl-PL" sz="20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argasknie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argasknika</a:t>
            </a:r>
            <a:endParaRPr lang="pl-PL" sz="20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argaszczyny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argasznika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.</a:t>
            </a:r>
            <a:endParaRPr lang="pl-PL" sz="20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Argulachny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argawista</a:t>
            </a:r>
            <a:endParaRPr lang="pl-PL" sz="20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argumowny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argumofon</a:t>
            </a:r>
            <a:endParaRPr lang="pl-PL" sz="20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argumiadał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argumialenie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 panose="020F0502020204030204" pitchFamily="34" charset="0"/>
              </a:rPr>
              <a:t>.</a:t>
            </a:r>
            <a:endParaRPr lang="pl-PL" sz="20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1528740" y="80850"/>
            <a:ext cx="6086520" cy="663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600" b="0" u="none" strike="noStrike" dirty="0">
                <a:solidFill>
                  <a:srgbClr val="FFFF00"/>
                </a:solidFill>
                <a:effectLst/>
                <a:uFillTx/>
                <a:latin typeface="Calibri"/>
                <a:ea typeface="Calibri"/>
              </a:rPr>
              <a:t>Grafy wiedzy</a:t>
            </a:r>
            <a:endParaRPr lang="pl-PL" sz="3600" b="0" u="none" strike="noStrike" dirty="0">
              <a:solidFill>
                <a:srgbClr val="FFFF00"/>
              </a:solidFill>
              <a:effectLst/>
              <a:uFillTx/>
              <a:latin typeface="Calibri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444240" y="962025"/>
            <a:ext cx="8195760" cy="744654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Grafy wiedzy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integrują dane z różnych źródeł w spójną</a:t>
            </a: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strukturę, pozwalając wykorzystać informację w nich zawartą na wiele sposobów. </a:t>
            </a:r>
            <a:endParaRPr lang="pl-PL" sz="2000" u="none" strike="noStrike" dirty="0">
              <a:solidFill>
                <a:srgbClr val="FFFF00"/>
              </a:solidFill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38381C-1952-F884-6AE8-171871C8E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74" y="1706680"/>
            <a:ext cx="5381625" cy="2443650"/>
          </a:xfrm>
          <a:prstGeom prst="rect">
            <a:avLst/>
          </a:prstGeom>
        </p:spPr>
      </p:pic>
      <p:sp>
        <p:nvSpPr>
          <p:cNvPr id="3" name="PlaceHolder 2">
            <a:extLst>
              <a:ext uri="{FF2B5EF4-FFF2-40B4-BE49-F238E27FC236}">
                <a16:creationId xmlns:a16="http://schemas.microsoft.com/office/drawing/2014/main" id="{B2BC864B-8A2A-418C-FADF-947A95E30FD0}"/>
              </a:ext>
            </a:extLst>
          </p:cNvPr>
          <p:cNvSpPr txBox="1">
            <a:spLocks/>
          </p:cNvSpPr>
          <p:nvPr/>
        </p:nvSpPr>
        <p:spPr>
          <a:xfrm>
            <a:off x="368039" y="4150331"/>
            <a:ext cx="8477381" cy="26268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342900"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Akwizycja danych.</a:t>
            </a:r>
          </a:p>
          <a:p>
            <a:pPr marL="571500" indent="-342900"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Rozpoznawanie i rozróżnianie obiektów (osób, miejsc itp.).</a:t>
            </a:r>
          </a:p>
          <a:p>
            <a:pPr marL="571500" indent="-342900"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Ekstrakcja relacji: Określanie powiązań między węzłami. </a:t>
            </a:r>
          </a:p>
          <a:p>
            <a:pPr marL="571500" indent="-342900"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Tworzenie ontologii</a:t>
            </a:r>
          </a:p>
          <a:p>
            <a:pPr marL="571500" indent="-342900"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Przechowywanie danych w bazie obsługi danych grafowych.</a:t>
            </a:r>
          </a:p>
          <a:p>
            <a:pPr marL="571500" indent="-342900"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Zapytania: używanie języków zapytań grafowych do nawigacji w grafie.</a:t>
            </a:r>
          </a:p>
          <a:p>
            <a:pPr marL="571500" indent="-342900"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Wnioskowanie: odkrywanie nowych relacji, identyfikowanie niespójności.</a:t>
            </a:r>
            <a:endParaRPr lang="pl-PL" sz="20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384898"/>
      </p:ext>
    </p:extLst>
  </p:cSld>
  <p:clrMapOvr>
    <a:masterClrMapping/>
  </p:clrMapOvr>
  <p:transition>
    <p:strips dir="r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1528740" y="80850"/>
            <a:ext cx="6086520" cy="663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600" b="0" u="none" strike="noStrike" dirty="0">
                <a:solidFill>
                  <a:srgbClr val="FFFF00"/>
                </a:solidFill>
                <a:effectLst/>
                <a:uFillTx/>
                <a:latin typeface="Calibri"/>
                <a:ea typeface="Calibri"/>
              </a:rPr>
              <a:t>Zalety grafów wiedzy</a:t>
            </a:r>
            <a:endParaRPr lang="pl-PL" sz="3600" b="0" u="none" strike="noStrike" dirty="0">
              <a:solidFill>
                <a:srgbClr val="FFFF00"/>
              </a:solidFill>
              <a:effectLst/>
              <a:uFillTx/>
              <a:latin typeface="Calibri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444240" y="962024"/>
            <a:ext cx="8195760" cy="5410783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571500" indent="-342900"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Ulepszona integracja danych strukturalnych i nieuporządkowanych.</a:t>
            </a:r>
          </a:p>
          <a:p>
            <a:pPr marL="571500" indent="-342900"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Ulepszone wyszukiwanie i odkrywanie dzięki relacjom między węzłami. </a:t>
            </a:r>
            <a:b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Szukanie na podstawie słów kluczowych lu</a:t>
            </a: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 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relacji między pojęciami. Semantyka pojęć ułatwia kontekstową interpretację.</a:t>
            </a:r>
          </a:p>
          <a:p>
            <a:pPr marL="571500" indent="-342900"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Ułatwienie wykonywania złożonych zapytań obejmujących wiele relacji między obiektami. </a:t>
            </a:r>
          </a:p>
          <a:p>
            <a:pPr marL="571500" indent="-342900"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Podejmowanie decyzji w czasie rzeczywistym, szybkie tworzenie połączeń między różnymi węzłami. </a:t>
            </a:r>
          </a:p>
          <a:p>
            <a:pPr marL="571500" indent="-342900"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Standardowe ramy reprezentowania danych ułatwiają interoperacyjność między różnymi systemami.</a:t>
            </a: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u="none" strike="noStrike" dirty="0">
                <a:solidFill>
                  <a:schemeClr val="bg1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Wyszukiwanie informacji: zrozumienie relacji między różnymi elementami, takimi jak ludzie, miejsca i rzeczy, </a:t>
            </a:r>
            <a:r>
              <a:rPr lang="pl-PL" sz="2000" u="none" strike="noStrike" dirty="0">
                <a:solidFill>
                  <a:srgbClr val="FFFF00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graf wiedzy Google</a:t>
            </a:r>
            <a:r>
              <a:rPr lang="pl-PL" sz="2000" u="none" strike="noStrike" dirty="0">
                <a:solidFill>
                  <a:schemeClr val="bg1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zapewnia odpowiedzi i kontekst związany z pytaniami, a nie tylko listę linków. </a:t>
            </a: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u="none" strike="noStrike" dirty="0">
                <a:solidFill>
                  <a:schemeClr val="bg1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Grafy wiedzy w systemach rekomendacji zapewniają spersonalizowane sugestie, łącząc produkty z preferencjami użytkownika, historią zakupów i </a:t>
            </a:r>
            <a:r>
              <a:rPr lang="pl-PL" sz="2000" u="none" strike="noStrike" dirty="0" err="1">
                <a:solidFill>
                  <a:schemeClr val="bg1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zachowaniami</a:t>
            </a:r>
            <a:r>
              <a:rPr lang="pl-PL" sz="2000" u="none" strike="noStrike" dirty="0">
                <a:solidFill>
                  <a:schemeClr val="bg1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innych użytkowników, aby polecać nowe produkty.</a:t>
            </a: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Enterprise EKM, zdrowie, systemy RAG, sieci społeczne … </a:t>
            </a:r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inne</a:t>
            </a:r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  </a:t>
            </a:r>
            <a:endParaRPr lang="pl-PL" sz="2000" u="none" strike="noStrike" dirty="0">
              <a:solidFill>
                <a:schemeClr val="bg1"/>
              </a:solidFill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23763"/>
      </p:ext>
    </p:extLst>
  </p:cSld>
  <p:clrMapOvr>
    <a:masterClrMapping/>
  </p:clrMapOvr>
  <p:transition>
    <p:strips dir="r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1528740" y="80850"/>
            <a:ext cx="6086520" cy="663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600" b="0" u="none" strike="noStrike" dirty="0">
                <a:solidFill>
                  <a:srgbClr val="FFFF00"/>
                </a:solidFill>
                <a:effectLst/>
                <a:uFillTx/>
                <a:latin typeface="Calibri"/>
                <a:ea typeface="Calibri"/>
              </a:rPr>
              <a:t>Microsoft </a:t>
            </a:r>
            <a:r>
              <a:rPr lang="pl-PL" sz="3600" b="0" u="none" strike="noStrike" dirty="0" err="1">
                <a:solidFill>
                  <a:srgbClr val="FFFF00"/>
                </a:solidFill>
                <a:effectLst/>
                <a:uFillTx/>
                <a:latin typeface="Calibri"/>
                <a:ea typeface="Calibri"/>
              </a:rPr>
              <a:t>Graph</a:t>
            </a:r>
            <a:endParaRPr lang="pl-PL" sz="3600" b="0" u="none" strike="noStrike" dirty="0">
              <a:solidFill>
                <a:srgbClr val="FFFF00"/>
              </a:solidFill>
              <a:effectLst/>
              <a:uFillTx/>
              <a:latin typeface="Calibri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444240" y="962025"/>
            <a:ext cx="8195760" cy="4077975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2500" lnSpcReduction="20000"/>
          </a:bodyPr>
          <a:lstStyle/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Wykorzystaj bogactwo danych dostępnych za pośrednictwem Microsoft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tworzenia aplikacji dla organizacji i konsumentów, które wchodzą w interakcje z milionami użytkowników.</a:t>
            </a: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00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Microsoft </a:t>
            </a:r>
            <a:r>
              <a:rPr lang="pl-PL" sz="2000" b="0" u="none" strike="noStrike" dirty="0" err="1">
                <a:solidFill>
                  <a:srgbClr val="FFFF00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Graph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brama do danych i inteligencji na platformie Microsoft 365. Zapewnia ujednolicony model programowalności, którego można użyć do uzyskania dostępu do ogromnej ilości danych w Microsoft 365, Windows i Enterprise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Mobility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 Security.</a:t>
            </a:r>
          </a:p>
          <a:p>
            <a:pPr indent="0"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indent="0"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 można z tym zrobić? </a:t>
            </a:r>
          </a:p>
          <a:p>
            <a:pPr indent="0"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Proszę popatrzeć na stronę </a:t>
            </a:r>
            <a:br>
              <a:rPr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b="0" u="none" strike="noStrike" dirty="0">
                <a:solidFill>
                  <a:srgbClr val="FFFF00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Microsoft. </a:t>
            </a:r>
            <a:r>
              <a:rPr lang="pl-PL" sz="2000" b="0" u="none" strike="noStrike" dirty="0" err="1">
                <a:solidFill>
                  <a:srgbClr val="FFFF00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Graph</a:t>
            </a:r>
            <a:r>
              <a:rPr lang="pl-PL" sz="2000" b="0" u="none" strike="noStrike" dirty="0">
                <a:solidFill>
                  <a:srgbClr val="FFFF00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 </a:t>
            </a:r>
            <a:r>
              <a:rPr lang="pl-PL" sz="2000" b="0" u="none" strike="noStrike" dirty="0" err="1">
                <a:solidFill>
                  <a:srgbClr val="FFFF00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overview</a:t>
            </a:r>
            <a:endParaRPr lang="pl-PL" sz="2000" b="0" u="none" strike="noStrike" dirty="0">
              <a:solidFill>
                <a:srgbClr val="FFFF00"/>
              </a:solidFill>
              <a:effectLst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0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i="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https://graph.microsoft.com</a:t>
            </a:r>
            <a:endParaRPr lang="pl-PL" sz="2000" b="0" i="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0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i="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Tutorial</a:t>
            </a:r>
            <a:endParaRPr lang="pl-PL" sz="2000" b="0" i="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32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000" u="none" strike="noStrike" dirty="0">
              <a:solidFill>
                <a:srgbClr val="FFFF00"/>
              </a:solidFill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An image showing the primary resources and relationships that are part of Microsoft Graph">
            <a:extLst>
              <a:ext uri="{FF2B5EF4-FFF2-40B4-BE49-F238E27FC236}">
                <a16:creationId xmlns:a16="http://schemas.microsoft.com/office/drawing/2014/main" id="{9416B06B-C1C6-E5BD-D612-634A29D73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4" y="3429000"/>
            <a:ext cx="5895269" cy="288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1528740" y="80850"/>
            <a:ext cx="6086520" cy="663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600" b="0" u="none" strike="noStrike" dirty="0">
                <a:solidFill>
                  <a:srgbClr val="FFFF00"/>
                </a:solidFill>
                <a:effectLst/>
                <a:uFillTx/>
                <a:latin typeface="Calibri"/>
                <a:ea typeface="Calibri"/>
              </a:rPr>
              <a:t>Microsoft </a:t>
            </a:r>
            <a:r>
              <a:rPr lang="pl-PL" sz="3600" b="0" u="none" strike="noStrike" dirty="0" err="1">
                <a:solidFill>
                  <a:srgbClr val="FFFF00"/>
                </a:solidFill>
                <a:effectLst/>
                <a:uFillTx/>
                <a:latin typeface="Calibri"/>
                <a:ea typeface="Calibri"/>
              </a:rPr>
              <a:t>Graph</a:t>
            </a:r>
            <a:endParaRPr lang="pl-PL" sz="3600" b="0" u="none" strike="noStrike" dirty="0">
              <a:solidFill>
                <a:srgbClr val="FFFF00"/>
              </a:solidFill>
              <a:effectLst/>
              <a:uFillTx/>
              <a:latin typeface="Calibri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444240" y="962025"/>
            <a:ext cx="8195760" cy="534828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Wykorzystaj bogactwo danych dostępnych za pośrednictwem Microsoft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tworzenia aplikacji dla organizacji i konsumentów, które wchodzą w interakcje z milionami użytkowników.</a:t>
            </a: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00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Microsoft </a:t>
            </a:r>
            <a:r>
              <a:rPr lang="pl-PL" sz="2000" b="0" u="none" strike="noStrike" dirty="0" err="1">
                <a:solidFill>
                  <a:srgbClr val="FFFF00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Graph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brama do danych i inteligencji na platformie Microsoft 365. Zapewnia ujednolicony model programowalności, którego można użyć do uzyskania dostępu do ogromnej ilości danych z Microsoft.</a:t>
            </a:r>
          </a:p>
          <a:p>
            <a:pPr indent="0"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indent="0"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 można z tym zrobić? </a:t>
            </a:r>
          </a:p>
          <a:p>
            <a:pPr indent="0"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00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Microsoft. </a:t>
            </a:r>
            <a:r>
              <a:rPr lang="pl-PL" sz="2000" b="0" u="none" strike="noStrike" dirty="0" err="1">
                <a:solidFill>
                  <a:srgbClr val="FFFF00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Graph</a:t>
            </a:r>
            <a:r>
              <a:rPr lang="pl-PL" sz="2000" b="0" u="none" strike="noStrike" dirty="0">
                <a:solidFill>
                  <a:srgbClr val="FFFF00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 </a:t>
            </a:r>
            <a:r>
              <a:rPr lang="pl-PL" sz="2000" b="0" u="none" strike="noStrike" dirty="0" err="1">
                <a:solidFill>
                  <a:srgbClr val="FFFF00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overview</a:t>
            </a:r>
            <a:endParaRPr lang="pl-PL" sz="20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i="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https://graph.microsoft.com</a:t>
            </a:r>
            <a:endParaRPr lang="pl-PL" sz="2000" b="0" i="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0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i="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Tutorial</a:t>
            </a:r>
            <a:endParaRPr lang="pl-PL" sz="2000" b="0" i="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0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Wszystkie duże firmy mają</a:t>
            </a:r>
            <a:br>
              <a:rPr lang="pl-PL" sz="20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swoje grafy wiedzy. </a:t>
            </a:r>
          </a:p>
          <a:p>
            <a:pPr indent="0"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32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000" u="none" strike="noStrike" dirty="0">
              <a:solidFill>
                <a:srgbClr val="FFFF00"/>
              </a:solidFill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An image showing the primary resources and relationships that are part of Microsoft Graph">
            <a:extLst>
              <a:ext uri="{FF2B5EF4-FFF2-40B4-BE49-F238E27FC236}">
                <a16:creationId xmlns:a16="http://schemas.microsoft.com/office/drawing/2014/main" id="{9416B06B-C1C6-E5BD-D612-634A29D73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4" y="3429000"/>
            <a:ext cx="5895269" cy="288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129501"/>
      </p:ext>
    </p:extLst>
  </p:cSld>
  <p:clrMapOvr>
    <a:masterClrMapping/>
  </p:clrMapOvr>
  <p:transition>
    <p:strips dir="r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1528740" y="80850"/>
            <a:ext cx="6086520" cy="663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600" b="0" u="none" strike="noStrike" dirty="0" err="1">
                <a:solidFill>
                  <a:srgbClr val="FFFF00"/>
                </a:solidFill>
                <a:effectLst/>
                <a:uFillTx/>
                <a:latin typeface="Calibri"/>
                <a:ea typeface="Calibri"/>
              </a:rPr>
              <a:t>Infranodus</a:t>
            </a:r>
            <a:r>
              <a:rPr lang="pl-PL" sz="3600" b="0" u="none" strike="noStrike" dirty="0">
                <a:solidFill>
                  <a:srgbClr val="FFFF00"/>
                </a:solidFill>
                <a:effectLst/>
                <a:uFillTx/>
                <a:latin typeface="Calibri"/>
                <a:ea typeface="Calibri"/>
              </a:rPr>
              <a:t> KG</a:t>
            </a:r>
            <a:endParaRPr lang="pl-PL" sz="3600" b="0" u="none" strike="noStrike" dirty="0">
              <a:solidFill>
                <a:srgbClr val="FFFF00"/>
              </a:solidFill>
              <a:effectLst/>
              <a:uFillTx/>
              <a:latin typeface="Calibri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444240" y="962025"/>
            <a:ext cx="8195760" cy="4077975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InfraNodus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system wspomagający myślenie. </a:t>
            </a: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Graf wiedzy do analizy tekstów, analizy sentymentu, sieci społecznościowych, kreatywnego pisania i odkrywania nowej wiedzy. </a:t>
            </a: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 dirty="0">
              <a:solidFill>
                <a:srgbClr val="FFFFFF"/>
              </a:solidFill>
              <a:effectLst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B386CB-B2EE-B3CD-C48B-57A52EB19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862" y="2228379"/>
            <a:ext cx="6606516" cy="421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574410"/>
      </p:ext>
    </p:extLst>
  </p:cSld>
  <p:clrMapOvr>
    <a:masterClrMapping/>
  </p:clrMapOvr>
  <p:transition>
    <p:strips dir="r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1528740" y="80850"/>
            <a:ext cx="6086520" cy="663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600" b="0" u="none" strike="noStrike" dirty="0">
                <a:solidFill>
                  <a:srgbClr val="FFFF00"/>
                </a:solidFill>
                <a:effectLst/>
                <a:uFillTx/>
                <a:latin typeface="Calibri"/>
                <a:ea typeface="Calibri"/>
              </a:rPr>
              <a:t>Grafy atrybucji</a:t>
            </a:r>
            <a:endParaRPr lang="pl-PL" sz="3600" b="0" u="none" strike="noStrike" dirty="0">
              <a:solidFill>
                <a:srgbClr val="FFFF00"/>
              </a:solidFill>
              <a:effectLst/>
              <a:uFillTx/>
              <a:latin typeface="Calibri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444240" y="962024"/>
            <a:ext cx="8195760" cy="5690703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u="none" strike="noStrike" dirty="0" err="1">
                <a:solidFill>
                  <a:srgbClr val="FFFFFF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Anthropic</a:t>
            </a:r>
            <a:r>
              <a:rPr lang="pl-PL" sz="2000" u="none" strike="noStrike" dirty="0">
                <a:solidFill>
                  <a:srgbClr val="FFFFFF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analizował </a:t>
            </a:r>
            <a:r>
              <a:rPr lang="pl-PL" sz="2000" u="none" strike="noStrike" dirty="0">
                <a:solidFill>
                  <a:srgbClr val="FFFFFF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działanie modelu </a:t>
            </a:r>
            <a:r>
              <a:rPr lang="pl-PL" sz="20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Claude 3.5 Haiku</a:t>
            </a:r>
            <a:r>
              <a:rPr lang="pl-PL" sz="20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sz="2000" u="none" strike="noStrike" dirty="0">
              <a:solidFill>
                <a:srgbClr val="FFFFFF"/>
              </a:solidFill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u="none" strike="noStrike" dirty="0">
                <a:solidFill>
                  <a:srgbClr val="FFFFFF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Modele językowe LLM to duże sieci neuronowe, nie działają na poziomie symboli, więc ich działania nie można bezpośrednio przedstawić na grafie wiedzy. Grafy atrybucji przypisują etykiety krokom łańcuchów aktywacji (</a:t>
            </a:r>
            <a:r>
              <a:rPr lang="pl-PL" sz="2000" u="none" strike="noStrike" dirty="0" err="1">
                <a:solidFill>
                  <a:srgbClr val="FFFFFF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chains</a:t>
            </a:r>
            <a:r>
              <a:rPr lang="pl-PL" sz="2000" u="none" strike="noStrike" dirty="0">
                <a:solidFill>
                  <a:srgbClr val="FFFFFF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 </a:t>
            </a:r>
            <a:r>
              <a:rPr lang="pl-PL" sz="2000" u="none" strike="noStrike" dirty="0" err="1">
                <a:solidFill>
                  <a:srgbClr val="FFFFFF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thoughts</a:t>
            </a:r>
            <a:r>
              <a:rPr lang="pl-PL" sz="2000" u="none" strike="noStrike" dirty="0">
                <a:solidFill>
                  <a:srgbClr val="FFFFFF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w takich modelach, dostarczając hipotez dotyczących mechanizmów rozumowania w LLM. </a:t>
            </a: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Aktywacja grup cech pozwala ja powiązać z jakimś pojęciem. </a:t>
            </a: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u="none" strike="noStrike" dirty="0">
                <a:solidFill>
                  <a:srgbClr val="FFFFFF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Haiku dodaje</a:t>
            </a:r>
            <a:r>
              <a:rPr lang="pl-PL" sz="2000" u="none" strike="noStrike" dirty="0">
                <a:solidFill>
                  <a:srgbClr val="FFFFFF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36+59=</a:t>
            </a: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u="none" strike="noStrike" dirty="0">
                <a:solidFill>
                  <a:srgbClr val="FFFFFF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Pamięta tylko dodawanie cyfr. </a:t>
            </a:r>
            <a:br>
              <a:rPr lang="pl-PL" sz="2000" u="none" strike="noStrike" dirty="0">
                <a:solidFill>
                  <a:srgbClr val="FFFFFF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u="none" strike="noStrike" dirty="0">
                <a:solidFill>
                  <a:srgbClr val="FFFFFF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Szacuje niedokładnie</a:t>
            </a:r>
            <a:br>
              <a:rPr lang="pl-PL" sz="2000" u="none" strike="noStrike" dirty="0">
                <a:solidFill>
                  <a:srgbClr val="FFFFFF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u="none" strike="noStrike" dirty="0">
                <a:solidFill>
                  <a:srgbClr val="FFFFFF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„dodaj coś koło 36 do czegoś </a:t>
            </a:r>
            <a:br>
              <a:rPr lang="pl-PL" sz="2000" u="none" strike="noStrike" dirty="0">
                <a:solidFill>
                  <a:srgbClr val="FFFFFF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u="none" strike="noStrike" dirty="0">
                <a:solidFill>
                  <a:srgbClr val="FFFFFF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koło 60”, „suma koło 92”. </a:t>
            </a: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u="none" strike="noStrike" dirty="0">
                <a:solidFill>
                  <a:srgbClr val="FFFFFF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Aktywuje funkcje modułowe o wysokiej precyzji po prawej stronie („lewy operand kończy się na 9” =&gt; „dodaj coś kończącego się dokładnie na 9” </a:t>
            </a:r>
            <a:br>
              <a:rPr lang="pl-PL" sz="2000" u="none" strike="noStrike" dirty="0">
                <a:solidFill>
                  <a:srgbClr val="FFFFFF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u="none" strike="noStrike" dirty="0">
                <a:solidFill>
                  <a:srgbClr val="FFFFFF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=&gt; „dodaj coś kończącego się na 6 do czegoś kończącego się na 9” </a:t>
            </a:r>
            <a:br>
              <a:rPr lang="pl-PL" sz="2000" u="none" strike="noStrike" dirty="0">
                <a:solidFill>
                  <a:srgbClr val="FFFFFF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u="none" strike="noStrike" dirty="0">
                <a:solidFill>
                  <a:srgbClr val="FFFFFF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=&gt; „suma kończy się na 5”. Zmienia 92 na sumę 95. </a:t>
            </a: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 nauczył się procedur matematycznych, potrafi </a:t>
            </a:r>
            <a:r>
              <a:rPr lang="pl-PL" sz="20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tylko kojarzyć. </a:t>
            </a:r>
            <a:endParaRPr lang="pl-PL" sz="2000" u="none" strike="noStrike" dirty="0">
              <a:solidFill>
                <a:srgbClr val="FFFFFF"/>
              </a:solidFill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E6C7EF-5981-CD5B-92D2-756682F2AB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8276" y="3331030"/>
            <a:ext cx="4867103" cy="161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12102"/>
      </p:ext>
    </p:extLst>
  </p:cSld>
  <p:clrMapOvr>
    <a:masterClrMapping/>
  </p:clrMapOvr>
  <p:transition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600" b="0" u="none" strike="noStrike">
                <a:solidFill>
                  <a:srgbClr val="FFFF00"/>
                </a:solidFill>
                <a:effectLst/>
                <a:uFillTx/>
                <a:latin typeface="Calibri"/>
                <a:ea typeface="Calibri"/>
              </a:rPr>
              <a:t>Intuicja i szukanie</a:t>
            </a:r>
            <a:endParaRPr lang="pl-PL" sz="3600" b="0" u="none" strike="noStrike">
              <a:solidFill>
                <a:srgbClr val="FFFF00"/>
              </a:solidFill>
              <a:effectLst/>
              <a:uFillTx/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subTitle"/>
          </p:nvPr>
        </p:nvSpPr>
        <p:spPr>
          <a:xfrm>
            <a:off x="738894" y="1248387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9999"/>
          </a:bodyPr>
          <a:lstStyle/>
          <a:p>
            <a:pPr indent="0">
              <a:lnSpc>
                <a:spcPct val="109999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Newell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 i Simon: ludzie grają w szachy rozpoznając wiele wzorców. Podobieństwo do nich == wartość heurystyczna. </a:t>
            </a:r>
          </a:p>
          <a:p>
            <a:pPr indent="0">
              <a:lnSpc>
                <a:spcPct val="109999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Można się nauczyć takich intuicyjnych ocen bez głębszego szukania </a:t>
            </a:r>
            <a:b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</a:b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osiągają poziom arcymistrza. 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Calibri"/>
            </a:endParaRPr>
          </a:p>
          <a:p>
            <a:pPr indent="0">
              <a:lnSpc>
                <a:spcPct val="109999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Ruoss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, A., et al. (2024).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Calibri"/>
                <a:hlinkClick r:id="rId3"/>
              </a:rPr>
              <a:t>Grandmaster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  <a:hlinkClick r:id="rId3"/>
              </a:rPr>
              <a:t>-Level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Calibri"/>
                <a:hlinkClick r:id="rId3"/>
              </a:rPr>
              <a:t>Chess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  <a:hlinkClick r:id="rId3"/>
              </a:rPr>
              <a:t>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Calibri"/>
                <a:hlinkClick r:id="rId3"/>
              </a:rPr>
              <a:t>Without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  <a:hlinkClick r:id="rId3"/>
              </a:rPr>
              <a:t>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Calibri"/>
                <a:hlinkClick r:id="rId3"/>
              </a:rPr>
              <a:t>Search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Calibri"/>
            </a:endParaRPr>
          </a:p>
          <a:p>
            <a:pPr marL="571500" indent="-342900">
              <a:lnSpc>
                <a:spcPct val="109999"/>
              </a:lnSpc>
              <a:spcBef>
                <a:spcPts val="0"/>
              </a:spcBef>
              <a:spcAft>
                <a:spcPts val="12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Obserwowano 10 mln partii szachów, które rozgrywał silny program szachowy (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Stockfish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). </a:t>
            </a:r>
          </a:p>
          <a:p>
            <a:pPr marL="571500" indent="-342900">
              <a:lnSpc>
                <a:spcPct val="109999"/>
              </a:lnSpc>
              <a:spcBef>
                <a:spcPts val="0"/>
              </a:spcBef>
              <a:spcAft>
                <a:spcPts val="12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Nauczono sieć neuronową o 270 mln parametrów jaka była ocena heurystyczna każdego z następnych możliwych ruchów.  </a:t>
            </a:r>
          </a:p>
          <a:p>
            <a:pPr marL="571500" indent="-342900">
              <a:lnSpc>
                <a:spcPct val="109999"/>
              </a:lnSpc>
              <a:spcBef>
                <a:spcPts val="0"/>
              </a:spcBef>
              <a:spcAft>
                <a:spcPts val="12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System działa czysto intuicyjnie: wybiera następny ruch bez szukania,  korzystając z sieci neuronowej jako heurystyki. </a:t>
            </a:r>
            <a:endParaRPr lang="pl-PL" sz="2000" dirty="0">
              <a:solidFill>
                <a:srgbClr val="FFFFFF"/>
              </a:solidFill>
              <a:latin typeface="Calibri"/>
            </a:endParaRPr>
          </a:p>
          <a:p>
            <a:pPr marL="571500" indent="-342900">
              <a:lnSpc>
                <a:spcPct val="109999"/>
              </a:lnSpc>
              <a:spcBef>
                <a:spcPts val="0"/>
              </a:spcBef>
              <a:spcAft>
                <a:spcPts val="12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W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Lichess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blitz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 osiągnięto 2895 punktów ELO grając z ludźmi, rozwiązuje też zadania szachowe. 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Calibri"/>
            </a:endParaRPr>
          </a:p>
          <a:p>
            <a:pPr indent="0">
              <a:lnSpc>
                <a:spcPct val="109999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00"/>
                </a:solidFill>
                <a:effectLst/>
                <a:uFillTx/>
                <a:latin typeface="Calibri"/>
                <a:ea typeface="Calibri"/>
              </a:rPr>
              <a:t> 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Calibri"/>
            </a:endParaRPr>
          </a:p>
          <a:p>
            <a:pPr indent="0">
              <a:lnSpc>
                <a:spcPct val="109999"/>
              </a:lnSpc>
              <a:spcBef>
                <a:spcPts val="0"/>
              </a:spcBef>
              <a:spcAft>
                <a:spcPts val="12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 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  <p:transition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16920"/>
            <a:ext cx="7772400" cy="838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600" b="0" u="none" strike="noStrike">
                <a:solidFill>
                  <a:srgbClr val="FFCC66"/>
                </a:solidFill>
                <a:effectLst/>
                <a:uFillTx/>
                <a:latin typeface="Calibri"/>
              </a:rPr>
              <a:t>Sieci semantyczne</a:t>
            </a:r>
            <a:endParaRPr lang="pl-PL" sz="3600" b="0" u="none" strike="noStrike">
              <a:solidFill>
                <a:srgbClr val="FFFF00"/>
              </a:solidFill>
              <a:effectLst/>
              <a:uFillTx/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39640" y="1196639"/>
            <a:ext cx="8382240" cy="3156285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85480" indent="-285480">
              <a:lnSpc>
                <a:spcPct val="100000"/>
              </a:lnSpc>
              <a:spcBef>
                <a:spcPts val="598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Główne idee: </a:t>
            </a:r>
          </a:p>
          <a:p>
            <a:pPr marL="285480" indent="-285480">
              <a:lnSpc>
                <a:spcPct val="100000"/>
              </a:lnSpc>
              <a:spcBef>
                <a:spcPts val="550"/>
              </a:spcBef>
              <a:spcAft>
                <a:spcPts val="600"/>
              </a:spcAft>
              <a:buClr>
                <a:srgbClr val="FFFFFF"/>
              </a:buClr>
              <a:buFont typeface="Calibri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Sens symbolu wskazującego na pojęcie wynika z relacji z innymi symbolami i pojęciami; ludzka pamięć jest siecią skojarzeń (Arystoteles). </a:t>
            </a:r>
          </a:p>
          <a:p>
            <a:pPr marL="285480" indent="-285480">
              <a:lnSpc>
                <a:spcPct val="100000"/>
              </a:lnSpc>
              <a:spcBef>
                <a:spcPts val="550"/>
              </a:spcBef>
              <a:spcAft>
                <a:spcPts val="600"/>
              </a:spcAft>
              <a:buClr>
                <a:srgbClr val="FFFFFF"/>
              </a:buClr>
              <a:buFont typeface="Calibri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Informacja zawarta jest w węzłach sieci i łukach, łączących te węzły. </a:t>
            </a:r>
          </a:p>
          <a:p>
            <a:pPr marL="285480" indent="-285480">
              <a:lnSpc>
                <a:spcPct val="100000"/>
              </a:lnSpc>
              <a:spcBef>
                <a:spcPts val="550"/>
              </a:spcBef>
              <a:spcAft>
                <a:spcPts val="600"/>
              </a:spcAft>
              <a:buClr>
                <a:srgbClr val="FFFFFF"/>
              </a:buClr>
              <a:buFont typeface="Calibri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Jeśli węzeł=pojęcie to w mózgu 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sym typeface="Wingdings" panose="05000000000000000000" pitchFamily="2" charset="2"/>
              </a:rPr>
              <a:t> 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wzorcom aktywności wielu neuronów).</a:t>
            </a:r>
          </a:p>
          <a:p>
            <a:pPr marL="285480" indent="-285480">
              <a:lnSpc>
                <a:spcPct val="100000"/>
              </a:lnSpc>
              <a:spcBef>
                <a:spcPts val="55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Historia: Charles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Peirce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 (1909) „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existential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 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graphs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”; 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Calibri"/>
            </a:endParaRPr>
          </a:p>
          <a:p>
            <a:pPr marL="285480" indent="-285480">
              <a:lnSpc>
                <a:spcPct val="100000"/>
              </a:lnSpc>
              <a:spcBef>
                <a:spcPts val="55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/>
              </a:rPr>
              <a:t>Quillian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 (1966) użył sieci do reprezentacji wiedzy analizują sens zdań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. </a:t>
            </a:r>
            <a:endParaRPr lang="pl-PL" sz="2000" b="0" u="none" strike="noStrike" dirty="0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36" name="Rectangle 4"/>
          <p:cNvSpPr/>
          <p:nvPr/>
        </p:nvSpPr>
        <p:spPr>
          <a:xfrm>
            <a:off x="561974" y="4448174"/>
            <a:ext cx="8359905" cy="221932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Logiczna reprezentacja własności obiektów =&gt; sieć semantyczną</a:t>
            </a: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Przykład:</a:t>
            </a:r>
            <a:endParaRPr lang="pl-PL" sz="20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Isa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(wróbel, ptak) </a:t>
            </a:r>
            <a:endParaRPr lang="pl-PL" sz="20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Isa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ćwirk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wróbel), lub wróbel(</a:t>
            </a:r>
            <a:r>
              <a:rPr lang="pl-PL" sz="2000" b="0" u="none" strike="noStrike" dirty="0" err="1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ćwirk</a:t>
            </a: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pl-PL" sz="20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Posiada(wróbel, gniazdo)</a:t>
            </a:r>
            <a:endParaRPr lang="pl-PL" sz="20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 to wygląda w postaci sieci?</a:t>
            </a:r>
            <a:endParaRPr lang="pl-PL" sz="20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85800" y="52920"/>
            <a:ext cx="7772400" cy="838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600" b="0" u="none" strike="noStrike">
                <a:solidFill>
                  <a:srgbClr val="FFCC66"/>
                </a:solidFill>
                <a:effectLst/>
                <a:uFillTx/>
                <a:latin typeface="Calibri"/>
              </a:rPr>
              <a:t>Wiedza zapisana w sieci</a:t>
            </a:r>
            <a:endParaRPr lang="pl-PL" sz="3600" b="0" u="none" strike="noStrike">
              <a:solidFill>
                <a:srgbClr val="FFFF00"/>
              </a:solidFill>
              <a:effectLst/>
              <a:uFillTx/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762120" y="967320"/>
            <a:ext cx="8130960" cy="1704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85480" indent="-285480">
              <a:spcBef>
                <a:spcPts val="55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Każda pojęcie jest węzłem sieci, powiązanym z innymi.</a:t>
            </a:r>
          </a:p>
          <a:p>
            <a:pPr marL="285480" indent="-285480">
              <a:spcBef>
                <a:spcPts val="550"/>
              </a:spcBef>
              <a:buClr>
                <a:srgbClr val="FFFFFF"/>
              </a:buClr>
              <a:buFont typeface="Calibri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Powiązania pomiędzy węzłami są jawnie przedstawiane. </a:t>
            </a:r>
          </a:p>
          <a:p>
            <a:pPr marL="285480" indent="-285480">
              <a:spcBef>
                <a:spcPts val="550"/>
              </a:spcBef>
              <a:buClr>
                <a:srgbClr val="FFFFFF"/>
              </a:buClr>
              <a:buFont typeface="Calibri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Łuki mogę być różnych typów. </a:t>
            </a:r>
          </a:p>
          <a:p>
            <a:pPr marL="285480" indent="-285480">
              <a:spcBef>
                <a:spcPts val="550"/>
              </a:spcBef>
              <a:buClr>
                <a:srgbClr val="FFFFFF"/>
              </a:buClr>
              <a:buFont typeface="Calibri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Model pamięci epizodycznej, ale również semantycznej.</a:t>
            </a:r>
          </a:p>
        </p:txBody>
      </p:sp>
      <p:sp>
        <p:nvSpPr>
          <p:cNvPr id="39" name="Rectangle 5"/>
          <p:cNvSpPr/>
          <p:nvPr/>
        </p:nvSpPr>
        <p:spPr>
          <a:xfrm>
            <a:off x="6775560" y="6394320"/>
            <a:ext cx="19080" cy="97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7080" rIns="90000" bIns="-37080" anchor="t">
            <a:normAutofit fontScale="25000" lnSpcReduction="20000"/>
          </a:bodyPr>
          <a:lstStyle/>
          <a:p>
            <a:endParaRPr lang="pl-PL" sz="24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grpSp>
        <p:nvGrpSpPr>
          <p:cNvPr id="40" name="Group 6"/>
          <p:cNvGrpSpPr/>
          <p:nvPr/>
        </p:nvGrpSpPr>
        <p:grpSpPr>
          <a:xfrm>
            <a:off x="1600200" y="2971800"/>
            <a:ext cx="6019920" cy="2781360"/>
            <a:chOff x="1600200" y="2971800"/>
            <a:chExt cx="6019920" cy="2781360"/>
          </a:xfrm>
        </p:grpSpPr>
        <p:grpSp>
          <p:nvGrpSpPr>
            <p:cNvPr id="41" name="Group 7"/>
            <p:cNvGrpSpPr/>
            <p:nvPr/>
          </p:nvGrpSpPr>
          <p:grpSpPr>
            <a:xfrm>
              <a:off x="1600200" y="3353040"/>
              <a:ext cx="5027760" cy="2400120"/>
              <a:chOff x="1600200" y="3353040"/>
              <a:chExt cx="5027760" cy="2400120"/>
            </a:xfrm>
          </p:grpSpPr>
          <p:sp>
            <p:nvSpPr>
              <p:cNvPr id="42" name="Freeform 8"/>
              <p:cNvSpPr/>
              <p:nvPr/>
            </p:nvSpPr>
            <p:spPr>
              <a:xfrm>
                <a:off x="1600200" y="3695760"/>
                <a:ext cx="1257480" cy="800280"/>
              </a:xfrm>
              <a:custGeom>
                <a:avLst/>
                <a:gdLst>
                  <a:gd name="textAreaLeft" fmla="*/ 0 w 1257480"/>
                  <a:gd name="textAreaRight" fmla="*/ 1257840 w 1257480"/>
                  <a:gd name="textAreaTop" fmla="*/ 0 h 800280"/>
                  <a:gd name="textAreaBottom" fmla="*/ 800640 h 800280"/>
                </a:gdLst>
                <a:ahLst/>
                <a:cxnLst/>
                <a:rect l="textAreaLeft" t="textAreaTop" r="textAreaRight" b="textAreaBottom"/>
                <a:pathLst>
                  <a:path w="1583" h="1009">
                    <a:moveTo>
                      <a:pt x="0" y="504"/>
                    </a:moveTo>
                    <a:lnTo>
                      <a:pt x="0" y="487"/>
                    </a:lnTo>
                    <a:lnTo>
                      <a:pt x="1" y="469"/>
                    </a:lnTo>
                    <a:lnTo>
                      <a:pt x="4" y="453"/>
                    </a:lnTo>
                    <a:lnTo>
                      <a:pt x="6" y="436"/>
                    </a:lnTo>
                    <a:lnTo>
                      <a:pt x="10" y="419"/>
                    </a:lnTo>
                    <a:lnTo>
                      <a:pt x="16" y="403"/>
                    </a:lnTo>
                    <a:lnTo>
                      <a:pt x="21" y="386"/>
                    </a:lnTo>
                    <a:lnTo>
                      <a:pt x="27" y="370"/>
                    </a:lnTo>
                    <a:lnTo>
                      <a:pt x="35" y="354"/>
                    </a:lnTo>
                    <a:lnTo>
                      <a:pt x="43" y="339"/>
                    </a:lnTo>
                    <a:lnTo>
                      <a:pt x="51" y="323"/>
                    </a:lnTo>
                    <a:lnTo>
                      <a:pt x="62" y="308"/>
                    </a:lnTo>
                    <a:lnTo>
                      <a:pt x="72" y="293"/>
                    </a:lnTo>
                    <a:lnTo>
                      <a:pt x="84" y="278"/>
                    </a:lnTo>
                    <a:lnTo>
                      <a:pt x="95" y="264"/>
                    </a:lnTo>
                    <a:lnTo>
                      <a:pt x="108" y="250"/>
                    </a:lnTo>
                    <a:lnTo>
                      <a:pt x="120" y="237"/>
                    </a:lnTo>
                    <a:lnTo>
                      <a:pt x="135" y="223"/>
                    </a:lnTo>
                    <a:lnTo>
                      <a:pt x="149" y="209"/>
                    </a:lnTo>
                    <a:lnTo>
                      <a:pt x="164" y="196"/>
                    </a:lnTo>
                    <a:lnTo>
                      <a:pt x="180" y="184"/>
                    </a:lnTo>
                    <a:lnTo>
                      <a:pt x="197" y="171"/>
                    </a:lnTo>
                    <a:lnTo>
                      <a:pt x="214" y="159"/>
                    </a:lnTo>
                    <a:lnTo>
                      <a:pt x="232" y="148"/>
                    </a:lnTo>
                    <a:lnTo>
                      <a:pt x="249" y="136"/>
                    </a:lnTo>
                    <a:lnTo>
                      <a:pt x="269" y="126"/>
                    </a:lnTo>
                    <a:lnTo>
                      <a:pt x="289" y="116"/>
                    </a:lnTo>
                    <a:lnTo>
                      <a:pt x="308" y="105"/>
                    </a:lnTo>
                    <a:lnTo>
                      <a:pt x="328" y="96"/>
                    </a:lnTo>
                    <a:lnTo>
                      <a:pt x="350" y="87"/>
                    </a:lnTo>
                    <a:lnTo>
                      <a:pt x="370" y="78"/>
                    </a:lnTo>
                    <a:lnTo>
                      <a:pt x="392" y="69"/>
                    </a:lnTo>
                    <a:lnTo>
                      <a:pt x="414" y="61"/>
                    </a:lnTo>
                    <a:lnTo>
                      <a:pt x="437" y="53"/>
                    </a:lnTo>
                    <a:lnTo>
                      <a:pt x="460" y="46"/>
                    </a:lnTo>
                    <a:lnTo>
                      <a:pt x="483" y="40"/>
                    </a:lnTo>
                    <a:lnTo>
                      <a:pt x="507" y="34"/>
                    </a:lnTo>
                    <a:lnTo>
                      <a:pt x="532" y="28"/>
                    </a:lnTo>
                    <a:lnTo>
                      <a:pt x="556" y="23"/>
                    </a:lnTo>
                    <a:lnTo>
                      <a:pt x="581" y="18"/>
                    </a:lnTo>
                    <a:lnTo>
                      <a:pt x="607" y="14"/>
                    </a:lnTo>
                    <a:lnTo>
                      <a:pt x="632" y="11"/>
                    </a:lnTo>
                    <a:lnTo>
                      <a:pt x="658" y="7"/>
                    </a:lnTo>
                    <a:lnTo>
                      <a:pt x="684" y="5"/>
                    </a:lnTo>
                    <a:lnTo>
                      <a:pt x="710" y="3"/>
                    </a:lnTo>
                    <a:lnTo>
                      <a:pt x="737" y="2"/>
                    </a:lnTo>
                    <a:lnTo>
                      <a:pt x="764" y="0"/>
                    </a:lnTo>
                    <a:lnTo>
                      <a:pt x="791" y="0"/>
                    </a:lnTo>
                    <a:lnTo>
                      <a:pt x="818" y="0"/>
                    </a:lnTo>
                    <a:lnTo>
                      <a:pt x="845" y="2"/>
                    </a:lnTo>
                    <a:lnTo>
                      <a:pt x="873" y="3"/>
                    </a:lnTo>
                    <a:lnTo>
                      <a:pt x="899" y="5"/>
                    </a:lnTo>
                    <a:lnTo>
                      <a:pt x="924" y="7"/>
                    </a:lnTo>
                    <a:lnTo>
                      <a:pt x="951" y="11"/>
                    </a:lnTo>
                    <a:lnTo>
                      <a:pt x="976" y="14"/>
                    </a:lnTo>
                    <a:lnTo>
                      <a:pt x="1002" y="18"/>
                    </a:lnTo>
                    <a:lnTo>
                      <a:pt x="1026" y="23"/>
                    </a:lnTo>
                    <a:lnTo>
                      <a:pt x="1051" y="28"/>
                    </a:lnTo>
                    <a:lnTo>
                      <a:pt x="1075" y="34"/>
                    </a:lnTo>
                    <a:lnTo>
                      <a:pt x="1099" y="40"/>
                    </a:lnTo>
                    <a:lnTo>
                      <a:pt x="1122" y="46"/>
                    </a:lnTo>
                    <a:lnTo>
                      <a:pt x="1146" y="53"/>
                    </a:lnTo>
                    <a:lnTo>
                      <a:pt x="1169" y="61"/>
                    </a:lnTo>
                    <a:lnTo>
                      <a:pt x="1190" y="69"/>
                    </a:lnTo>
                    <a:lnTo>
                      <a:pt x="1212" y="78"/>
                    </a:lnTo>
                    <a:lnTo>
                      <a:pt x="1233" y="87"/>
                    </a:lnTo>
                    <a:lnTo>
                      <a:pt x="1255" y="96"/>
                    </a:lnTo>
                    <a:lnTo>
                      <a:pt x="1275" y="105"/>
                    </a:lnTo>
                    <a:lnTo>
                      <a:pt x="1294" y="116"/>
                    </a:lnTo>
                    <a:lnTo>
                      <a:pt x="1314" y="126"/>
                    </a:lnTo>
                    <a:lnTo>
                      <a:pt x="1333" y="136"/>
                    </a:lnTo>
                    <a:lnTo>
                      <a:pt x="1351" y="148"/>
                    </a:lnTo>
                    <a:lnTo>
                      <a:pt x="1369" y="159"/>
                    </a:lnTo>
                    <a:lnTo>
                      <a:pt x="1386" y="171"/>
                    </a:lnTo>
                    <a:lnTo>
                      <a:pt x="1402" y="184"/>
                    </a:lnTo>
                    <a:lnTo>
                      <a:pt x="1418" y="196"/>
                    </a:lnTo>
                    <a:lnTo>
                      <a:pt x="1433" y="209"/>
                    </a:lnTo>
                    <a:lnTo>
                      <a:pt x="1447" y="223"/>
                    </a:lnTo>
                    <a:lnTo>
                      <a:pt x="1462" y="237"/>
                    </a:lnTo>
                    <a:lnTo>
                      <a:pt x="1475" y="250"/>
                    </a:lnTo>
                    <a:lnTo>
                      <a:pt x="1488" y="264"/>
                    </a:lnTo>
                    <a:lnTo>
                      <a:pt x="1499" y="278"/>
                    </a:lnTo>
                    <a:lnTo>
                      <a:pt x="1511" y="293"/>
                    </a:lnTo>
                    <a:lnTo>
                      <a:pt x="1521" y="308"/>
                    </a:lnTo>
                    <a:lnTo>
                      <a:pt x="1530" y="323"/>
                    </a:lnTo>
                    <a:lnTo>
                      <a:pt x="1539" y="339"/>
                    </a:lnTo>
                    <a:lnTo>
                      <a:pt x="1547" y="354"/>
                    </a:lnTo>
                    <a:lnTo>
                      <a:pt x="1556" y="370"/>
                    </a:lnTo>
                    <a:lnTo>
                      <a:pt x="1561" y="386"/>
                    </a:lnTo>
                    <a:lnTo>
                      <a:pt x="1567" y="403"/>
                    </a:lnTo>
                    <a:lnTo>
                      <a:pt x="1573" y="419"/>
                    </a:lnTo>
                    <a:lnTo>
                      <a:pt x="1576" y="436"/>
                    </a:lnTo>
                    <a:lnTo>
                      <a:pt x="1579" y="453"/>
                    </a:lnTo>
                    <a:lnTo>
                      <a:pt x="1582" y="469"/>
                    </a:lnTo>
                    <a:lnTo>
                      <a:pt x="1583" y="487"/>
                    </a:lnTo>
                    <a:lnTo>
                      <a:pt x="1583" y="504"/>
                    </a:lnTo>
                    <a:lnTo>
                      <a:pt x="1583" y="521"/>
                    </a:lnTo>
                    <a:lnTo>
                      <a:pt x="1582" y="539"/>
                    </a:lnTo>
                    <a:lnTo>
                      <a:pt x="1579" y="556"/>
                    </a:lnTo>
                    <a:lnTo>
                      <a:pt x="1576" y="572"/>
                    </a:lnTo>
                    <a:lnTo>
                      <a:pt x="1573" y="589"/>
                    </a:lnTo>
                    <a:lnTo>
                      <a:pt x="1567" y="605"/>
                    </a:lnTo>
                    <a:lnTo>
                      <a:pt x="1561" y="621"/>
                    </a:lnTo>
                    <a:lnTo>
                      <a:pt x="1556" y="638"/>
                    </a:lnTo>
                    <a:lnTo>
                      <a:pt x="1547" y="654"/>
                    </a:lnTo>
                    <a:lnTo>
                      <a:pt x="1539" y="670"/>
                    </a:lnTo>
                    <a:lnTo>
                      <a:pt x="1530" y="685"/>
                    </a:lnTo>
                    <a:lnTo>
                      <a:pt x="1521" y="700"/>
                    </a:lnTo>
                    <a:lnTo>
                      <a:pt x="1511" y="715"/>
                    </a:lnTo>
                    <a:lnTo>
                      <a:pt x="1499" y="730"/>
                    </a:lnTo>
                    <a:lnTo>
                      <a:pt x="1488" y="744"/>
                    </a:lnTo>
                    <a:lnTo>
                      <a:pt x="1475" y="759"/>
                    </a:lnTo>
                    <a:lnTo>
                      <a:pt x="1462" y="772"/>
                    </a:lnTo>
                    <a:lnTo>
                      <a:pt x="1447" y="785"/>
                    </a:lnTo>
                    <a:lnTo>
                      <a:pt x="1433" y="799"/>
                    </a:lnTo>
                    <a:lnTo>
                      <a:pt x="1418" y="812"/>
                    </a:lnTo>
                    <a:lnTo>
                      <a:pt x="1402" y="824"/>
                    </a:lnTo>
                    <a:lnTo>
                      <a:pt x="1386" y="837"/>
                    </a:lnTo>
                    <a:lnTo>
                      <a:pt x="1369" y="848"/>
                    </a:lnTo>
                    <a:lnTo>
                      <a:pt x="1351" y="860"/>
                    </a:lnTo>
                    <a:lnTo>
                      <a:pt x="1333" y="872"/>
                    </a:lnTo>
                    <a:lnTo>
                      <a:pt x="1314" y="883"/>
                    </a:lnTo>
                    <a:lnTo>
                      <a:pt x="1294" y="892"/>
                    </a:lnTo>
                    <a:lnTo>
                      <a:pt x="1275" y="903"/>
                    </a:lnTo>
                    <a:lnTo>
                      <a:pt x="1255" y="913"/>
                    </a:lnTo>
                    <a:lnTo>
                      <a:pt x="1233" y="922"/>
                    </a:lnTo>
                    <a:lnTo>
                      <a:pt x="1212" y="931"/>
                    </a:lnTo>
                    <a:lnTo>
                      <a:pt x="1190" y="940"/>
                    </a:lnTo>
                    <a:lnTo>
                      <a:pt x="1169" y="948"/>
                    </a:lnTo>
                    <a:lnTo>
                      <a:pt x="1146" y="955"/>
                    </a:lnTo>
                    <a:lnTo>
                      <a:pt x="1122" y="963"/>
                    </a:lnTo>
                    <a:lnTo>
                      <a:pt x="1099" y="968"/>
                    </a:lnTo>
                    <a:lnTo>
                      <a:pt x="1075" y="975"/>
                    </a:lnTo>
                    <a:lnTo>
                      <a:pt x="1051" y="981"/>
                    </a:lnTo>
                    <a:lnTo>
                      <a:pt x="1026" y="986"/>
                    </a:lnTo>
                    <a:lnTo>
                      <a:pt x="1002" y="990"/>
                    </a:lnTo>
                    <a:lnTo>
                      <a:pt x="976" y="995"/>
                    </a:lnTo>
                    <a:lnTo>
                      <a:pt x="951" y="998"/>
                    </a:lnTo>
                    <a:lnTo>
                      <a:pt x="924" y="1002"/>
                    </a:lnTo>
                    <a:lnTo>
                      <a:pt x="899" y="1004"/>
                    </a:lnTo>
                    <a:lnTo>
                      <a:pt x="873" y="1005"/>
                    </a:lnTo>
                    <a:lnTo>
                      <a:pt x="845" y="1008"/>
                    </a:lnTo>
                    <a:lnTo>
                      <a:pt x="818" y="1009"/>
                    </a:lnTo>
                    <a:lnTo>
                      <a:pt x="791" y="1009"/>
                    </a:lnTo>
                    <a:lnTo>
                      <a:pt x="764" y="1009"/>
                    </a:lnTo>
                    <a:lnTo>
                      <a:pt x="737" y="1008"/>
                    </a:lnTo>
                    <a:lnTo>
                      <a:pt x="710" y="1005"/>
                    </a:lnTo>
                    <a:lnTo>
                      <a:pt x="684" y="1004"/>
                    </a:lnTo>
                    <a:lnTo>
                      <a:pt x="658" y="1002"/>
                    </a:lnTo>
                    <a:lnTo>
                      <a:pt x="632" y="998"/>
                    </a:lnTo>
                    <a:lnTo>
                      <a:pt x="607" y="995"/>
                    </a:lnTo>
                    <a:lnTo>
                      <a:pt x="581" y="990"/>
                    </a:lnTo>
                    <a:lnTo>
                      <a:pt x="556" y="986"/>
                    </a:lnTo>
                    <a:lnTo>
                      <a:pt x="532" y="981"/>
                    </a:lnTo>
                    <a:lnTo>
                      <a:pt x="507" y="975"/>
                    </a:lnTo>
                    <a:lnTo>
                      <a:pt x="483" y="968"/>
                    </a:lnTo>
                    <a:lnTo>
                      <a:pt x="460" y="963"/>
                    </a:lnTo>
                    <a:lnTo>
                      <a:pt x="437" y="955"/>
                    </a:lnTo>
                    <a:lnTo>
                      <a:pt x="414" y="948"/>
                    </a:lnTo>
                    <a:lnTo>
                      <a:pt x="392" y="940"/>
                    </a:lnTo>
                    <a:lnTo>
                      <a:pt x="370" y="931"/>
                    </a:lnTo>
                    <a:lnTo>
                      <a:pt x="350" y="922"/>
                    </a:lnTo>
                    <a:lnTo>
                      <a:pt x="328" y="913"/>
                    </a:lnTo>
                    <a:lnTo>
                      <a:pt x="308" y="903"/>
                    </a:lnTo>
                    <a:lnTo>
                      <a:pt x="289" y="892"/>
                    </a:lnTo>
                    <a:lnTo>
                      <a:pt x="269" y="883"/>
                    </a:lnTo>
                    <a:lnTo>
                      <a:pt x="249" y="872"/>
                    </a:lnTo>
                    <a:lnTo>
                      <a:pt x="232" y="860"/>
                    </a:lnTo>
                    <a:lnTo>
                      <a:pt x="214" y="848"/>
                    </a:lnTo>
                    <a:lnTo>
                      <a:pt x="197" y="837"/>
                    </a:lnTo>
                    <a:lnTo>
                      <a:pt x="180" y="824"/>
                    </a:lnTo>
                    <a:lnTo>
                      <a:pt x="164" y="812"/>
                    </a:lnTo>
                    <a:lnTo>
                      <a:pt x="149" y="799"/>
                    </a:lnTo>
                    <a:lnTo>
                      <a:pt x="135" y="785"/>
                    </a:lnTo>
                    <a:lnTo>
                      <a:pt x="120" y="772"/>
                    </a:lnTo>
                    <a:lnTo>
                      <a:pt x="108" y="759"/>
                    </a:lnTo>
                    <a:lnTo>
                      <a:pt x="95" y="744"/>
                    </a:lnTo>
                    <a:lnTo>
                      <a:pt x="84" y="730"/>
                    </a:lnTo>
                    <a:lnTo>
                      <a:pt x="72" y="715"/>
                    </a:lnTo>
                    <a:lnTo>
                      <a:pt x="62" y="700"/>
                    </a:lnTo>
                    <a:lnTo>
                      <a:pt x="51" y="685"/>
                    </a:lnTo>
                    <a:lnTo>
                      <a:pt x="43" y="670"/>
                    </a:lnTo>
                    <a:lnTo>
                      <a:pt x="35" y="654"/>
                    </a:lnTo>
                    <a:lnTo>
                      <a:pt x="27" y="638"/>
                    </a:lnTo>
                    <a:lnTo>
                      <a:pt x="21" y="621"/>
                    </a:lnTo>
                    <a:lnTo>
                      <a:pt x="16" y="605"/>
                    </a:lnTo>
                    <a:lnTo>
                      <a:pt x="10" y="589"/>
                    </a:lnTo>
                    <a:lnTo>
                      <a:pt x="6" y="572"/>
                    </a:lnTo>
                    <a:lnTo>
                      <a:pt x="4" y="556"/>
                    </a:lnTo>
                    <a:lnTo>
                      <a:pt x="1" y="539"/>
                    </a:lnTo>
                    <a:lnTo>
                      <a:pt x="0" y="521"/>
                    </a:lnTo>
                    <a:lnTo>
                      <a:pt x="0" y="504"/>
                    </a:lnTo>
                    <a:close/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 anchor="t">
                <a:noAutofit/>
              </a:bodyPr>
              <a:lstStyle/>
              <a:p>
                <a:endParaRPr lang="pl-PL" sz="2400" b="0" u="none" strike="noStrike" dirty="0">
                  <a:solidFill>
                    <a:srgbClr val="000000"/>
                  </a:solidFill>
                  <a:effectLst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43" name="Freeform 9"/>
              <p:cNvSpPr/>
              <p:nvPr/>
            </p:nvSpPr>
            <p:spPr>
              <a:xfrm>
                <a:off x="5143680" y="3810240"/>
                <a:ext cx="1143000" cy="685800"/>
              </a:xfrm>
              <a:custGeom>
                <a:avLst/>
                <a:gdLst>
                  <a:gd name="textAreaLeft" fmla="*/ 0 w 1143000"/>
                  <a:gd name="textAreaRight" fmla="*/ 1143360 w 1143000"/>
                  <a:gd name="textAreaTop" fmla="*/ 0 h 685800"/>
                  <a:gd name="textAreaBottom" fmla="*/ 686160 h 685800"/>
                </a:gdLst>
                <a:ahLst/>
                <a:cxnLst/>
                <a:rect l="textAreaLeft" t="textAreaTop" r="textAreaRight" b="textAreaBottom"/>
                <a:pathLst>
                  <a:path w="1440" h="865">
                    <a:moveTo>
                      <a:pt x="0" y="433"/>
                    </a:moveTo>
                    <a:lnTo>
                      <a:pt x="0" y="418"/>
                    </a:lnTo>
                    <a:lnTo>
                      <a:pt x="2" y="403"/>
                    </a:lnTo>
                    <a:lnTo>
                      <a:pt x="4" y="388"/>
                    </a:lnTo>
                    <a:lnTo>
                      <a:pt x="6" y="374"/>
                    </a:lnTo>
                    <a:lnTo>
                      <a:pt x="10" y="360"/>
                    </a:lnTo>
                    <a:lnTo>
                      <a:pt x="15" y="345"/>
                    </a:lnTo>
                    <a:lnTo>
                      <a:pt x="20" y="331"/>
                    </a:lnTo>
                    <a:lnTo>
                      <a:pt x="26" y="317"/>
                    </a:lnTo>
                    <a:lnTo>
                      <a:pt x="33" y="305"/>
                    </a:lnTo>
                    <a:lnTo>
                      <a:pt x="40" y="291"/>
                    </a:lnTo>
                    <a:lnTo>
                      <a:pt x="48" y="277"/>
                    </a:lnTo>
                    <a:lnTo>
                      <a:pt x="57" y="264"/>
                    </a:lnTo>
                    <a:lnTo>
                      <a:pt x="66" y="252"/>
                    </a:lnTo>
                    <a:lnTo>
                      <a:pt x="76" y="239"/>
                    </a:lnTo>
                    <a:lnTo>
                      <a:pt x="88" y="226"/>
                    </a:lnTo>
                    <a:lnTo>
                      <a:pt x="98" y="215"/>
                    </a:lnTo>
                    <a:lnTo>
                      <a:pt x="111" y="202"/>
                    </a:lnTo>
                    <a:lnTo>
                      <a:pt x="124" y="191"/>
                    </a:lnTo>
                    <a:lnTo>
                      <a:pt x="136" y="179"/>
                    </a:lnTo>
                    <a:lnTo>
                      <a:pt x="150" y="169"/>
                    </a:lnTo>
                    <a:lnTo>
                      <a:pt x="165" y="158"/>
                    </a:lnTo>
                    <a:lnTo>
                      <a:pt x="180" y="147"/>
                    </a:lnTo>
                    <a:lnTo>
                      <a:pt x="195" y="136"/>
                    </a:lnTo>
                    <a:lnTo>
                      <a:pt x="211" y="127"/>
                    </a:lnTo>
                    <a:lnTo>
                      <a:pt x="228" y="117"/>
                    </a:lnTo>
                    <a:lnTo>
                      <a:pt x="245" y="108"/>
                    </a:lnTo>
                    <a:lnTo>
                      <a:pt x="263" y="100"/>
                    </a:lnTo>
                    <a:lnTo>
                      <a:pt x="280" y="90"/>
                    </a:lnTo>
                    <a:lnTo>
                      <a:pt x="299" y="82"/>
                    </a:lnTo>
                    <a:lnTo>
                      <a:pt x="318" y="74"/>
                    </a:lnTo>
                    <a:lnTo>
                      <a:pt x="338" y="66"/>
                    </a:lnTo>
                    <a:lnTo>
                      <a:pt x="357" y="59"/>
                    </a:lnTo>
                    <a:lnTo>
                      <a:pt x="378" y="52"/>
                    </a:lnTo>
                    <a:lnTo>
                      <a:pt x="398" y="45"/>
                    </a:lnTo>
                    <a:lnTo>
                      <a:pt x="419" y="40"/>
                    </a:lnTo>
                    <a:lnTo>
                      <a:pt x="440" y="34"/>
                    </a:lnTo>
                    <a:lnTo>
                      <a:pt x="462" y="29"/>
                    </a:lnTo>
                    <a:lnTo>
                      <a:pt x="484" y="23"/>
                    </a:lnTo>
                    <a:lnTo>
                      <a:pt x="506" y="20"/>
                    </a:lnTo>
                    <a:lnTo>
                      <a:pt x="529" y="15"/>
                    </a:lnTo>
                    <a:lnTo>
                      <a:pt x="552" y="12"/>
                    </a:lnTo>
                    <a:lnTo>
                      <a:pt x="575" y="8"/>
                    </a:lnTo>
                    <a:lnTo>
                      <a:pt x="599" y="6"/>
                    </a:lnTo>
                    <a:lnTo>
                      <a:pt x="622" y="4"/>
                    </a:lnTo>
                    <a:lnTo>
                      <a:pt x="647" y="3"/>
                    </a:lnTo>
                    <a:lnTo>
                      <a:pt x="671" y="0"/>
                    </a:lnTo>
                    <a:lnTo>
                      <a:pt x="695" y="0"/>
                    </a:lnTo>
                    <a:lnTo>
                      <a:pt x="720" y="0"/>
                    </a:lnTo>
                    <a:lnTo>
                      <a:pt x="744" y="0"/>
                    </a:lnTo>
                    <a:lnTo>
                      <a:pt x="770" y="0"/>
                    </a:lnTo>
                    <a:lnTo>
                      <a:pt x="793" y="3"/>
                    </a:lnTo>
                    <a:lnTo>
                      <a:pt x="817" y="4"/>
                    </a:lnTo>
                    <a:lnTo>
                      <a:pt x="841" y="6"/>
                    </a:lnTo>
                    <a:lnTo>
                      <a:pt x="864" y="8"/>
                    </a:lnTo>
                    <a:lnTo>
                      <a:pt x="888" y="12"/>
                    </a:lnTo>
                    <a:lnTo>
                      <a:pt x="911" y="15"/>
                    </a:lnTo>
                    <a:lnTo>
                      <a:pt x="933" y="20"/>
                    </a:lnTo>
                    <a:lnTo>
                      <a:pt x="956" y="23"/>
                    </a:lnTo>
                    <a:lnTo>
                      <a:pt x="978" y="29"/>
                    </a:lnTo>
                    <a:lnTo>
                      <a:pt x="999" y="34"/>
                    </a:lnTo>
                    <a:lnTo>
                      <a:pt x="1021" y="40"/>
                    </a:lnTo>
                    <a:lnTo>
                      <a:pt x="1042" y="45"/>
                    </a:lnTo>
                    <a:lnTo>
                      <a:pt x="1062" y="52"/>
                    </a:lnTo>
                    <a:lnTo>
                      <a:pt x="1083" y="59"/>
                    </a:lnTo>
                    <a:lnTo>
                      <a:pt x="1103" y="66"/>
                    </a:lnTo>
                    <a:lnTo>
                      <a:pt x="1122" y="74"/>
                    </a:lnTo>
                    <a:lnTo>
                      <a:pt x="1141" y="82"/>
                    </a:lnTo>
                    <a:lnTo>
                      <a:pt x="1159" y="90"/>
                    </a:lnTo>
                    <a:lnTo>
                      <a:pt x="1178" y="100"/>
                    </a:lnTo>
                    <a:lnTo>
                      <a:pt x="1195" y="108"/>
                    </a:lnTo>
                    <a:lnTo>
                      <a:pt x="1212" y="117"/>
                    </a:lnTo>
                    <a:lnTo>
                      <a:pt x="1228" y="127"/>
                    </a:lnTo>
                    <a:lnTo>
                      <a:pt x="1244" y="136"/>
                    </a:lnTo>
                    <a:lnTo>
                      <a:pt x="1260" y="147"/>
                    </a:lnTo>
                    <a:lnTo>
                      <a:pt x="1275" y="158"/>
                    </a:lnTo>
                    <a:lnTo>
                      <a:pt x="1289" y="169"/>
                    </a:lnTo>
                    <a:lnTo>
                      <a:pt x="1303" y="179"/>
                    </a:lnTo>
                    <a:lnTo>
                      <a:pt x="1317" y="191"/>
                    </a:lnTo>
                    <a:lnTo>
                      <a:pt x="1330" y="202"/>
                    </a:lnTo>
                    <a:lnTo>
                      <a:pt x="1341" y="215"/>
                    </a:lnTo>
                    <a:lnTo>
                      <a:pt x="1353" y="226"/>
                    </a:lnTo>
                    <a:lnTo>
                      <a:pt x="1364" y="239"/>
                    </a:lnTo>
                    <a:lnTo>
                      <a:pt x="1374" y="252"/>
                    </a:lnTo>
                    <a:lnTo>
                      <a:pt x="1383" y="264"/>
                    </a:lnTo>
                    <a:lnTo>
                      <a:pt x="1392" y="277"/>
                    </a:lnTo>
                    <a:lnTo>
                      <a:pt x="1400" y="291"/>
                    </a:lnTo>
                    <a:lnTo>
                      <a:pt x="1408" y="305"/>
                    </a:lnTo>
                    <a:lnTo>
                      <a:pt x="1415" y="317"/>
                    </a:lnTo>
                    <a:lnTo>
                      <a:pt x="1421" y="331"/>
                    </a:lnTo>
                    <a:lnTo>
                      <a:pt x="1425" y="345"/>
                    </a:lnTo>
                    <a:lnTo>
                      <a:pt x="1430" y="360"/>
                    </a:lnTo>
                    <a:lnTo>
                      <a:pt x="1433" y="374"/>
                    </a:lnTo>
                    <a:lnTo>
                      <a:pt x="1437" y="388"/>
                    </a:lnTo>
                    <a:lnTo>
                      <a:pt x="1439" y="403"/>
                    </a:lnTo>
                    <a:lnTo>
                      <a:pt x="1440" y="418"/>
                    </a:lnTo>
                    <a:lnTo>
                      <a:pt x="1440" y="433"/>
                    </a:lnTo>
                    <a:lnTo>
                      <a:pt x="1440" y="448"/>
                    </a:lnTo>
                    <a:lnTo>
                      <a:pt x="1439" y="461"/>
                    </a:lnTo>
                    <a:lnTo>
                      <a:pt x="1437" y="476"/>
                    </a:lnTo>
                    <a:lnTo>
                      <a:pt x="1433" y="490"/>
                    </a:lnTo>
                    <a:lnTo>
                      <a:pt x="1430" y="505"/>
                    </a:lnTo>
                    <a:lnTo>
                      <a:pt x="1425" y="519"/>
                    </a:lnTo>
                    <a:lnTo>
                      <a:pt x="1421" y="533"/>
                    </a:lnTo>
                    <a:lnTo>
                      <a:pt x="1415" y="547"/>
                    </a:lnTo>
                    <a:lnTo>
                      <a:pt x="1408" y="560"/>
                    </a:lnTo>
                    <a:lnTo>
                      <a:pt x="1400" y="574"/>
                    </a:lnTo>
                    <a:lnTo>
                      <a:pt x="1392" y="587"/>
                    </a:lnTo>
                    <a:lnTo>
                      <a:pt x="1383" y="600"/>
                    </a:lnTo>
                    <a:lnTo>
                      <a:pt x="1374" y="612"/>
                    </a:lnTo>
                    <a:lnTo>
                      <a:pt x="1364" y="625"/>
                    </a:lnTo>
                    <a:lnTo>
                      <a:pt x="1353" y="638"/>
                    </a:lnTo>
                    <a:lnTo>
                      <a:pt x="1341" y="650"/>
                    </a:lnTo>
                    <a:lnTo>
                      <a:pt x="1330" y="662"/>
                    </a:lnTo>
                    <a:lnTo>
                      <a:pt x="1317" y="673"/>
                    </a:lnTo>
                    <a:lnTo>
                      <a:pt x="1303" y="685"/>
                    </a:lnTo>
                    <a:lnTo>
                      <a:pt x="1289" y="696"/>
                    </a:lnTo>
                    <a:lnTo>
                      <a:pt x="1275" y="707"/>
                    </a:lnTo>
                    <a:lnTo>
                      <a:pt x="1260" y="717"/>
                    </a:lnTo>
                    <a:lnTo>
                      <a:pt x="1244" y="728"/>
                    </a:lnTo>
                    <a:lnTo>
                      <a:pt x="1228" y="737"/>
                    </a:lnTo>
                    <a:lnTo>
                      <a:pt x="1212" y="747"/>
                    </a:lnTo>
                    <a:lnTo>
                      <a:pt x="1195" y="756"/>
                    </a:lnTo>
                    <a:lnTo>
                      <a:pt x="1178" y="766"/>
                    </a:lnTo>
                    <a:lnTo>
                      <a:pt x="1159" y="774"/>
                    </a:lnTo>
                    <a:lnTo>
                      <a:pt x="1141" y="783"/>
                    </a:lnTo>
                    <a:lnTo>
                      <a:pt x="1122" y="790"/>
                    </a:lnTo>
                    <a:lnTo>
                      <a:pt x="1103" y="798"/>
                    </a:lnTo>
                    <a:lnTo>
                      <a:pt x="1083" y="805"/>
                    </a:lnTo>
                    <a:lnTo>
                      <a:pt x="1062" y="812"/>
                    </a:lnTo>
                    <a:lnTo>
                      <a:pt x="1042" y="819"/>
                    </a:lnTo>
                    <a:lnTo>
                      <a:pt x="1021" y="824"/>
                    </a:lnTo>
                    <a:lnTo>
                      <a:pt x="999" y="830"/>
                    </a:lnTo>
                    <a:lnTo>
                      <a:pt x="978" y="836"/>
                    </a:lnTo>
                    <a:lnTo>
                      <a:pt x="956" y="840"/>
                    </a:lnTo>
                    <a:lnTo>
                      <a:pt x="933" y="845"/>
                    </a:lnTo>
                    <a:lnTo>
                      <a:pt x="911" y="849"/>
                    </a:lnTo>
                    <a:lnTo>
                      <a:pt x="888" y="852"/>
                    </a:lnTo>
                    <a:lnTo>
                      <a:pt x="864" y="855"/>
                    </a:lnTo>
                    <a:lnTo>
                      <a:pt x="841" y="858"/>
                    </a:lnTo>
                    <a:lnTo>
                      <a:pt x="817" y="860"/>
                    </a:lnTo>
                    <a:lnTo>
                      <a:pt x="793" y="862"/>
                    </a:lnTo>
                    <a:lnTo>
                      <a:pt x="770" y="864"/>
                    </a:lnTo>
                    <a:lnTo>
                      <a:pt x="744" y="865"/>
                    </a:lnTo>
                    <a:lnTo>
                      <a:pt x="720" y="865"/>
                    </a:lnTo>
                    <a:lnTo>
                      <a:pt x="695" y="865"/>
                    </a:lnTo>
                    <a:lnTo>
                      <a:pt x="671" y="864"/>
                    </a:lnTo>
                    <a:lnTo>
                      <a:pt x="647" y="862"/>
                    </a:lnTo>
                    <a:lnTo>
                      <a:pt x="622" y="860"/>
                    </a:lnTo>
                    <a:lnTo>
                      <a:pt x="599" y="858"/>
                    </a:lnTo>
                    <a:lnTo>
                      <a:pt x="575" y="855"/>
                    </a:lnTo>
                    <a:lnTo>
                      <a:pt x="552" y="852"/>
                    </a:lnTo>
                    <a:lnTo>
                      <a:pt x="529" y="849"/>
                    </a:lnTo>
                    <a:lnTo>
                      <a:pt x="506" y="845"/>
                    </a:lnTo>
                    <a:lnTo>
                      <a:pt x="484" y="840"/>
                    </a:lnTo>
                    <a:lnTo>
                      <a:pt x="462" y="836"/>
                    </a:lnTo>
                    <a:lnTo>
                      <a:pt x="440" y="830"/>
                    </a:lnTo>
                    <a:lnTo>
                      <a:pt x="419" y="824"/>
                    </a:lnTo>
                    <a:lnTo>
                      <a:pt x="398" y="819"/>
                    </a:lnTo>
                    <a:lnTo>
                      <a:pt x="378" y="812"/>
                    </a:lnTo>
                    <a:lnTo>
                      <a:pt x="357" y="805"/>
                    </a:lnTo>
                    <a:lnTo>
                      <a:pt x="338" y="798"/>
                    </a:lnTo>
                    <a:lnTo>
                      <a:pt x="318" y="790"/>
                    </a:lnTo>
                    <a:lnTo>
                      <a:pt x="299" y="783"/>
                    </a:lnTo>
                    <a:lnTo>
                      <a:pt x="280" y="774"/>
                    </a:lnTo>
                    <a:lnTo>
                      <a:pt x="263" y="766"/>
                    </a:lnTo>
                    <a:lnTo>
                      <a:pt x="245" y="756"/>
                    </a:lnTo>
                    <a:lnTo>
                      <a:pt x="228" y="747"/>
                    </a:lnTo>
                    <a:lnTo>
                      <a:pt x="211" y="737"/>
                    </a:lnTo>
                    <a:lnTo>
                      <a:pt x="195" y="728"/>
                    </a:lnTo>
                    <a:lnTo>
                      <a:pt x="180" y="717"/>
                    </a:lnTo>
                    <a:lnTo>
                      <a:pt x="165" y="707"/>
                    </a:lnTo>
                    <a:lnTo>
                      <a:pt x="150" y="696"/>
                    </a:lnTo>
                    <a:lnTo>
                      <a:pt x="136" y="685"/>
                    </a:lnTo>
                    <a:lnTo>
                      <a:pt x="124" y="673"/>
                    </a:lnTo>
                    <a:lnTo>
                      <a:pt x="111" y="662"/>
                    </a:lnTo>
                    <a:lnTo>
                      <a:pt x="98" y="650"/>
                    </a:lnTo>
                    <a:lnTo>
                      <a:pt x="88" y="638"/>
                    </a:lnTo>
                    <a:lnTo>
                      <a:pt x="76" y="625"/>
                    </a:lnTo>
                    <a:lnTo>
                      <a:pt x="66" y="612"/>
                    </a:lnTo>
                    <a:lnTo>
                      <a:pt x="57" y="600"/>
                    </a:lnTo>
                    <a:lnTo>
                      <a:pt x="48" y="587"/>
                    </a:lnTo>
                    <a:lnTo>
                      <a:pt x="40" y="574"/>
                    </a:lnTo>
                    <a:lnTo>
                      <a:pt x="33" y="560"/>
                    </a:lnTo>
                    <a:lnTo>
                      <a:pt x="26" y="547"/>
                    </a:lnTo>
                    <a:lnTo>
                      <a:pt x="20" y="533"/>
                    </a:lnTo>
                    <a:lnTo>
                      <a:pt x="15" y="519"/>
                    </a:lnTo>
                    <a:lnTo>
                      <a:pt x="10" y="505"/>
                    </a:lnTo>
                    <a:lnTo>
                      <a:pt x="6" y="490"/>
                    </a:lnTo>
                    <a:lnTo>
                      <a:pt x="4" y="476"/>
                    </a:lnTo>
                    <a:lnTo>
                      <a:pt x="2" y="461"/>
                    </a:lnTo>
                    <a:lnTo>
                      <a:pt x="0" y="448"/>
                    </a:lnTo>
                    <a:lnTo>
                      <a:pt x="0" y="433"/>
                    </a:lnTo>
                    <a:close/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 anchor="t">
                <a:noAutofit/>
              </a:bodyPr>
              <a:lstStyle/>
              <a:p>
                <a:endParaRPr lang="pl-PL" sz="2400" b="0" u="none" strike="noStrike" dirty="0">
                  <a:solidFill>
                    <a:srgbClr val="000000"/>
                  </a:solidFill>
                  <a:effectLst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44" name="Freeform 10"/>
              <p:cNvSpPr/>
              <p:nvPr/>
            </p:nvSpPr>
            <p:spPr>
              <a:xfrm>
                <a:off x="3200400" y="5067360"/>
                <a:ext cx="1257480" cy="685800"/>
              </a:xfrm>
              <a:custGeom>
                <a:avLst/>
                <a:gdLst>
                  <a:gd name="textAreaLeft" fmla="*/ 0 w 1257480"/>
                  <a:gd name="textAreaRight" fmla="*/ 1257840 w 1257480"/>
                  <a:gd name="textAreaTop" fmla="*/ 0 h 685800"/>
                  <a:gd name="textAreaBottom" fmla="*/ 686160 h 685800"/>
                </a:gdLst>
                <a:ahLst/>
                <a:cxnLst/>
                <a:rect l="textAreaLeft" t="textAreaTop" r="textAreaRight" b="textAreaBottom"/>
                <a:pathLst>
                  <a:path w="1584" h="864">
                    <a:moveTo>
                      <a:pt x="0" y="432"/>
                    </a:moveTo>
                    <a:lnTo>
                      <a:pt x="0" y="417"/>
                    </a:lnTo>
                    <a:lnTo>
                      <a:pt x="1" y="403"/>
                    </a:lnTo>
                    <a:lnTo>
                      <a:pt x="4" y="388"/>
                    </a:lnTo>
                    <a:lnTo>
                      <a:pt x="7" y="373"/>
                    </a:lnTo>
                    <a:lnTo>
                      <a:pt x="10" y="359"/>
                    </a:lnTo>
                    <a:lnTo>
                      <a:pt x="16" y="345"/>
                    </a:lnTo>
                    <a:lnTo>
                      <a:pt x="22" y="332"/>
                    </a:lnTo>
                    <a:lnTo>
                      <a:pt x="28" y="318"/>
                    </a:lnTo>
                    <a:lnTo>
                      <a:pt x="36" y="304"/>
                    </a:lnTo>
                    <a:lnTo>
                      <a:pt x="44" y="290"/>
                    </a:lnTo>
                    <a:lnTo>
                      <a:pt x="52" y="277"/>
                    </a:lnTo>
                    <a:lnTo>
                      <a:pt x="62" y="264"/>
                    </a:lnTo>
                    <a:lnTo>
                      <a:pt x="73" y="251"/>
                    </a:lnTo>
                    <a:lnTo>
                      <a:pt x="84" y="238"/>
                    </a:lnTo>
                    <a:lnTo>
                      <a:pt x="96" y="227"/>
                    </a:lnTo>
                    <a:lnTo>
                      <a:pt x="108" y="214"/>
                    </a:lnTo>
                    <a:lnTo>
                      <a:pt x="121" y="203"/>
                    </a:lnTo>
                    <a:lnTo>
                      <a:pt x="136" y="191"/>
                    </a:lnTo>
                    <a:lnTo>
                      <a:pt x="150" y="180"/>
                    </a:lnTo>
                    <a:lnTo>
                      <a:pt x="165" y="168"/>
                    </a:lnTo>
                    <a:lnTo>
                      <a:pt x="181" y="158"/>
                    </a:lnTo>
                    <a:lnTo>
                      <a:pt x="197" y="147"/>
                    </a:lnTo>
                    <a:lnTo>
                      <a:pt x="214" y="137"/>
                    </a:lnTo>
                    <a:lnTo>
                      <a:pt x="233" y="127"/>
                    </a:lnTo>
                    <a:lnTo>
                      <a:pt x="250" y="117"/>
                    </a:lnTo>
                    <a:lnTo>
                      <a:pt x="270" y="108"/>
                    </a:lnTo>
                    <a:lnTo>
                      <a:pt x="289" y="99"/>
                    </a:lnTo>
                    <a:lnTo>
                      <a:pt x="309" y="90"/>
                    </a:lnTo>
                    <a:lnTo>
                      <a:pt x="328" y="82"/>
                    </a:lnTo>
                    <a:lnTo>
                      <a:pt x="350" y="74"/>
                    </a:lnTo>
                    <a:lnTo>
                      <a:pt x="371" y="67"/>
                    </a:lnTo>
                    <a:lnTo>
                      <a:pt x="393" y="59"/>
                    </a:lnTo>
                    <a:lnTo>
                      <a:pt x="415" y="53"/>
                    </a:lnTo>
                    <a:lnTo>
                      <a:pt x="438" y="46"/>
                    </a:lnTo>
                    <a:lnTo>
                      <a:pt x="461" y="40"/>
                    </a:lnTo>
                    <a:lnTo>
                      <a:pt x="484" y="34"/>
                    </a:lnTo>
                    <a:lnTo>
                      <a:pt x="508" y="29"/>
                    </a:lnTo>
                    <a:lnTo>
                      <a:pt x="532" y="24"/>
                    </a:lnTo>
                    <a:lnTo>
                      <a:pt x="556" y="19"/>
                    </a:lnTo>
                    <a:lnTo>
                      <a:pt x="582" y="16"/>
                    </a:lnTo>
                    <a:lnTo>
                      <a:pt x="607" y="11"/>
                    </a:lnTo>
                    <a:lnTo>
                      <a:pt x="632" y="9"/>
                    </a:lnTo>
                    <a:lnTo>
                      <a:pt x="659" y="6"/>
                    </a:lnTo>
                    <a:lnTo>
                      <a:pt x="684" y="4"/>
                    </a:lnTo>
                    <a:lnTo>
                      <a:pt x="711" y="2"/>
                    </a:lnTo>
                    <a:lnTo>
                      <a:pt x="737" y="1"/>
                    </a:lnTo>
                    <a:lnTo>
                      <a:pt x="765" y="0"/>
                    </a:lnTo>
                    <a:lnTo>
                      <a:pt x="791" y="0"/>
                    </a:lnTo>
                    <a:lnTo>
                      <a:pt x="819" y="0"/>
                    </a:lnTo>
                    <a:lnTo>
                      <a:pt x="845" y="1"/>
                    </a:lnTo>
                    <a:lnTo>
                      <a:pt x="872" y="2"/>
                    </a:lnTo>
                    <a:lnTo>
                      <a:pt x="900" y="4"/>
                    </a:lnTo>
                    <a:lnTo>
                      <a:pt x="925" y="6"/>
                    </a:lnTo>
                    <a:lnTo>
                      <a:pt x="951" y="9"/>
                    </a:lnTo>
                    <a:lnTo>
                      <a:pt x="977" y="11"/>
                    </a:lnTo>
                    <a:lnTo>
                      <a:pt x="1002" y="16"/>
                    </a:lnTo>
                    <a:lnTo>
                      <a:pt x="1026" y="19"/>
                    </a:lnTo>
                    <a:lnTo>
                      <a:pt x="1052" y="24"/>
                    </a:lnTo>
                    <a:lnTo>
                      <a:pt x="1076" y="29"/>
                    </a:lnTo>
                    <a:lnTo>
                      <a:pt x="1099" y="34"/>
                    </a:lnTo>
                    <a:lnTo>
                      <a:pt x="1123" y="40"/>
                    </a:lnTo>
                    <a:lnTo>
                      <a:pt x="1146" y="46"/>
                    </a:lnTo>
                    <a:lnTo>
                      <a:pt x="1169" y="53"/>
                    </a:lnTo>
                    <a:lnTo>
                      <a:pt x="1191" y="59"/>
                    </a:lnTo>
                    <a:lnTo>
                      <a:pt x="1213" y="67"/>
                    </a:lnTo>
                    <a:lnTo>
                      <a:pt x="1234" y="74"/>
                    </a:lnTo>
                    <a:lnTo>
                      <a:pt x="1255" y="82"/>
                    </a:lnTo>
                    <a:lnTo>
                      <a:pt x="1275" y="90"/>
                    </a:lnTo>
                    <a:lnTo>
                      <a:pt x="1295" y="99"/>
                    </a:lnTo>
                    <a:lnTo>
                      <a:pt x="1314" y="108"/>
                    </a:lnTo>
                    <a:lnTo>
                      <a:pt x="1333" y="117"/>
                    </a:lnTo>
                    <a:lnTo>
                      <a:pt x="1351" y="127"/>
                    </a:lnTo>
                    <a:lnTo>
                      <a:pt x="1369" y="137"/>
                    </a:lnTo>
                    <a:lnTo>
                      <a:pt x="1386" y="147"/>
                    </a:lnTo>
                    <a:lnTo>
                      <a:pt x="1402" y="158"/>
                    </a:lnTo>
                    <a:lnTo>
                      <a:pt x="1419" y="168"/>
                    </a:lnTo>
                    <a:lnTo>
                      <a:pt x="1434" y="180"/>
                    </a:lnTo>
                    <a:lnTo>
                      <a:pt x="1448" y="191"/>
                    </a:lnTo>
                    <a:lnTo>
                      <a:pt x="1463" y="203"/>
                    </a:lnTo>
                    <a:lnTo>
                      <a:pt x="1475" y="214"/>
                    </a:lnTo>
                    <a:lnTo>
                      <a:pt x="1488" y="227"/>
                    </a:lnTo>
                    <a:lnTo>
                      <a:pt x="1500" y="238"/>
                    </a:lnTo>
                    <a:lnTo>
                      <a:pt x="1511" y="251"/>
                    </a:lnTo>
                    <a:lnTo>
                      <a:pt x="1521" y="264"/>
                    </a:lnTo>
                    <a:lnTo>
                      <a:pt x="1531" y="277"/>
                    </a:lnTo>
                    <a:lnTo>
                      <a:pt x="1540" y="290"/>
                    </a:lnTo>
                    <a:lnTo>
                      <a:pt x="1548" y="304"/>
                    </a:lnTo>
                    <a:lnTo>
                      <a:pt x="1556" y="318"/>
                    </a:lnTo>
                    <a:lnTo>
                      <a:pt x="1562" y="332"/>
                    </a:lnTo>
                    <a:lnTo>
                      <a:pt x="1568" y="345"/>
                    </a:lnTo>
                    <a:lnTo>
                      <a:pt x="1572" y="359"/>
                    </a:lnTo>
                    <a:lnTo>
                      <a:pt x="1577" y="373"/>
                    </a:lnTo>
                    <a:lnTo>
                      <a:pt x="1579" y="388"/>
                    </a:lnTo>
                    <a:lnTo>
                      <a:pt x="1583" y="403"/>
                    </a:lnTo>
                    <a:lnTo>
                      <a:pt x="1584" y="417"/>
                    </a:lnTo>
                    <a:lnTo>
                      <a:pt x="1584" y="432"/>
                    </a:lnTo>
                    <a:lnTo>
                      <a:pt x="1584" y="447"/>
                    </a:lnTo>
                    <a:lnTo>
                      <a:pt x="1583" y="462"/>
                    </a:lnTo>
                    <a:lnTo>
                      <a:pt x="1579" y="476"/>
                    </a:lnTo>
                    <a:lnTo>
                      <a:pt x="1577" y="491"/>
                    </a:lnTo>
                    <a:lnTo>
                      <a:pt x="1572" y="504"/>
                    </a:lnTo>
                    <a:lnTo>
                      <a:pt x="1568" y="519"/>
                    </a:lnTo>
                    <a:lnTo>
                      <a:pt x="1562" y="533"/>
                    </a:lnTo>
                    <a:lnTo>
                      <a:pt x="1556" y="547"/>
                    </a:lnTo>
                    <a:lnTo>
                      <a:pt x="1548" y="560"/>
                    </a:lnTo>
                    <a:lnTo>
                      <a:pt x="1540" y="574"/>
                    </a:lnTo>
                    <a:lnTo>
                      <a:pt x="1531" y="587"/>
                    </a:lnTo>
                    <a:lnTo>
                      <a:pt x="1521" y="600"/>
                    </a:lnTo>
                    <a:lnTo>
                      <a:pt x="1511" y="613"/>
                    </a:lnTo>
                    <a:lnTo>
                      <a:pt x="1500" y="625"/>
                    </a:lnTo>
                    <a:lnTo>
                      <a:pt x="1488" y="638"/>
                    </a:lnTo>
                    <a:lnTo>
                      <a:pt x="1475" y="650"/>
                    </a:lnTo>
                    <a:lnTo>
                      <a:pt x="1463" y="661"/>
                    </a:lnTo>
                    <a:lnTo>
                      <a:pt x="1448" y="673"/>
                    </a:lnTo>
                    <a:lnTo>
                      <a:pt x="1434" y="684"/>
                    </a:lnTo>
                    <a:lnTo>
                      <a:pt x="1419" y="696"/>
                    </a:lnTo>
                    <a:lnTo>
                      <a:pt x="1402" y="706"/>
                    </a:lnTo>
                    <a:lnTo>
                      <a:pt x="1386" y="718"/>
                    </a:lnTo>
                    <a:lnTo>
                      <a:pt x="1369" y="728"/>
                    </a:lnTo>
                    <a:lnTo>
                      <a:pt x="1351" y="737"/>
                    </a:lnTo>
                    <a:lnTo>
                      <a:pt x="1333" y="746"/>
                    </a:lnTo>
                    <a:lnTo>
                      <a:pt x="1314" y="757"/>
                    </a:lnTo>
                    <a:lnTo>
                      <a:pt x="1295" y="765"/>
                    </a:lnTo>
                    <a:lnTo>
                      <a:pt x="1275" y="774"/>
                    </a:lnTo>
                    <a:lnTo>
                      <a:pt x="1255" y="782"/>
                    </a:lnTo>
                    <a:lnTo>
                      <a:pt x="1234" y="790"/>
                    </a:lnTo>
                    <a:lnTo>
                      <a:pt x="1213" y="798"/>
                    </a:lnTo>
                    <a:lnTo>
                      <a:pt x="1191" y="805"/>
                    </a:lnTo>
                    <a:lnTo>
                      <a:pt x="1169" y="812"/>
                    </a:lnTo>
                    <a:lnTo>
                      <a:pt x="1146" y="818"/>
                    </a:lnTo>
                    <a:lnTo>
                      <a:pt x="1123" y="825"/>
                    </a:lnTo>
                    <a:lnTo>
                      <a:pt x="1099" y="831"/>
                    </a:lnTo>
                    <a:lnTo>
                      <a:pt x="1076" y="835"/>
                    </a:lnTo>
                    <a:lnTo>
                      <a:pt x="1052" y="841"/>
                    </a:lnTo>
                    <a:lnTo>
                      <a:pt x="1026" y="844"/>
                    </a:lnTo>
                    <a:lnTo>
                      <a:pt x="1002" y="849"/>
                    </a:lnTo>
                    <a:lnTo>
                      <a:pt x="977" y="853"/>
                    </a:lnTo>
                    <a:lnTo>
                      <a:pt x="951" y="855"/>
                    </a:lnTo>
                    <a:lnTo>
                      <a:pt x="925" y="858"/>
                    </a:lnTo>
                    <a:lnTo>
                      <a:pt x="900" y="861"/>
                    </a:lnTo>
                    <a:lnTo>
                      <a:pt x="872" y="862"/>
                    </a:lnTo>
                    <a:lnTo>
                      <a:pt x="845" y="863"/>
                    </a:lnTo>
                    <a:lnTo>
                      <a:pt x="819" y="864"/>
                    </a:lnTo>
                    <a:lnTo>
                      <a:pt x="791" y="864"/>
                    </a:lnTo>
                    <a:lnTo>
                      <a:pt x="765" y="864"/>
                    </a:lnTo>
                    <a:lnTo>
                      <a:pt x="737" y="863"/>
                    </a:lnTo>
                    <a:lnTo>
                      <a:pt x="711" y="862"/>
                    </a:lnTo>
                    <a:lnTo>
                      <a:pt x="684" y="861"/>
                    </a:lnTo>
                    <a:lnTo>
                      <a:pt x="659" y="858"/>
                    </a:lnTo>
                    <a:lnTo>
                      <a:pt x="632" y="855"/>
                    </a:lnTo>
                    <a:lnTo>
                      <a:pt x="607" y="853"/>
                    </a:lnTo>
                    <a:lnTo>
                      <a:pt x="582" y="849"/>
                    </a:lnTo>
                    <a:lnTo>
                      <a:pt x="556" y="844"/>
                    </a:lnTo>
                    <a:lnTo>
                      <a:pt x="532" y="841"/>
                    </a:lnTo>
                    <a:lnTo>
                      <a:pt x="508" y="835"/>
                    </a:lnTo>
                    <a:lnTo>
                      <a:pt x="484" y="831"/>
                    </a:lnTo>
                    <a:lnTo>
                      <a:pt x="461" y="825"/>
                    </a:lnTo>
                    <a:lnTo>
                      <a:pt x="438" y="818"/>
                    </a:lnTo>
                    <a:lnTo>
                      <a:pt x="415" y="812"/>
                    </a:lnTo>
                    <a:lnTo>
                      <a:pt x="393" y="805"/>
                    </a:lnTo>
                    <a:lnTo>
                      <a:pt x="371" y="798"/>
                    </a:lnTo>
                    <a:lnTo>
                      <a:pt x="350" y="790"/>
                    </a:lnTo>
                    <a:lnTo>
                      <a:pt x="328" y="782"/>
                    </a:lnTo>
                    <a:lnTo>
                      <a:pt x="309" y="774"/>
                    </a:lnTo>
                    <a:lnTo>
                      <a:pt x="289" y="765"/>
                    </a:lnTo>
                    <a:lnTo>
                      <a:pt x="270" y="757"/>
                    </a:lnTo>
                    <a:lnTo>
                      <a:pt x="250" y="746"/>
                    </a:lnTo>
                    <a:lnTo>
                      <a:pt x="233" y="737"/>
                    </a:lnTo>
                    <a:lnTo>
                      <a:pt x="214" y="728"/>
                    </a:lnTo>
                    <a:lnTo>
                      <a:pt x="197" y="718"/>
                    </a:lnTo>
                    <a:lnTo>
                      <a:pt x="181" y="706"/>
                    </a:lnTo>
                    <a:lnTo>
                      <a:pt x="165" y="696"/>
                    </a:lnTo>
                    <a:lnTo>
                      <a:pt x="150" y="684"/>
                    </a:lnTo>
                    <a:lnTo>
                      <a:pt x="136" y="673"/>
                    </a:lnTo>
                    <a:lnTo>
                      <a:pt x="121" y="661"/>
                    </a:lnTo>
                    <a:lnTo>
                      <a:pt x="108" y="650"/>
                    </a:lnTo>
                    <a:lnTo>
                      <a:pt x="96" y="638"/>
                    </a:lnTo>
                    <a:lnTo>
                      <a:pt x="84" y="625"/>
                    </a:lnTo>
                    <a:lnTo>
                      <a:pt x="73" y="613"/>
                    </a:lnTo>
                    <a:lnTo>
                      <a:pt x="62" y="600"/>
                    </a:lnTo>
                    <a:lnTo>
                      <a:pt x="52" y="587"/>
                    </a:lnTo>
                    <a:lnTo>
                      <a:pt x="44" y="574"/>
                    </a:lnTo>
                    <a:lnTo>
                      <a:pt x="36" y="560"/>
                    </a:lnTo>
                    <a:lnTo>
                      <a:pt x="28" y="547"/>
                    </a:lnTo>
                    <a:lnTo>
                      <a:pt x="22" y="533"/>
                    </a:lnTo>
                    <a:lnTo>
                      <a:pt x="16" y="519"/>
                    </a:lnTo>
                    <a:lnTo>
                      <a:pt x="10" y="504"/>
                    </a:lnTo>
                    <a:lnTo>
                      <a:pt x="7" y="491"/>
                    </a:lnTo>
                    <a:lnTo>
                      <a:pt x="4" y="476"/>
                    </a:lnTo>
                    <a:lnTo>
                      <a:pt x="1" y="462"/>
                    </a:lnTo>
                    <a:lnTo>
                      <a:pt x="0" y="447"/>
                    </a:lnTo>
                    <a:lnTo>
                      <a:pt x="0" y="432"/>
                    </a:lnTo>
                    <a:close/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 anchor="t">
                <a:noAutofit/>
              </a:bodyPr>
              <a:lstStyle/>
              <a:p>
                <a:endParaRPr lang="pl-PL" sz="2400" b="0" u="none" strike="noStrike" dirty="0">
                  <a:solidFill>
                    <a:srgbClr val="000000"/>
                  </a:solidFill>
                  <a:effectLst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45" name="Freeform 11"/>
              <p:cNvSpPr/>
              <p:nvPr/>
            </p:nvSpPr>
            <p:spPr>
              <a:xfrm>
                <a:off x="5143680" y="5181840"/>
                <a:ext cx="1028520" cy="457200"/>
              </a:xfrm>
              <a:custGeom>
                <a:avLst/>
                <a:gdLst>
                  <a:gd name="textAreaLeft" fmla="*/ 0 w 1028520"/>
                  <a:gd name="textAreaRight" fmla="*/ 1028880 w 1028520"/>
                  <a:gd name="textAreaTop" fmla="*/ 0 h 457200"/>
                  <a:gd name="textAreaBottom" fmla="*/ 457560 h 457200"/>
                </a:gdLst>
                <a:ahLst/>
                <a:cxnLst/>
                <a:rect l="textAreaLeft" t="textAreaTop" r="textAreaRight" b="textAreaBottom"/>
                <a:pathLst>
                  <a:path w="1296" h="576">
                    <a:moveTo>
                      <a:pt x="0" y="288"/>
                    </a:moveTo>
                    <a:lnTo>
                      <a:pt x="0" y="298"/>
                    </a:lnTo>
                    <a:lnTo>
                      <a:pt x="2" y="307"/>
                    </a:lnTo>
                    <a:lnTo>
                      <a:pt x="4" y="318"/>
                    </a:lnTo>
                    <a:lnTo>
                      <a:pt x="6" y="327"/>
                    </a:lnTo>
                    <a:lnTo>
                      <a:pt x="10" y="336"/>
                    </a:lnTo>
                    <a:lnTo>
                      <a:pt x="13" y="346"/>
                    </a:lnTo>
                    <a:lnTo>
                      <a:pt x="18" y="356"/>
                    </a:lnTo>
                    <a:lnTo>
                      <a:pt x="23" y="365"/>
                    </a:lnTo>
                    <a:lnTo>
                      <a:pt x="29" y="373"/>
                    </a:lnTo>
                    <a:lnTo>
                      <a:pt x="36" y="382"/>
                    </a:lnTo>
                    <a:lnTo>
                      <a:pt x="43" y="392"/>
                    </a:lnTo>
                    <a:lnTo>
                      <a:pt x="51" y="400"/>
                    </a:lnTo>
                    <a:lnTo>
                      <a:pt x="59" y="409"/>
                    </a:lnTo>
                    <a:lnTo>
                      <a:pt x="68" y="417"/>
                    </a:lnTo>
                    <a:lnTo>
                      <a:pt x="79" y="425"/>
                    </a:lnTo>
                    <a:lnTo>
                      <a:pt x="89" y="433"/>
                    </a:lnTo>
                    <a:lnTo>
                      <a:pt x="99" y="441"/>
                    </a:lnTo>
                    <a:lnTo>
                      <a:pt x="111" y="449"/>
                    </a:lnTo>
                    <a:lnTo>
                      <a:pt x="123" y="456"/>
                    </a:lnTo>
                    <a:lnTo>
                      <a:pt x="135" y="464"/>
                    </a:lnTo>
                    <a:lnTo>
                      <a:pt x="149" y="471"/>
                    </a:lnTo>
                    <a:lnTo>
                      <a:pt x="162" y="478"/>
                    </a:lnTo>
                    <a:lnTo>
                      <a:pt x="176" y="485"/>
                    </a:lnTo>
                    <a:lnTo>
                      <a:pt x="190" y="492"/>
                    </a:lnTo>
                    <a:lnTo>
                      <a:pt x="205" y="498"/>
                    </a:lnTo>
                    <a:lnTo>
                      <a:pt x="220" y="505"/>
                    </a:lnTo>
                    <a:lnTo>
                      <a:pt x="237" y="510"/>
                    </a:lnTo>
                    <a:lnTo>
                      <a:pt x="253" y="516"/>
                    </a:lnTo>
                    <a:lnTo>
                      <a:pt x="269" y="522"/>
                    </a:lnTo>
                    <a:lnTo>
                      <a:pt x="286" y="526"/>
                    </a:lnTo>
                    <a:lnTo>
                      <a:pt x="303" y="532"/>
                    </a:lnTo>
                    <a:lnTo>
                      <a:pt x="322" y="537"/>
                    </a:lnTo>
                    <a:lnTo>
                      <a:pt x="340" y="541"/>
                    </a:lnTo>
                    <a:lnTo>
                      <a:pt x="359" y="546"/>
                    </a:lnTo>
                    <a:lnTo>
                      <a:pt x="377" y="549"/>
                    </a:lnTo>
                    <a:lnTo>
                      <a:pt x="397" y="553"/>
                    </a:lnTo>
                    <a:lnTo>
                      <a:pt x="416" y="558"/>
                    </a:lnTo>
                    <a:lnTo>
                      <a:pt x="436" y="560"/>
                    </a:lnTo>
                    <a:lnTo>
                      <a:pt x="455" y="563"/>
                    </a:lnTo>
                    <a:lnTo>
                      <a:pt x="476" y="566"/>
                    </a:lnTo>
                    <a:lnTo>
                      <a:pt x="497" y="568"/>
                    </a:lnTo>
                    <a:lnTo>
                      <a:pt x="518" y="570"/>
                    </a:lnTo>
                    <a:lnTo>
                      <a:pt x="539" y="573"/>
                    </a:lnTo>
                    <a:lnTo>
                      <a:pt x="560" y="574"/>
                    </a:lnTo>
                    <a:lnTo>
                      <a:pt x="582" y="575"/>
                    </a:lnTo>
                    <a:lnTo>
                      <a:pt x="604" y="576"/>
                    </a:lnTo>
                    <a:lnTo>
                      <a:pt x="626" y="576"/>
                    </a:lnTo>
                    <a:lnTo>
                      <a:pt x="648" y="576"/>
                    </a:lnTo>
                    <a:lnTo>
                      <a:pt x="671" y="576"/>
                    </a:lnTo>
                    <a:lnTo>
                      <a:pt x="693" y="576"/>
                    </a:lnTo>
                    <a:lnTo>
                      <a:pt x="715" y="575"/>
                    </a:lnTo>
                    <a:lnTo>
                      <a:pt x="736" y="574"/>
                    </a:lnTo>
                    <a:lnTo>
                      <a:pt x="757" y="573"/>
                    </a:lnTo>
                    <a:lnTo>
                      <a:pt x="778" y="570"/>
                    </a:lnTo>
                    <a:lnTo>
                      <a:pt x="800" y="568"/>
                    </a:lnTo>
                    <a:lnTo>
                      <a:pt x="820" y="566"/>
                    </a:lnTo>
                    <a:lnTo>
                      <a:pt x="840" y="563"/>
                    </a:lnTo>
                    <a:lnTo>
                      <a:pt x="861" y="560"/>
                    </a:lnTo>
                    <a:lnTo>
                      <a:pt x="880" y="558"/>
                    </a:lnTo>
                    <a:lnTo>
                      <a:pt x="900" y="553"/>
                    </a:lnTo>
                    <a:lnTo>
                      <a:pt x="920" y="549"/>
                    </a:lnTo>
                    <a:lnTo>
                      <a:pt x="938" y="546"/>
                    </a:lnTo>
                    <a:lnTo>
                      <a:pt x="956" y="541"/>
                    </a:lnTo>
                    <a:lnTo>
                      <a:pt x="975" y="537"/>
                    </a:lnTo>
                    <a:lnTo>
                      <a:pt x="992" y="532"/>
                    </a:lnTo>
                    <a:lnTo>
                      <a:pt x="1009" y="526"/>
                    </a:lnTo>
                    <a:lnTo>
                      <a:pt x="1027" y="522"/>
                    </a:lnTo>
                    <a:lnTo>
                      <a:pt x="1044" y="516"/>
                    </a:lnTo>
                    <a:lnTo>
                      <a:pt x="1060" y="510"/>
                    </a:lnTo>
                    <a:lnTo>
                      <a:pt x="1076" y="505"/>
                    </a:lnTo>
                    <a:lnTo>
                      <a:pt x="1091" y="498"/>
                    </a:lnTo>
                    <a:lnTo>
                      <a:pt x="1106" y="492"/>
                    </a:lnTo>
                    <a:lnTo>
                      <a:pt x="1120" y="485"/>
                    </a:lnTo>
                    <a:lnTo>
                      <a:pt x="1135" y="478"/>
                    </a:lnTo>
                    <a:lnTo>
                      <a:pt x="1148" y="471"/>
                    </a:lnTo>
                    <a:lnTo>
                      <a:pt x="1161" y="464"/>
                    </a:lnTo>
                    <a:lnTo>
                      <a:pt x="1173" y="456"/>
                    </a:lnTo>
                    <a:lnTo>
                      <a:pt x="1184" y="449"/>
                    </a:lnTo>
                    <a:lnTo>
                      <a:pt x="1197" y="441"/>
                    </a:lnTo>
                    <a:lnTo>
                      <a:pt x="1207" y="433"/>
                    </a:lnTo>
                    <a:lnTo>
                      <a:pt x="1218" y="425"/>
                    </a:lnTo>
                    <a:lnTo>
                      <a:pt x="1227" y="417"/>
                    </a:lnTo>
                    <a:lnTo>
                      <a:pt x="1236" y="409"/>
                    </a:lnTo>
                    <a:lnTo>
                      <a:pt x="1244" y="400"/>
                    </a:lnTo>
                    <a:lnTo>
                      <a:pt x="1254" y="392"/>
                    </a:lnTo>
                    <a:lnTo>
                      <a:pt x="1260" y="382"/>
                    </a:lnTo>
                    <a:lnTo>
                      <a:pt x="1266" y="373"/>
                    </a:lnTo>
                    <a:lnTo>
                      <a:pt x="1273" y="365"/>
                    </a:lnTo>
                    <a:lnTo>
                      <a:pt x="1279" y="356"/>
                    </a:lnTo>
                    <a:lnTo>
                      <a:pt x="1282" y="346"/>
                    </a:lnTo>
                    <a:lnTo>
                      <a:pt x="1287" y="336"/>
                    </a:lnTo>
                    <a:lnTo>
                      <a:pt x="1290" y="327"/>
                    </a:lnTo>
                    <a:lnTo>
                      <a:pt x="1293" y="318"/>
                    </a:lnTo>
                    <a:lnTo>
                      <a:pt x="1295" y="307"/>
                    </a:lnTo>
                    <a:lnTo>
                      <a:pt x="1296" y="298"/>
                    </a:lnTo>
                    <a:lnTo>
                      <a:pt x="1296" y="288"/>
                    </a:lnTo>
                    <a:lnTo>
                      <a:pt x="1296" y="279"/>
                    </a:lnTo>
                    <a:lnTo>
                      <a:pt x="1295" y="268"/>
                    </a:lnTo>
                    <a:lnTo>
                      <a:pt x="1293" y="259"/>
                    </a:lnTo>
                    <a:lnTo>
                      <a:pt x="1290" y="249"/>
                    </a:lnTo>
                    <a:lnTo>
                      <a:pt x="1287" y="239"/>
                    </a:lnTo>
                    <a:lnTo>
                      <a:pt x="1282" y="230"/>
                    </a:lnTo>
                    <a:lnTo>
                      <a:pt x="1279" y="221"/>
                    </a:lnTo>
                    <a:lnTo>
                      <a:pt x="1273" y="212"/>
                    </a:lnTo>
                    <a:lnTo>
                      <a:pt x="1266" y="203"/>
                    </a:lnTo>
                    <a:lnTo>
                      <a:pt x="1260" y="193"/>
                    </a:lnTo>
                    <a:lnTo>
                      <a:pt x="1254" y="184"/>
                    </a:lnTo>
                    <a:lnTo>
                      <a:pt x="1244" y="176"/>
                    </a:lnTo>
                    <a:lnTo>
                      <a:pt x="1236" y="167"/>
                    </a:lnTo>
                    <a:lnTo>
                      <a:pt x="1227" y="159"/>
                    </a:lnTo>
                    <a:lnTo>
                      <a:pt x="1218" y="151"/>
                    </a:lnTo>
                    <a:lnTo>
                      <a:pt x="1207" y="143"/>
                    </a:lnTo>
                    <a:lnTo>
                      <a:pt x="1197" y="135"/>
                    </a:lnTo>
                    <a:lnTo>
                      <a:pt x="1184" y="127"/>
                    </a:lnTo>
                    <a:lnTo>
                      <a:pt x="1173" y="120"/>
                    </a:lnTo>
                    <a:lnTo>
                      <a:pt x="1161" y="112"/>
                    </a:lnTo>
                    <a:lnTo>
                      <a:pt x="1148" y="105"/>
                    </a:lnTo>
                    <a:lnTo>
                      <a:pt x="1135" y="98"/>
                    </a:lnTo>
                    <a:lnTo>
                      <a:pt x="1120" y="91"/>
                    </a:lnTo>
                    <a:lnTo>
                      <a:pt x="1106" y="84"/>
                    </a:lnTo>
                    <a:lnTo>
                      <a:pt x="1091" y="78"/>
                    </a:lnTo>
                    <a:lnTo>
                      <a:pt x="1076" y="71"/>
                    </a:lnTo>
                    <a:lnTo>
                      <a:pt x="1060" y="65"/>
                    </a:lnTo>
                    <a:lnTo>
                      <a:pt x="1044" y="60"/>
                    </a:lnTo>
                    <a:lnTo>
                      <a:pt x="1027" y="54"/>
                    </a:lnTo>
                    <a:lnTo>
                      <a:pt x="1009" y="49"/>
                    </a:lnTo>
                    <a:lnTo>
                      <a:pt x="992" y="44"/>
                    </a:lnTo>
                    <a:lnTo>
                      <a:pt x="975" y="39"/>
                    </a:lnTo>
                    <a:lnTo>
                      <a:pt x="956" y="34"/>
                    </a:lnTo>
                    <a:lnTo>
                      <a:pt x="938" y="31"/>
                    </a:lnTo>
                    <a:lnTo>
                      <a:pt x="920" y="26"/>
                    </a:lnTo>
                    <a:lnTo>
                      <a:pt x="900" y="23"/>
                    </a:lnTo>
                    <a:lnTo>
                      <a:pt x="880" y="19"/>
                    </a:lnTo>
                    <a:lnTo>
                      <a:pt x="861" y="16"/>
                    </a:lnTo>
                    <a:lnTo>
                      <a:pt x="840" y="14"/>
                    </a:lnTo>
                    <a:lnTo>
                      <a:pt x="820" y="10"/>
                    </a:lnTo>
                    <a:lnTo>
                      <a:pt x="800" y="8"/>
                    </a:lnTo>
                    <a:lnTo>
                      <a:pt x="778" y="6"/>
                    </a:lnTo>
                    <a:lnTo>
                      <a:pt x="757" y="4"/>
                    </a:lnTo>
                    <a:lnTo>
                      <a:pt x="736" y="2"/>
                    </a:lnTo>
                    <a:lnTo>
                      <a:pt x="715" y="2"/>
                    </a:lnTo>
                    <a:lnTo>
                      <a:pt x="693" y="1"/>
                    </a:lnTo>
                    <a:lnTo>
                      <a:pt x="671" y="0"/>
                    </a:lnTo>
                    <a:lnTo>
                      <a:pt x="648" y="0"/>
                    </a:lnTo>
                    <a:lnTo>
                      <a:pt x="626" y="0"/>
                    </a:lnTo>
                    <a:lnTo>
                      <a:pt x="604" y="1"/>
                    </a:lnTo>
                    <a:lnTo>
                      <a:pt x="582" y="2"/>
                    </a:lnTo>
                    <a:lnTo>
                      <a:pt x="560" y="2"/>
                    </a:lnTo>
                    <a:lnTo>
                      <a:pt x="539" y="4"/>
                    </a:lnTo>
                    <a:lnTo>
                      <a:pt x="518" y="6"/>
                    </a:lnTo>
                    <a:lnTo>
                      <a:pt x="497" y="8"/>
                    </a:lnTo>
                    <a:lnTo>
                      <a:pt x="476" y="10"/>
                    </a:lnTo>
                    <a:lnTo>
                      <a:pt x="455" y="14"/>
                    </a:lnTo>
                    <a:lnTo>
                      <a:pt x="436" y="16"/>
                    </a:lnTo>
                    <a:lnTo>
                      <a:pt x="416" y="19"/>
                    </a:lnTo>
                    <a:lnTo>
                      <a:pt x="397" y="23"/>
                    </a:lnTo>
                    <a:lnTo>
                      <a:pt x="377" y="26"/>
                    </a:lnTo>
                    <a:lnTo>
                      <a:pt x="359" y="31"/>
                    </a:lnTo>
                    <a:lnTo>
                      <a:pt x="340" y="34"/>
                    </a:lnTo>
                    <a:lnTo>
                      <a:pt x="322" y="39"/>
                    </a:lnTo>
                    <a:lnTo>
                      <a:pt x="303" y="44"/>
                    </a:lnTo>
                    <a:lnTo>
                      <a:pt x="286" y="49"/>
                    </a:lnTo>
                    <a:lnTo>
                      <a:pt x="269" y="54"/>
                    </a:lnTo>
                    <a:lnTo>
                      <a:pt x="253" y="60"/>
                    </a:lnTo>
                    <a:lnTo>
                      <a:pt x="237" y="65"/>
                    </a:lnTo>
                    <a:lnTo>
                      <a:pt x="220" y="71"/>
                    </a:lnTo>
                    <a:lnTo>
                      <a:pt x="205" y="78"/>
                    </a:lnTo>
                    <a:lnTo>
                      <a:pt x="190" y="84"/>
                    </a:lnTo>
                    <a:lnTo>
                      <a:pt x="176" y="91"/>
                    </a:lnTo>
                    <a:lnTo>
                      <a:pt x="162" y="98"/>
                    </a:lnTo>
                    <a:lnTo>
                      <a:pt x="149" y="105"/>
                    </a:lnTo>
                    <a:lnTo>
                      <a:pt x="135" y="112"/>
                    </a:lnTo>
                    <a:lnTo>
                      <a:pt x="123" y="120"/>
                    </a:lnTo>
                    <a:lnTo>
                      <a:pt x="111" y="127"/>
                    </a:lnTo>
                    <a:lnTo>
                      <a:pt x="99" y="135"/>
                    </a:lnTo>
                    <a:lnTo>
                      <a:pt x="89" y="143"/>
                    </a:lnTo>
                    <a:lnTo>
                      <a:pt x="79" y="151"/>
                    </a:lnTo>
                    <a:lnTo>
                      <a:pt x="68" y="159"/>
                    </a:lnTo>
                    <a:lnTo>
                      <a:pt x="59" y="167"/>
                    </a:lnTo>
                    <a:lnTo>
                      <a:pt x="51" y="176"/>
                    </a:lnTo>
                    <a:lnTo>
                      <a:pt x="43" y="184"/>
                    </a:lnTo>
                    <a:lnTo>
                      <a:pt x="36" y="193"/>
                    </a:lnTo>
                    <a:lnTo>
                      <a:pt x="29" y="203"/>
                    </a:lnTo>
                    <a:lnTo>
                      <a:pt x="23" y="212"/>
                    </a:lnTo>
                    <a:lnTo>
                      <a:pt x="18" y="221"/>
                    </a:lnTo>
                    <a:lnTo>
                      <a:pt x="13" y="230"/>
                    </a:lnTo>
                    <a:lnTo>
                      <a:pt x="10" y="239"/>
                    </a:lnTo>
                    <a:lnTo>
                      <a:pt x="6" y="249"/>
                    </a:lnTo>
                    <a:lnTo>
                      <a:pt x="4" y="259"/>
                    </a:lnTo>
                    <a:lnTo>
                      <a:pt x="2" y="268"/>
                    </a:lnTo>
                    <a:lnTo>
                      <a:pt x="0" y="279"/>
                    </a:lnTo>
                    <a:lnTo>
                      <a:pt x="0" y="288"/>
                    </a:lnTo>
                    <a:close/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 anchor="t">
                <a:noAutofit/>
              </a:bodyPr>
              <a:lstStyle/>
              <a:p>
                <a:endParaRPr lang="pl-PL" sz="2400" b="0" u="none" strike="noStrike" dirty="0">
                  <a:solidFill>
                    <a:srgbClr val="000000"/>
                  </a:solidFill>
                  <a:effectLst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46" name="Freeform 12"/>
              <p:cNvSpPr/>
              <p:nvPr/>
            </p:nvSpPr>
            <p:spPr>
              <a:xfrm>
                <a:off x="3543480" y="3810240"/>
                <a:ext cx="1143000" cy="685800"/>
              </a:xfrm>
              <a:custGeom>
                <a:avLst/>
                <a:gdLst>
                  <a:gd name="textAreaLeft" fmla="*/ 0 w 1143000"/>
                  <a:gd name="textAreaRight" fmla="*/ 1143360 w 1143000"/>
                  <a:gd name="textAreaTop" fmla="*/ 0 h 685800"/>
                  <a:gd name="textAreaBottom" fmla="*/ 686160 h 685800"/>
                </a:gdLst>
                <a:ahLst/>
                <a:cxnLst/>
                <a:rect l="textAreaLeft" t="textAreaTop" r="textAreaRight" b="textAreaBottom"/>
                <a:pathLst>
                  <a:path w="1440" h="865">
                    <a:moveTo>
                      <a:pt x="0" y="433"/>
                    </a:moveTo>
                    <a:lnTo>
                      <a:pt x="0" y="418"/>
                    </a:lnTo>
                    <a:lnTo>
                      <a:pt x="1" y="403"/>
                    </a:lnTo>
                    <a:lnTo>
                      <a:pt x="3" y="388"/>
                    </a:lnTo>
                    <a:lnTo>
                      <a:pt x="6" y="374"/>
                    </a:lnTo>
                    <a:lnTo>
                      <a:pt x="9" y="360"/>
                    </a:lnTo>
                    <a:lnTo>
                      <a:pt x="15" y="345"/>
                    </a:lnTo>
                    <a:lnTo>
                      <a:pt x="20" y="331"/>
                    </a:lnTo>
                    <a:lnTo>
                      <a:pt x="25" y="317"/>
                    </a:lnTo>
                    <a:lnTo>
                      <a:pt x="32" y="305"/>
                    </a:lnTo>
                    <a:lnTo>
                      <a:pt x="39" y="291"/>
                    </a:lnTo>
                    <a:lnTo>
                      <a:pt x="47" y="277"/>
                    </a:lnTo>
                    <a:lnTo>
                      <a:pt x="56" y="264"/>
                    </a:lnTo>
                    <a:lnTo>
                      <a:pt x="66" y="252"/>
                    </a:lnTo>
                    <a:lnTo>
                      <a:pt x="76" y="239"/>
                    </a:lnTo>
                    <a:lnTo>
                      <a:pt x="87" y="226"/>
                    </a:lnTo>
                    <a:lnTo>
                      <a:pt x="98" y="215"/>
                    </a:lnTo>
                    <a:lnTo>
                      <a:pt x="111" y="202"/>
                    </a:lnTo>
                    <a:lnTo>
                      <a:pt x="123" y="191"/>
                    </a:lnTo>
                    <a:lnTo>
                      <a:pt x="136" y="179"/>
                    </a:lnTo>
                    <a:lnTo>
                      <a:pt x="150" y="169"/>
                    </a:lnTo>
                    <a:lnTo>
                      <a:pt x="165" y="158"/>
                    </a:lnTo>
                    <a:lnTo>
                      <a:pt x="180" y="147"/>
                    </a:lnTo>
                    <a:lnTo>
                      <a:pt x="195" y="136"/>
                    </a:lnTo>
                    <a:lnTo>
                      <a:pt x="211" y="127"/>
                    </a:lnTo>
                    <a:lnTo>
                      <a:pt x="228" y="117"/>
                    </a:lnTo>
                    <a:lnTo>
                      <a:pt x="244" y="108"/>
                    </a:lnTo>
                    <a:lnTo>
                      <a:pt x="263" y="100"/>
                    </a:lnTo>
                    <a:lnTo>
                      <a:pt x="280" y="90"/>
                    </a:lnTo>
                    <a:lnTo>
                      <a:pt x="298" y="82"/>
                    </a:lnTo>
                    <a:lnTo>
                      <a:pt x="318" y="74"/>
                    </a:lnTo>
                    <a:lnTo>
                      <a:pt x="337" y="66"/>
                    </a:lnTo>
                    <a:lnTo>
                      <a:pt x="357" y="59"/>
                    </a:lnTo>
                    <a:lnTo>
                      <a:pt x="378" y="52"/>
                    </a:lnTo>
                    <a:lnTo>
                      <a:pt x="397" y="45"/>
                    </a:lnTo>
                    <a:lnTo>
                      <a:pt x="419" y="40"/>
                    </a:lnTo>
                    <a:lnTo>
                      <a:pt x="440" y="34"/>
                    </a:lnTo>
                    <a:lnTo>
                      <a:pt x="462" y="29"/>
                    </a:lnTo>
                    <a:lnTo>
                      <a:pt x="484" y="23"/>
                    </a:lnTo>
                    <a:lnTo>
                      <a:pt x="507" y="20"/>
                    </a:lnTo>
                    <a:lnTo>
                      <a:pt x="529" y="15"/>
                    </a:lnTo>
                    <a:lnTo>
                      <a:pt x="552" y="12"/>
                    </a:lnTo>
                    <a:lnTo>
                      <a:pt x="575" y="8"/>
                    </a:lnTo>
                    <a:lnTo>
                      <a:pt x="599" y="6"/>
                    </a:lnTo>
                    <a:lnTo>
                      <a:pt x="622" y="4"/>
                    </a:lnTo>
                    <a:lnTo>
                      <a:pt x="646" y="3"/>
                    </a:lnTo>
                    <a:lnTo>
                      <a:pt x="670" y="0"/>
                    </a:lnTo>
                    <a:lnTo>
                      <a:pt x="694" y="0"/>
                    </a:lnTo>
                    <a:lnTo>
                      <a:pt x="720" y="0"/>
                    </a:lnTo>
                    <a:lnTo>
                      <a:pt x="744" y="0"/>
                    </a:lnTo>
                    <a:lnTo>
                      <a:pt x="769" y="0"/>
                    </a:lnTo>
                    <a:lnTo>
                      <a:pt x="793" y="3"/>
                    </a:lnTo>
                    <a:lnTo>
                      <a:pt x="817" y="4"/>
                    </a:lnTo>
                    <a:lnTo>
                      <a:pt x="841" y="6"/>
                    </a:lnTo>
                    <a:lnTo>
                      <a:pt x="864" y="8"/>
                    </a:lnTo>
                    <a:lnTo>
                      <a:pt x="888" y="12"/>
                    </a:lnTo>
                    <a:lnTo>
                      <a:pt x="911" y="15"/>
                    </a:lnTo>
                    <a:lnTo>
                      <a:pt x="933" y="20"/>
                    </a:lnTo>
                    <a:lnTo>
                      <a:pt x="956" y="23"/>
                    </a:lnTo>
                    <a:lnTo>
                      <a:pt x="978" y="29"/>
                    </a:lnTo>
                    <a:lnTo>
                      <a:pt x="1000" y="34"/>
                    </a:lnTo>
                    <a:lnTo>
                      <a:pt x="1020" y="40"/>
                    </a:lnTo>
                    <a:lnTo>
                      <a:pt x="1041" y="45"/>
                    </a:lnTo>
                    <a:lnTo>
                      <a:pt x="1062" y="52"/>
                    </a:lnTo>
                    <a:lnTo>
                      <a:pt x="1083" y="59"/>
                    </a:lnTo>
                    <a:lnTo>
                      <a:pt x="1102" y="66"/>
                    </a:lnTo>
                    <a:lnTo>
                      <a:pt x="1122" y="74"/>
                    </a:lnTo>
                    <a:lnTo>
                      <a:pt x="1140" y="82"/>
                    </a:lnTo>
                    <a:lnTo>
                      <a:pt x="1159" y="90"/>
                    </a:lnTo>
                    <a:lnTo>
                      <a:pt x="1177" y="100"/>
                    </a:lnTo>
                    <a:lnTo>
                      <a:pt x="1194" y="108"/>
                    </a:lnTo>
                    <a:lnTo>
                      <a:pt x="1212" y="117"/>
                    </a:lnTo>
                    <a:lnTo>
                      <a:pt x="1228" y="127"/>
                    </a:lnTo>
                    <a:lnTo>
                      <a:pt x="1244" y="136"/>
                    </a:lnTo>
                    <a:lnTo>
                      <a:pt x="1260" y="147"/>
                    </a:lnTo>
                    <a:lnTo>
                      <a:pt x="1275" y="158"/>
                    </a:lnTo>
                    <a:lnTo>
                      <a:pt x="1289" y="169"/>
                    </a:lnTo>
                    <a:lnTo>
                      <a:pt x="1303" y="179"/>
                    </a:lnTo>
                    <a:lnTo>
                      <a:pt x="1316" y="191"/>
                    </a:lnTo>
                    <a:lnTo>
                      <a:pt x="1329" y="202"/>
                    </a:lnTo>
                    <a:lnTo>
                      <a:pt x="1341" y="215"/>
                    </a:lnTo>
                    <a:lnTo>
                      <a:pt x="1352" y="226"/>
                    </a:lnTo>
                    <a:lnTo>
                      <a:pt x="1364" y="239"/>
                    </a:lnTo>
                    <a:lnTo>
                      <a:pt x="1374" y="252"/>
                    </a:lnTo>
                    <a:lnTo>
                      <a:pt x="1383" y="264"/>
                    </a:lnTo>
                    <a:lnTo>
                      <a:pt x="1391" y="277"/>
                    </a:lnTo>
                    <a:lnTo>
                      <a:pt x="1400" y="291"/>
                    </a:lnTo>
                    <a:lnTo>
                      <a:pt x="1407" y="305"/>
                    </a:lnTo>
                    <a:lnTo>
                      <a:pt x="1414" y="317"/>
                    </a:lnTo>
                    <a:lnTo>
                      <a:pt x="1420" y="331"/>
                    </a:lnTo>
                    <a:lnTo>
                      <a:pt x="1425" y="345"/>
                    </a:lnTo>
                    <a:lnTo>
                      <a:pt x="1429" y="360"/>
                    </a:lnTo>
                    <a:lnTo>
                      <a:pt x="1433" y="374"/>
                    </a:lnTo>
                    <a:lnTo>
                      <a:pt x="1436" y="388"/>
                    </a:lnTo>
                    <a:lnTo>
                      <a:pt x="1438" y="403"/>
                    </a:lnTo>
                    <a:lnTo>
                      <a:pt x="1440" y="418"/>
                    </a:lnTo>
                    <a:lnTo>
                      <a:pt x="1440" y="433"/>
                    </a:lnTo>
                    <a:lnTo>
                      <a:pt x="1440" y="448"/>
                    </a:lnTo>
                    <a:lnTo>
                      <a:pt x="1438" y="461"/>
                    </a:lnTo>
                    <a:lnTo>
                      <a:pt x="1436" y="476"/>
                    </a:lnTo>
                    <a:lnTo>
                      <a:pt x="1433" y="490"/>
                    </a:lnTo>
                    <a:lnTo>
                      <a:pt x="1429" y="505"/>
                    </a:lnTo>
                    <a:lnTo>
                      <a:pt x="1425" y="519"/>
                    </a:lnTo>
                    <a:lnTo>
                      <a:pt x="1420" y="533"/>
                    </a:lnTo>
                    <a:lnTo>
                      <a:pt x="1414" y="547"/>
                    </a:lnTo>
                    <a:lnTo>
                      <a:pt x="1407" y="560"/>
                    </a:lnTo>
                    <a:lnTo>
                      <a:pt x="1400" y="574"/>
                    </a:lnTo>
                    <a:lnTo>
                      <a:pt x="1391" y="587"/>
                    </a:lnTo>
                    <a:lnTo>
                      <a:pt x="1383" y="600"/>
                    </a:lnTo>
                    <a:lnTo>
                      <a:pt x="1374" y="612"/>
                    </a:lnTo>
                    <a:lnTo>
                      <a:pt x="1364" y="625"/>
                    </a:lnTo>
                    <a:lnTo>
                      <a:pt x="1352" y="638"/>
                    </a:lnTo>
                    <a:lnTo>
                      <a:pt x="1341" y="650"/>
                    </a:lnTo>
                    <a:lnTo>
                      <a:pt x="1329" y="662"/>
                    </a:lnTo>
                    <a:lnTo>
                      <a:pt x="1316" y="673"/>
                    </a:lnTo>
                    <a:lnTo>
                      <a:pt x="1303" y="685"/>
                    </a:lnTo>
                    <a:lnTo>
                      <a:pt x="1289" y="696"/>
                    </a:lnTo>
                    <a:lnTo>
                      <a:pt x="1275" y="707"/>
                    </a:lnTo>
                    <a:lnTo>
                      <a:pt x="1260" y="717"/>
                    </a:lnTo>
                    <a:lnTo>
                      <a:pt x="1244" y="728"/>
                    </a:lnTo>
                    <a:lnTo>
                      <a:pt x="1228" y="737"/>
                    </a:lnTo>
                    <a:lnTo>
                      <a:pt x="1212" y="747"/>
                    </a:lnTo>
                    <a:lnTo>
                      <a:pt x="1194" y="756"/>
                    </a:lnTo>
                    <a:lnTo>
                      <a:pt x="1177" y="766"/>
                    </a:lnTo>
                    <a:lnTo>
                      <a:pt x="1159" y="774"/>
                    </a:lnTo>
                    <a:lnTo>
                      <a:pt x="1140" y="783"/>
                    </a:lnTo>
                    <a:lnTo>
                      <a:pt x="1122" y="790"/>
                    </a:lnTo>
                    <a:lnTo>
                      <a:pt x="1102" y="798"/>
                    </a:lnTo>
                    <a:lnTo>
                      <a:pt x="1083" y="805"/>
                    </a:lnTo>
                    <a:lnTo>
                      <a:pt x="1062" y="812"/>
                    </a:lnTo>
                    <a:lnTo>
                      <a:pt x="1041" y="819"/>
                    </a:lnTo>
                    <a:lnTo>
                      <a:pt x="1020" y="824"/>
                    </a:lnTo>
                    <a:lnTo>
                      <a:pt x="1000" y="830"/>
                    </a:lnTo>
                    <a:lnTo>
                      <a:pt x="978" y="836"/>
                    </a:lnTo>
                    <a:lnTo>
                      <a:pt x="956" y="840"/>
                    </a:lnTo>
                    <a:lnTo>
                      <a:pt x="933" y="845"/>
                    </a:lnTo>
                    <a:lnTo>
                      <a:pt x="911" y="849"/>
                    </a:lnTo>
                    <a:lnTo>
                      <a:pt x="888" y="852"/>
                    </a:lnTo>
                    <a:lnTo>
                      <a:pt x="864" y="855"/>
                    </a:lnTo>
                    <a:lnTo>
                      <a:pt x="841" y="858"/>
                    </a:lnTo>
                    <a:lnTo>
                      <a:pt x="817" y="860"/>
                    </a:lnTo>
                    <a:lnTo>
                      <a:pt x="793" y="862"/>
                    </a:lnTo>
                    <a:lnTo>
                      <a:pt x="769" y="864"/>
                    </a:lnTo>
                    <a:lnTo>
                      <a:pt x="744" y="865"/>
                    </a:lnTo>
                    <a:lnTo>
                      <a:pt x="720" y="865"/>
                    </a:lnTo>
                    <a:lnTo>
                      <a:pt x="694" y="865"/>
                    </a:lnTo>
                    <a:lnTo>
                      <a:pt x="670" y="864"/>
                    </a:lnTo>
                    <a:lnTo>
                      <a:pt x="646" y="862"/>
                    </a:lnTo>
                    <a:lnTo>
                      <a:pt x="622" y="860"/>
                    </a:lnTo>
                    <a:lnTo>
                      <a:pt x="599" y="858"/>
                    </a:lnTo>
                    <a:lnTo>
                      <a:pt x="575" y="855"/>
                    </a:lnTo>
                    <a:lnTo>
                      <a:pt x="552" y="852"/>
                    </a:lnTo>
                    <a:lnTo>
                      <a:pt x="529" y="849"/>
                    </a:lnTo>
                    <a:lnTo>
                      <a:pt x="507" y="845"/>
                    </a:lnTo>
                    <a:lnTo>
                      <a:pt x="484" y="840"/>
                    </a:lnTo>
                    <a:lnTo>
                      <a:pt x="462" y="836"/>
                    </a:lnTo>
                    <a:lnTo>
                      <a:pt x="440" y="830"/>
                    </a:lnTo>
                    <a:lnTo>
                      <a:pt x="419" y="824"/>
                    </a:lnTo>
                    <a:lnTo>
                      <a:pt x="397" y="819"/>
                    </a:lnTo>
                    <a:lnTo>
                      <a:pt x="378" y="812"/>
                    </a:lnTo>
                    <a:lnTo>
                      <a:pt x="357" y="805"/>
                    </a:lnTo>
                    <a:lnTo>
                      <a:pt x="337" y="798"/>
                    </a:lnTo>
                    <a:lnTo>
                      <a:pt x="318" y="790"/>
                    </a:lnTo>
                    <a:lnTo>
                      <a:pt x="298" y="783"/>
                    </a:lnTo>
                    <a:lnTo>
                      <a:pt x="280" y="774"/>
                    </a:lnTo>
                    <a:lnTo>
                      <a:pt x="263" y="766"/>
                    </a:lnTo>
                    <a:lnTo>
                      <a:pt x="244" y="756"/>
                    </a:lnTo>
                    <a:lnTo>
                      <a:pt x="228" y="747"/>
                    </a:lnTo>
                    <a:lnTo>
                      <a:pt x="211" y="737"/>
                    </a:lnTo>
                    <a:lnTo>
                      <a:pt x="195" y="728"/>
                    </a:lnTo>
                    <a:lnTo>
                      <a:pt x="180" y="717"/>
                    </a:lnTo>
                    <a:lnTo>
                      <a:pt x="165" y="707"/>
                    </a:lnTo>
                    <a:lnTo>
                      <a:pt x="150" y="696"/>
                    </a:lnTo>
                    <a:lnTo>
                      <a:pt x="136" y="685"/>
                    </a:lnTo>
                    <a:lnTo>
                      <a:pt x="123" y="673"/>
                    </a:lnTo>
                    <a:lnTo>
                      <a:pt x="111" y="662"/>
                    </a:lnTo>
                    <a:lnTo>
                      <a:pt x="98" y="650"/>
                    </a:lnTo>
                    <a:lnTo>
                      <a:pt x="87" y="638"/>
                    </a:lnTo>
                    <a:lnTo>
                      <a:pt x="76" y="625"/>
                    </a:lnTo>
                    <a:lnTo>
                      <a:pt x="66" y="612"/>
                    </a:lnTo>
                    <a:lnTo>
                      <a:pt x="56" y="600"/>
                    </a:lnTo>
                    <a:lnTo>
                      <a:pt x="47" y="587"/>
                    </a:lnTo>
                    <a:lnTo>
                      <a:pt x="39" y="574"/>
                    </a:lnTo>
                    <a:lnTo>
                      <a:pt x="32" y="560"/>
                    </a:lnTo>
                    <a:lnTo>
                      <a:pt x="25" y="547"/>
                    </a:lnTo>
                    <a:lnTo>
                      <a:pt x="20" y="533"/>
                    </a:lnTo>
                    <a:lnTo>
                      <a:pt x="15" y="519"/>
                    </a:lnTo>
                    <a:lnTo>
                      <a:pt x="9" y="505"/>
                    </a:lnTo>
                    <a:lnTo>
                      <a:pt x="6" y="490"/>
                    </a:lnTo>
                    <a:lnTo>
                      <a:pt x="3" y="476"/>
                    </a:lnTo>
                    <a:lnTo>
                      <a:pt x="1" y="461"/>
                    </a:lnTo>
                    <a:lnTo>
                      <a:pt x="0" y="448"/>
                    </a:lnTo>
                    <a:lnTo>
                      <a:pt x="0" y="433"/>
                    </a:lnTo>
                    <a:close/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 anchor="t">
                <a:noAutofit/>
              </a:bodyPr>
              <a:lstStyle/>
              <a:p>
                <a:endParaRPr lang="pl-PL" sz="2400" b="0" u="none" strike="noStrike" dirty="0">
                  <a:solidFill>
                    <a:srgbClr val="000000"/>
                  </a:solidFill>
                  <a:effectLst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47" name="Freeform 13"/>
              <p:cNvSpPr/>
              <p:nvPr/>
            </p:nvSpPr>
            <p:spPr>
              <a:xfrm>
                <a:off x="1600200" y="5067360"/>
                <a:ext cx="1257480" cy="685800"/>
              </a:xfrm>
              <a:custGeom>
                <a:avLst/>
                <a:gdLst>
                  <a:gd name="textAreaLeft" fmla="*/ 0 w 1257480"/>
                  <a:gd name="textAreaRight" fmla="*/ 1257840 w 1257480"/>
                  <a:gd name="textAreaTop" fmla="*/ 0 h 685800"/>
                  <a:gd name="textAreaBottom" fmla="*/ 686160 h 685800"/>
                </a:gdLst>
                <a:ahLst/>
                <a:cxnLst/>
                <a:rect l="textAreaLeft" t="textAreaTop" r="textAreaRight" b="textAreaBottom"/>
                <a:pathLst>
                  <a:path w="1583" h="864">
                    <a:moveTo>
                      <a:pt x="0" y="432"/>
                    </a:moveTo>
                    <a:lnTo>
                      <a:pt x="0" y="417"/>
                    </a:lnTo>
                    <a:lnTo>
                      <a:pt x="1" y="403"/>
                    </a:lnTo>
                    <a:lnTo>
                      <a:pt x="4" y="388"/>
                    </a:lnTo>
                    <a:lnTo>
                      <a:pt x="6" y="373"/>
                    </a:lnTo>
                    <a:lnTo>
                      <a:pt x="10" y="359"/>
                    </a:lnTo>
                    <a:lnTo>
                      <a:pt x="16" y="345"/>
                    </a:lnTo>
                    <a:lnTo>
                      <a:pt x="21" y="332"/>
                    </a:lnTo>
                    <a:lnTo>
                      <a:pt x="27" y="318"/>
                    </a:lnTo>
                    <a:lnTo>
                      <a:pt x="35" y="304"/>
                    </a:lnTo>
                    <a:lnTo>
                      <a:pt x="43" y="290"/>
                    </a:lnTo>
                    <a:lnTo>
                      <a:pt x="51" y="277"/>
                    </a:lnTo>
                    <a:lnTo>
                      <a:pt x="62" y="265"/>
                    </a:lnTo>
                    <a:lnTo>
                      <a:pt x="72" y="251"/>
                    </a:lnTo>
                    <a:lnTo>
                      <a:pt x="84" y="239"/>
                    </a:lnTo>
                    <a:lnTo>
                      <a:pt x="95" y="227"/>
                    </a:lnTo>
                    <a:lnTo>
                      <a:pt x="108" y="214"/>
                    </a:lnTo>
                    <a:lnTo>
                      <a:pt x="120" y="203"/>
                    </a:lnTo>
                    <a:lnTo>
                      <a:pt x="135" y="191"/>
                    </a:lnTo>
                    <a:lnTo>
                      <a:pt x="149" y="180"/>
                    </a:lnTo>
                    <a:lnTo>
                      <a:pt x="164" y="168"/>
                    </a:lnTo>
                    <a:lnTo>
                      <a:pt x="180" y="158"/>
                    </a:lnTo>
                    <a:lnTo>
                      <a:pt x="197" y="147"/>
                    </a:lnTo>
                    <a:lnTo>
                      <a:pt x="214" y="137"/>
                    </a:lnTo>
                    <a:lnTo>
                      <a:pt x="232" y="127"/>
                    </a:lnTo>
                    <a:lnTo>
                      <a:pt x="249" y="117"/>
                    </a:lnTo>
                    <a:lnTo>
                      <a:pt x="269" y="108"/>
                    </a:lnTo>
                    <a:lnTo>
                      <a:pt x="289" y="99"/>
                    </a:lnTo>
                    <a:lnTo>
                      <a:pt x="308" y="91"/>
                    </a:lnTo>
                    <a:lnTo>
                      <a:pt x="328" y="82"/>
                    </a:lnTo>
                    <a:lnTo>
                      <a:pt x="350" y="75"/>
                    </a:lnTo>
                    <a:lnTo>
                      <a:pt x="370" y="67"/>
                    </a:lnTo>
                    <a:lnTo>
                      <a:pt x="392" y="60"/>
                    </a:lnTo>
                    <a:lnTo>
                      <a:pt x="414" y="53"/>
                    </a:lnTo>
                    <a:lnTo>
                      <a:pt x="437" y="46"/>
                    </a:lnTo>
                    <a:lnTo>
                      <a:pt x="460" y="40"/>
                    </a:lnTo>
                    <a:lnTo>
                      <a:pt x="483" y="34"/>
                    </a:lnTo>
                    <a:lnTo>
                      <a:pt x="507" y="29"/>
                    </a:lnTo>
                    <a:lnTo>
                      <a:pt x="532" y="24"/>
                    </a:lnTo>
                    <a:lnTo>
                      <a:pt x="556" y="19"/>
                    </a:lnTo>
                    <a:lnTo>
                      <a:pt x="581" y="16"/>
                    </a:lnTo>
                    <a:lnTo>
                      <a:pt x="607" y="12"/>
                    </a:lnTo>
                    <a:lnTo>
                      <a:pt x="632" y="9"/>
                    </a:lnTo>
                    <a:lnTo>
                      <a:pt x="658" y="7"/>
                    </a:lnTo>
                    <a:lnTo>
                      <a:pt x="684" y="4"/>
                    </a:lnTo>
                    <a:lnTo>
                      <a:pt x="710" y="2"/>
                    </a:lnTo>
                    <a:lnTo>
                      <a:pt x="737" y="1"/>
                    </a:lnTo>
                    <a:lnTo>
                      <a:pt x="764" y="0"/>
                    </a:lnTo>
                    <a:lnTo>
                      <a:pt x="791" y="0"/>
                    </a:lnTo>
                    <a:lnTo>
                      <a:pt x="818" y="0"/>
                    </a:lnTo>
                    <a:lnTo>
                      <a:pt x="845" y="1"/>
                    </a:lnTo>
                    <a:lnTo>
                      <a:pt x="871" y="2"/>
                    </a:lnTo>
                    <a:lnTo>
                      <a:pt x="898" y="4"/>
                    </a:lnTo>
                    <a:lnTo>
                      <a:pt x="924" y="7"/>
                    </a:lnTo>
                    <a:lnTo>
                      <a:pt x="950" y="9"/>
                    </a:lnTo>
                    <a:lnTo>
                      <a:pt x="976" y="12"/>
                    </a:lnTo>
                    <a:lnTo>
                      <a:pt x="1002" y="16"/>
                    </a:lnTo>
                    <a:lnTo>
                      <a:pt x="1026" y="19"/>
                    </a:lnTo>
                    <a:lnTo>
                      <a:pt x="1051" y="24"/>
                    </a:lnTo>
                    <a:lnTo>
                      <a:pt x="1075" y="29"/>
                    </a:lnTo>
                    <a:lnTo>
                      <a:pt x="1098" y="34"/>
                    </a:lnTo>
                    <a:lnTo>
                      <a:pt x="1122" y="40"/>
                    </a:lnTo>
                    <a:lnTo>
                      <a:pt x="1146" y="46"/>
                    </a:lnTo>
                    <a:lnTo>
                      <a:pt x="1167" y="53"/>
                    </a:lnTo>
                    <a:lnTo>
                      <a:pt x="1190" y="60"/>
                    </a:lnTo>
                    <a:lnTo>
                      <a:pt x="1212" y="67"/>
                    </a:lnTo>
                    <a:lnTo>
                      <a:pt x="1233" y="75"/>
                    </a:lnTo>
                    <a:lnTo>
                      <a:pt x="1254" y="82"/>
                    </a:lnTo>
                    <a:lnTo>
                      <a:pt x="1275" y="91"/>
                    </a:lnTo>
                    <a:lnTo>
                      <a:pt x="1294" y="99"/>
                    </a:lnTo>
                    <a:lnTo>
                      <a:pt x="1314" y="108"/>
                    </a:lnTo>
                    <a:lnTo>
                      <a:pt x="1332" y="117"/>
                    </a:lnTo>
                    <a:lnTo>
                      <a:pt x="1351" y="127"/>
                    </a:lnTo>
                    <a:lnTo>
                      <a:pt x="1368" y="137"/>
                    </a:lnTo>
                    <a:lnTo>
                      <a:pt x="1385" y="147"/>
                    </a:lnTo>
                    <a:lnTo>
                      <a:pt x="1401" y="158"/>
                    </a:lnTo>
                    <a:lnTo>
                      <a:pt x="1417" y="168"/>
                    </a:lnTo>
                    <a:lnTo>
                      <a:pt x="1433" y="180"/>
                    </a:lnTo>
                    <a:lnTo>
                      <a:pt x="1447" y="191"/>
                    </a:lnTo>
                    <a:lnTo>
                      <a:pt x="1461" y="203"/>
                    </a:lnTo>
                    <a:lnTo>
                      <a:pt x="1475" y="214"/>
                    </a:lnTo>
                    <a:lnTo>
                      <a:pt x="1488" y="227"/>
                    </a:lnTo>
                    <a:lnTo>
                      <a:pt x="1499" y="239"/>
                    </a:lnTo>
                    <a:lnTo>
                      <a:pt x="1511" y="251"/>
                    </a:lnTo>
                    <a:lnTo>
                      <a:pt x="1521" y="265"/>
                    </a:lnTo>
                    <a:lnTo>
                      <a:pt x="1530" y="277"/>
                    </a:lnTo>
                    <a:lnTo>
                      <a:pt x="1539" y="290"/>
                    </a:lnTo>
                    <a:lnTo>
                      <a:pt x="1547" y="304"/>
                    </a:lnTo>
                    <a:lnTo>
                      <a:pt x="1556" y="318"/>
                    </a:lnTo>
                    <a:lnTo>
                      <a:pt x="1561" y="332"/>
                    </a:lnTo>
                    <a:lnTo>
                      <a:pt x="1567" y="345"/>
                    </a:lnTo>
                    <a:lnTo>
                      <a:pt x="1572" y="359"/>
                    </a:lnTo>
                    <a:lnTo>
                      <a:pt x="1576" y="373"/>
                    </a:lnTo>
                    <a:lnTo>
                      <a:pt x="1579" y="388"/>
                    </a:lnTo>
                    <a:lnTo>
                      <a:pt x="1582" y="403"/>
                    </a:lnTo>
                    <a:lnTo>
                      <a:pt x="1583" y="417"/>
                    </a:lnTo>
                    <a:lnTo>
                      <a:pt x="1583" y="432"/>
                    </a:lnTo>
                    <a:lnTo>
                      <a:pt x="1583" y="447"/>
                    </a:lnTo>
                    <a:lnTo>
                      <a:pt x="1582" y="462"/>
                    </a:lnTo>
                    <a:lnTo>
                      <a:pt x="1579" y="476"/>
                    </a:lnTo>
                    <a:lnTo>
                      <a:pt x="1576" y="491"/>
                    </a:lnTo>
                    <a:lnTo>
                      <a:pt x="1572" y="504"/>
                    </a:lnTo>
                    <a:lnTo>
                      <a:pt x="1567" y="519"/>
                    </a:lnTo>
                    <a:lnTo>
                      <a:pt x="1561" y="533"/>
                    </a:lnTo>
                    <a:lnTo>
                      <a:pt x="1556" y="547"/>
                    </a:lnTo>
                    <a:lnTo>
                      <a:pt x="1547" y="560"/>
                    </a:lnTo>
                    <a:lnTo>
                      <a:pt x="1539" y="574"/>
                    </a:lnTo>
                    <a:lnTo>
                      <a:pt x="1530" y="587"/>
                    </a:lnTo>
                    <a:lnTo>
                      <a:pt x="1521" y="600"/>
                    </a:lnTo>
                    <a:lnTo>
                      <a:pt x="1511" y="613"/>
                    </a:lnTo>
                    <a:lnTo>
                      <a:pt x="1499" y="625"/>
                    </a:lnTo>
                    <a:lnTo>
                      <a:pt x="1488" y="638"/>
                    </a:lnTo>
                    <a:lnTo>
                      <a:pt x="1475" y="650"/>
                    </a:lnTo>
                    <a:lnTo>
                      <a:pt x="1461" y="661"/>
                    </a:lnTo>
                    <a:lnTo>
                      <a:pt x="1447" y="673"/>
                    </a:lnTo>
                    <a:lnTo>
                      <a:pt x="1433" y="684"/>
                    </a:lnTo>
                    <a:lnTo>
                      <a:pt x="1417" y="696"/>
                    </a:lnTo>
                    <a:lnTo>
                      <a:pt x="1401" y="706"/>
                    </a:lnTo>
                    <a:lnTo>
                      <a:pt x="1385" y="718"/>
                    </a:lnTo>
                    <a:lnTo>
                      <a:pt x="1368" y="728"/>
                    </a:lnTo>
                    <a:lnTo>
                      <a:pt x="1351" y="737"/>
                    </a:lnTo>
                    <a:lnTo>
                      <a:pt x="1332" y="746"/>
                    </a:lnTo>
                    <a:lnTo>
                      <a:pt x="1314" y="757"/>
                    </a:lnTo>
                    <a:lnTo>
                      <a:pt x="1294" y="765"/>
                    </a:lnTo>
                    <a:lnTo>
                      <a:pt x="1275" y="774"/>
                    </a:lnTo>
                    <a:lnTo>
                      <a:pt x="1254" y="782"/>
                    </a:lnTo>
                    <a:lnTo>
                      <a:pt x="1233" y="790"/>
                    </a:lnTo>
                    <a:lnTo>
                      <a:pt x="1212" y="798"/>
                    </a:lnTo>
                    <a:lnTo>
                      <a:pt x="1190" y="805"/>
                    </a:lnTo>
                    <a:lnTo>
                      <a:pt x="1167" y="812"/>
                    </a:lnTo>
                    <a:lnTo>
                      <a:pt x="1146" y="818"/>
                    </a:lnTo>
                    <a:lnTo>
                      <a:pt x="1122" y="825"/>
                    </a:lnTo>
                    <a:lnTo>
                      <a:pt x="1098" y="831"/>
                    </a:lnTo>
                    <a:lnTo>
                      <a:pt x="1075" y="835"/>
                    </a:lnTo>
                    <a:lnTo>
                      <a:pt x="1051" y="841"/>
                    </a:lnTo>
                    <a:lnTo>
                      <a:pt x="1026" y="844"/>
                    </a:lnTo>
                    <a:lnTo>
                      <a:pt x="1002" y="849"/>
                    </a:lnTo>
                    <a:lnTo>
                      <a:pt x="976" y="853"/>
                    </a:lnTo>
                    <a:lnTo>
                      <a:pt x="950" y="855"/>
                    </a:lnTo>
                    <a:lnTo>
                      <a:pt x="924" y="858"/>
                    </a:lnTo>
                    <a:lnTo>
                      <a:pt x="898" y="861"/>
                    </a:lnTo>
                    <a:lnTo>
                      <a:pt x="871" y="862"/>
                    </a:lnTo>
                    <a:lnTo>
                      <a:pt x="845" y="863"/>
                    </a:lnTo>
                    <a:lnTo>
                      <a:pt x="818" y="864"/>
                    </a:lnTo>
                    <a:lnTo>
                      <a:pt x="791" y="864"/>
                    </a:lnTo>
                    <a:lnTo>
                      <a:pt x="764" y="864"/>
                    </a:lnTo>
                    <a:lnTo>
                      <a:pt x="737" y="863"/>
                    </a:lnTo>
                    <a:lnTo>
                      <a:pt x="710" y="862"/>
                    </a:lnTo>
                    <a:lnTo>
                      <a:pt x="684" y="861"/>
                    </a:lnTo>
                    <a:lnTo>
                      <a:pt x="658" y="858"/>
                    </a:lnTo>
                    <a:lnTo>
                      <a:pt x="632" y="855"/>
                    </a:lnTo>
                    <a:lnTo>
                      <a:pt x="607" y="853"/>
                    </a:lnTo>
                    <a:lnTo>
                      <a:pt x="581" y="849"/>
                    </a:lnTo>
                    <a:lnTo>
                      <a:pt x="556" y="844"/>
                    </a:lnTo>
                    <a:lnTo>
                      <a:pt x="532" y="841"/>
                    </a:lnTo>
                    <a:lnTo>
                      <a:pt x="507" y="835"/>
                    </a:lnTo>
                    <a:lnTo>
                      <a:pt x="483" y="831"/>
                    </a:lnTo>
                    <a:lnTo>
                      <a:pt x="460" y="825"/>
                    </a:lnTo>
                    <a:lnTo>
                      <a:pt x="437" y="818"/>
                    </a:lnTo>
                    <a:lnTo>
                      <a:pt x="414" y="812"/>
                    </a:lnTo>
                    <a:lnTo>
                      <a:pt x="392" y="805"/>
                    </a:lnTo>
                    <a:lnTo>
                      <a:pt x="370" y="798"/>
                    </a:lnTo>
                    <a:lnTo>
                      <a:pt x="350" y="790"/>
                    </a:lnTo>
                    <a:lnTo>
                      <a:pt x="328" y="782"/>
                    </a:lnTo>
                    <a:lnTo>
                      <a:pt x="308" y="774"/>
                    </a:lnTo>
                    <a:lnTo>
                      <a:pt x="289" y="765"/>
                    </a:lnTo>
                    <a:lnTo>
                      <a:pt x="269" y="757"/>
                    </a:lnTo>
                    <a:lnTo>
                      <a:pt x="249" y="746"/>
                    </a:lnTo>
                    <a:lnTo>
                      <a:pt x="232" y="737"/>
                    </a:lnTo>
                    <a:lnTo>
                      <a:pt x="214" y="728"/>
                    </a:lnTo>
                    <a:lnTo>
                      <a:pt x="197" y="718"/>
                    </a:lnTo>
                    <a:lnTo>
                      <a:pt x="180" y="706"/>
                    </a:lnTo>
                    <a:lnTo>
                      <a:pt x="164" y="696"/>
                    </a:lnTo>
                    <a:lnTo>
                      <a:pt x="149" y="684"/>
                    </a:lnTo>
                    <a:lnTo>
                      <a:pt x="135" y="673"/>
                    </a:lnTo>
                    <a:lnTo>
                      <a:pt x="120" y="661"/>
                    </a:lnTo>
                    <a:lnTo>
                      <a:pt x="108" y="650"/>
                    </a:lnTo>
                    <a:lnTo>
                      <a:pt x="95" y="638"/>
                    </a:lnTo>
                    <a:lnTo>
                      <a:pt x="84" y="625"/>
                    </a:lnTo>
                    <a:lnTo>
                      <a:pt x="72" y="613"/>
                    </a:lnTo>
                    <a:lnTo>
                      <a:pt x="62" y="600"/>
                    </a:lnTo>
                    <a:lnTo>
                      <a:pt x="51" y="587"/>
                    </a:lnTo>
                    <a:lnTo>
                      <a:pt x="43" y="574"/>
                    </a:lnTo>
                    <a:lnTo>
                      <a:pt x="35" y="560"/>
                    </a:lnTo>
                    <a:lnTo>
                      <a:pt x="27" y="547"/>
                    </a:lnTo>
                    <a:lnTo>
                      <a:pt x="21" y="533"/>
                    </a:lnTo>
                    <a:lnTo>
                      <a:pt x="16" y="519"/>
                    </a:lnTo>
                    <a:lnTo>
                      <a:pt x="10" y="504"/>
                    </a:lnTo>
                    <a:lnTo>
                      <a:pt x="6" y="491"/>
                    </a:lnTo>
                    <a:lnTo>
                      <a:pt x="4" y="476"/>
                    </a:lnTo>
                    <a:lnTo>
                      <a:pt x="1" y="462"/>
                    </a:lnTo>
                    <a:lnTo>
                      <a:pt x="0" y="447"/>
                    </a:lnTo>
                    <a:lnTo>
                      <a:pt x="0" y="432"/>
                    </a:lnTo>
                    <a:close/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 anchor="t">
                <a:noAutofit/>
              </a:bodyPr>
              <a:lstStyle/>
              <a:p>
                <a:endParaRPr lang="pl-PL" sz="2400" b="0" u="none" strike="noStrike" dirty="0">
                  <a:solidFill>
                    <a:srgbClr val="000000"/>
                  </a:solidFill>
                  <a:effectLst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48" name="Line 14"/>
              <p:cNvSpPr/>
              <p:nvPr/>
            </p:nvSpPr>
            <p:spPr>
              <a:xfrm>
                <a:off x="2857680" y="4152960"/>
                <a:ext cx="685800" cy="180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5000" rIns="90000" bIns="-45000" anchor="t">
                <a:noAutofit/>
              </a:bodyPr>
              <a:lstStyle/>
              <a:p>
                <a:endParaRPr lang="pl-PL" sz="2400" b="0" u="none" strike="noStrike" dirty="0">
                  <a:solidFill>
                    <a:srgbClr val="000000"/>
                  </a:solidFill>
                  <a:effectLst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49" name="Freeform 15"/>
              <p:cNvSpPr/>
              <p:nvPr/>
            </p:nvSpPr>
            <p:spPr>
              <a:xfrm>
                <a:off x="3467160" y="4114800"/>
                <a:ext cx="76320" cy="38160"/>
              </a:xfrm>
              <a:custGeom>
                <a:avLst/>
                <a:gdLst>
                  <a:gd name="textAreaLeft" fmla="*/ 0 w 76320"/>
                  <a:gd name="textAreaRight" fmla="*/ 76680 w 76320"/>
                  <a:gd name="textAreaTop" fmla="*/ 0 h 38160"/>
                  <a:gd name="textAreaBottom" fmla="*/ 38520 h 38160"/>
                </a:gdLst>
                <a:ahLst/>
                <a:cxnLst/>
                <a:rect l="textAreaLeft" t="textAreaTop" r="textAreaRight" b="textAreaBottom"/>
                <a:pathLst>
                  <a:path w="96" h="49">
                    <a:moveTo>
                      <a:pt x="96" y="49"/>
                    </a:moveTo>
                    <a:lnTo>
                      <a:pt x="0" y="0"/>
                    </a:lnTo>
                    <a:lnTo>
                      <a:pt x="0" y="49"/>
                    </a:lnTo>
                    <a:lnTo>
                      <a:pt x="96" y="49"/>
                    </a:lnTo>
                    <a:close/>
                  </a:path>
                </a:pathLst>
              </a:custGeom>
              <a:solidFill>
                <a:srgbClr val="000000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8280" rIns="90000" bIns="-8280" anchor="t">
                <a:noAutofit/>
              </a:bodyPr>
              <a:lstStyle/>
              <a:p>
                <a:endParaRPr lang="pl-PL" sz="2400" b="0" u="none" strike="noStrike" dirty="0">
                  <a:solidFill>
                    <a:srgbClr val="000000"/>
                  </a:solidFill>
                  <a:effectLst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50" name="Freeform 16"/>
              <p:cNvSpPr/>
              <p:nvPr/>
            </p:nvSpPr>
            <p:spPr>
              <a:xfrm>
                <a:off x="3467160" y="4152960"/>
                <a:ext cx="76320" cy="38160"/>
              </a:xfrm>
              <a:custGeom>
                <a:avLst/>
                <a:gdLst>
                  <a:gd name="textAreaLeft" fmla="*/ 0 w 76320"/>
                  <a:gd name="textAreaRight" fmla="*/ 76680 w 76320"/>
                  <a:gd name="textAreaTop" fmla="*/ 0 h 38160"/>
                  <a:gd name="textAreaBottom" fmla="*/ 38520 h 38160"/>
                </a:gdLst>
                <a:ahLst/>
                <a:cxnLst/>
                <a:rect l="textAreaLeft" t="textAreaTop" r="textAreaRight" b="textAreaBottom"/>
                <a:pathLst>
                  <a:path w="96" h="47">
                    <a:moveTo>
                      <a:pt x="96" y="0"/>
                    </a:moveTo>
                    <a:lnTo>
                      <a:pt x="0" y="47"/>
                    </a:lnTo>
                    <a:lnTo>
                      <a:pt x="0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8280" rIns="90000" bIns="-8280" anchor="t">
                <a:noAutofit/>
              </a:bodyPr>
              <a:lstStyle/>
              <a:p>
                <a:endParaRPr lang="pl-PL" sz="2400" b="0" u="none" strike="noStrike" dirty="0">
                  <a:solidFill>
                    <a:srgbClr val="000000"/>
                  </a:solidFill>
                  <a:effectLst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51" name="Line 17"/>
              <p:cNvSpPr/>
              <p:nvPr/>
            </p:nvSpPr>
            <p:spPr>
              <a:xfrm>
                <a:off x="4686480" y="4152960"/>
                <a:ext cx="457200" cy="180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5000" rIns="90000" bIns="-45000" anchor="t">
                <a:noAutofit/>
              </a:bodyPr>
              <a:lstStyle/>
              <a:p>
                <a:endParaRPr lang="pl-PL" sz="2400" b="0" u="none" strike="noStrike" dirty="0">
                  <a:solidFill>
                    <a:srgbClr val="000000"/>
                  </a:solidFill>
                  <a:effectLst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52" name="Freeform 18"/>
              <p:cNvSpPr/>
              <p:nvPr/>
            </p:nvSpPr>
            <p:spPr>
              <a:xfrm>
                <a:off x="5067360" y="4114800"/>
                <a:ext cx="76320" cy="38160"/>
              </a:xfrm>
              <a:custGeom>
                <a:avLst/>
                <a:gdLst>
                  <a:gd name="textAreaLeft" fmla="*/ 0 w 76320"/>
                  <a:gd name="textAreaRight" fmla="*/ 76680 w 76320"/>
                  <a:gd name="textAreaTop" fmla="*/ 0 h 38160"/>
                  <a:gd name="textAreaBottom" fmla="*/ 38520 h 38160"/>
                </a:gdLst>
                <a:ahLst/>
                <a:cxnLst/>
                <a:rect l="textAreaLeft" t="textAreaTop" r="textAreaRight" b="textAreaBottom"/>
                <a:pathLst>
                  <a:path w="95" h="49">
                    <a:moveTo>
                      <a:pt x="95" y="49"/>
                    </a:moveTo>
                    <a:lnTo>
                      <a:pt x="0" y="0"/>
                    </a:lnTo>
                    <a:lnTo>
                      <a:pt x="0" y="49"/>
                    </a:lnTo>
                    <a:lnTo>
                      <a:pt x="95" y="49"/>
                    </a:lnTo>
                    <a:close/>
                  </a:path>
                </a:pathLst>
              </a:custGeom>
              <a:solidFill>
                <a:srgbClr val="000000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8280" rIns="90000" bIns="-8280" anchor="t">
                <a:noAutofit/>
              </a:bodyPr>
              <a:lstStyle/>
              <a:p>
                <a:endParaRPr lang="pl-PL" sz="2400" b="0" u="none" strike="noStrike" dirty="0">
                  <a:solidFill>
                    <a:srgbClr val="000000"/>
                  </a:solidFill>
                  <a:effectLst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53" name="Freeform 19"/>
              <p:cNvSpPr/>
              <p:nvPr/>
            </p:nvSpPr>
            <p:spPr>
              <a:xfrm>
                <a:off x="5067360" y="4152960"/>
                <a:ext cx="76320" cy="38160"/>
              </a:xfrm>
              <a:custGeom>
                <a:avLst/>
                <a:gdLst>
                  <a:gd name="textAreaLeft" fmla="*/ 0 w 76320"/>
                  <a:gd name="textAreaRight" fmla="*/ 76680 w 76320"/>
                  <a:gd name="textAreaTop" fmla="*/ 0 h 38160"/>
                  <a:gd name="textAreaBottom" fmla="*/ 38520 h 38160"/>
                </a:gdLst>
                <a:ahLst/>
                <a:cxnLst/>
                <a:rect l="textAreaLeft" t="textAreaTop" r="textAreaRight" b="textAreaBottom"/>
                <a:pathLst>
                  <a:path w="95" h="47">
                    <a:moveTo>
                      <a:pt x="95" y="0"/>
                    </a:moveTo>
                    <a:lnTo>
                      <a:pt x="0" y="47"/>
                    </a:lnTo>
                    <a:lnTo>
                      <a:pt x="0" y="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8280" rIns="90000" bIns="-8280" anchor="t">
                <a:noAutofit/>
              </a:bodyPr>
              <a:lstStyle/>
              <a:p>
                <a:endParaRPr lang="pl-PL" sz="2400" b="0" u="none" strike="noStrike" dirty="0">
                  <a:solidFill>
                    <a:srgbClr val="000000"/>
                  </a:solidFill>
                  <a:effectLst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54" name="Line 20"/>
              <p:cNvSpPr/>
              <p:nvPr/>
            </p:nvSpPr>
            <p:spPr>
              <a:xfrm>
                <a:off x="2286000" y="4496040"/>
                <a:ext cx="1440" cy="57132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 anchor="t">
                <a:noAutofit/>
              </a:bodyPr>
              <a:lstStyle/>
              <a:p>
                <a:endParaRPr lang="pl-PL" sz="2400" b="0" u="none" strike="noStrike" dirty="0">
                  <a:solidFill>
                    <a:srgbClr val="000000"/>
                  </a:solidFill>
                  <a:effectLst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55" name="Freeform 21"/>
              <p:cNvSpPr/>
              <p:nvPr/>
            </p:nvSpPr>
            <p:spPr>
              <a:xfrm>
                <a:off x="2286000" y="4991400"/>
                <a:ext cx="38160" cy="75960"/>
              </a:xfrm>
              <a:custGeom>
                <a:avLst/>
                <a:gdLst>
                  <a:gd name="textAreaLeft" fmla="*/ 0 w 38160"/>
                  <a:gd name="textAreaRight" fmla="*/ 38520 w 38160"/>
                  <a:gd name="textAreaTop" fmla="*/ 0 h 75960"/>
                  <a:gd name="textAreaBottom" fmla="*/ 76320 h 75960"/>
                </a:gdLst>
                <a:ahLst/>
                <a:cxnLst/>
                <a:rect l="textAreaLeft" t="textAreaTop" r="textAreaRight" b="textAreaBottom"/>
                <a:pathLst>
                  <a:path w="49" h="96">
                    <a:moveTo>
                      <a:pt x="0" y="96"/>
                    </a:moveTo>
                    <a:lnTo>
                      <a:pt x="49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000000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29520" rIns="90000" bIns="29520" anchor="t">
                <a:noAutofit/>
              </a:bodyPr>
              <a:lstStyle/>
              <a:p>
                <a:endParaRPr lang="pl-PL" sz="2400" b="0" u="none" strike="noStrike" dirty="0">
                  <a:solidFill>
                    <a:srgbClr val="000000"/>
                  </a:solidFill>
                  <a:effectLst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56" name="Freeform 22"/>
              <p:cNvSpPr/>
              <p:nvPr/>
            </p:nvSpPr>
            <p:spPr>
              <a:xfrm>
                <a:off x="2247840" y="4991400"/>
                <a:ext cx="38160" cy="75960"/>
              </a:xfrm>
              <a:custGeom>
                <a:avLst/>
                <a:gdLst>
                  <a:gd name="textAreaLeft" fmla="*/ 0 w 38160"/>
                  <a:gd name="textAreaRight" fmla="*/ 38520 w 38160"/>
                  <a:gd name="textAreaTop" fmla="*/ 0 h 75960"/>
                  <a:gd name="textAreaBottom" fmla="*/ 76320 h 75960"/>
                </a:gdLst>
                <a:ahLst/>
                <a:cxnLst/>
                <a:rect l="textAreaLeft" t="textAreaTop" r="textAreaRight" b="textAreaBottom"/>
                <a:pathLst>
                  <a:path w="48" h="96">
                    <a:moveTo>
                      <a:pt x="48" y="96"/>
                    </a:moveTo>
                    <a:lnTo>
                      <a:pt x="0" y="0"/>
                    </a:lnTo>
                    <a:lnTo>
                      <a:pt x="48" y="0"/>
                    </a:lnTo>
                    <a:lnTo>
                      <a:pt x="48" y="96"/>
                    </a:lnTo>
                    <a:close/>
                  </a:path>
                </a:pathLst>
              </a:custGeom>
              <a:solidFill>
                <a:srgbClr val="000000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29520" rIns="90000" bIns="29520" anchor="t">
                <a:noAutofit/>
              </a:bodyPr>
              <a:lstStyle/>
              <a:p>
                <a:endParaRPr lang="pl-PL" sz="2400" b="0" u="none" strike="noStrike" dirty="0">
                  <a:solidFill>
                    <a:srgbClr val="000000"/>
                  </a:solidFill>
                  <a:effectLst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57" name="Line 23"/>
              <p:cNvSpPr/>
              <p:nvPr/>
            </p:nvSpPr>
            <p:spPr>
              <a:xfrm>
                <a:off x="2857680" y="5410440"/>
                <a:ext cx="342720" cy="144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5360" rIns="90000" bIns="-45360" anchor="t">
                <a:noAutofit/>
              </a:bodyPr>
              <a:lstStyle/>
              <a:p>
                <a:endParaRPr lang="pl-PL" sz="2400" b="0" u="none" strike="noStrike" dirty="0">
                  <a:solidFill>
                    <a:srgbClr val="000000"/>
                  </a:solidFill>
                  <a:effectLst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58" name="Freeform 24"/>
              <p:cNvSpPr/>
              <p:nvPr/>
            </p:nvSpPr>
            <p:spPr>
              <a:xfrm>
                <a:off x="3124080" y="5372280"/>
                <a:ext cx="76320" cy="38160"/>
              </a:xfrm>
              <a:custGeom>
                <a:avLst/>
                <a:gdLst>
                  <a:gd name="textAreaLeft" fmla="*/ 0 w 76320"/>
                  <a:gd name="textAreaRight" fmla="*/ 76680 w 76320"/>
                  <a:gd name="textAreaTop" fmla="*/ 0 h 38160"/>
                  <a:gd name="textAreaBottom" fmla="*/ 38520 h 38160"/>
                </a:gdLst>
                <a:ahLst/>
                <a:cxnLst/>
                <a:rect l="textAreaLeft" t="textAreaTop" r="textAreaRight" b="textAreaBottom"/>
                <a:pathLst>
                  <a:path w="96" h="47">
                    <a:moveTo>
                      <a:pt x="96" y="47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96" y="47"/>
                    </a:lnTo>
                    <a:close/>
                  </a:path>
                </a:pathLst>
              </a:custGeom>
              <a:solidFill>
                <a:srgbClr val="000000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8280" rIns="90000" bIns="-8280" anchor="t">
                <a:noAutofit/>
              </a:bodyPr>
              <a:lstStyle/>
              <a:p>
                <a:endParaRPr lang="pl-PL" sz="2400" b="0" u="none" strike="noStrike" dirty="0">
                  <a:solidFill>
                    <a:srgbClr val="000000"/>
                  </a:solidFill>
                  <a:effectLst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59" name="Freeform 25"/>
              <p:cNvSpPr/>
              <p:nvPr/>
            </p:nvSpPr>
            <p:spPr>
              <a:xfrm>
                <a:off x="3124080" y="5410440"/>
                <a:ext cx="76320" cy="38160"/>
              </a:xfrm>
              <a:custGeom>
                <a:avLst/>
                <a:gdLst>
                  <a:gd name="textAreaLeft" fmla="*/ 0 w 76320"/>
                  <a:gd name="textAreaRight" fmla="*/ 76680 w 76320"/>
                  <a:gd name="textAreaTop" fmla="*/ 0 h 38160"/>
                  <a:gd name="textAreaBottom" fmla="*/ 38520 h 38160"/>
                </a:gdLst>
                <a:ahLst/>
                <a:cxnLst/>
                <a:rect l="textAreaLeft" t="textAreaTop" r="textAreaRight" b="textAreaBottom"/>
                <a:pathLst>
                  <a:path w="96" h="48">
                    <a:moveTo>
                      <a:pt x="96" y="0"/>
                    </a:moveTo>
                    <a:lnTo>
                      <a:pt x="0" y="48"/>
                    </a:lnTo>
                    <a:lnTo>
                      <a:pt x="0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8280" rIns="90000" bIns="-8280" anchor="t">
                <a:noAutofit/>
              </a:bodyPr>
              <a:lstStyle/>
              <a:p>
                <a:endParaRPr lang="pl-PL" sz="2400" b="0" u="none" strike="noStrike" dirty="0">
                  <a:solidFill>
                    <a:srgbClr val="000000"/>
                  </a:solidFill>
                  <a:effectLst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60" name="Rectangle 26"/>
              <p:cNvSpPr/>
              <p:nvPr/>
            </p:nvSpPr>
            <p:spPr>
              <a:xfrm>
                <a:off x="1982520" y="3962520"/>
                <a:ext cx="447840" cy="213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anchor="t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u="none" strike="noStrike" dirty="0">
                    <a:solidFill>
                      <a:srgbClr val="FFFFFF"/>
                    </a:solidFill>
                    <a:effectLst/>
                    <a:uFillTx/>
                    <a:latin typeface="Calibri"/>
                  </a:rPr>
                  <a:t> </a:t>
                </a:r>
                <a:r>
                  <a:rPr lang="pl-PL" sz="1400" b="0" u="none" strike="noStrike" dirty="0" err="1">
                    <a:solidFill>
                      <a:srgbClr val="FFFFFF"/>
                    </a:solidFill>
                    <a:effectLst/>
                    <a:uFillTx/>
                    <a:latin typeface="Calibri"/>
                  </a:rPr>
                  <a:t>Ćwirk</a:t>
                </a:r>
                <a:endParaRPr lang="pl-PL" sz="1400" b="0" u="none" strike="noStrike" dirty="0">
                  <a:solidFill>
                    <a:srgbClr val="000000"/>
                  </a:solidFill>
                  <a:effectLst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61" name="Rectangle 27"/>
              <p:cNvSpPr/>
              <p:nvPr/>
            </p:nvSpPr>
            <p:spPr>
              <a:xfrm>
                <a:off x="3808080" y="4038840"/>
                <a:ext cx="538920" cy="213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anchor="t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u="none" strike="noStrike" dirty="0">
                    <a:solidFill>
                      <a:srgbClr val="FFFFFF"/>
                    </a:solidFill>
                    <a:effectLst/>
                    <a:uFillTx/>
                    <a:latin typeface="Calibri"/>
                  </a:rPr>
                  <a:t>Wróbel</a:t>
                </a:r>
                <a:endParaRPr lang="pl-PL" sz="1400" b="0" u="none" strike="noStrike" dirty="0">
                  <a:solidFill>
                    <a:srgbClr val="000000"/>
                  </a:solidFill>
                  <a:effectLst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62" name="Rectangle 28"/>
              <p:cNvSpPr/>
              <p:nvPr/>
            </p:nvSpPr>
            <p:spPr>
              <a:xfrm>
                <a:off x="5487480" y="4048200"/>
                <a:ext cx="318960" cy="213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anchor="t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u="none" strike="noStrike" dirty="0">
                    <a:solidFill>
                      <a:srgbClr val="FFFFFF"/>
                    </a:solidFill>
                    <a:effectLst/>
                    <a:uFillTx/>
                    <a:latin typeface="Calibri"/>
                  </a:rPr>
                  <a:t>Ptak</a:t>
                </a:r>
                <a:endParaRPr lang="pl-PL" sz="1400" b="0" u="none" strike="noStrike" dirty="0">
                  <a:solidFill>
                    <a:srgbClr val="000000"/>
                  </a:solidFill>
                  <a:effectLst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63" name="Rectangle 29"/>
              <p:cNvSpPr/>
              <p:nvPr/>
            </p:nvSpPr>
            <p:spPr>
              <a:xfrm>
                <a:off x="1715760" y="5295960"/>
                <a:ext cx="848160" cy="213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anchor="t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u="none" strike="noStrike" dirty="0">
                    <a:solidFill>
                      <a:srgbClr val="FFFFFF"/>
                    </a:solidFill>
                    <a:effectLst/>
                    <a:uFillTx/>
                    <a:latin typeface="Calibri"/>
                  </a:rPr>
                  <a:t>Gniazdo wł.</a:t>
                </a:r>
                <a:endParaRPr lang="pl-PL" sz="1400" b="0" u="none" strike="noStrike" dirty="0">
                  <a:solidFill>
                    <a:srgbClr val="000000"/>
                  </a:solidFill>
                  <a:effectLst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64" name="Rectangle 30"/>
              <p:cNvSpPr/>
              <p:nvPr/>
            </p:nvSpPr>
            <p:spPr>
              <a:xfrm>
                <a:off x="3543840" y="5295960"/>
                <a:ext cx="591480" cy="213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anchor="t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u="none" strike="noStrike" dirty="0">
                    <a:solidFill>
                      <a:srgbClr val="FFFFFF"/>
                    </a:solidFill>
                    <a:effectLst/>
                    <a:uFillTx/>
                    <a:latin typeface="Calibri"/>
                  </a:rPr>
                  <a:t>Gniazdo</a:t>
                </a:r>
                <a:endParaRPr lang="pl-PL" sz="1400" b="0" u="none" strike="noStrike" dirty="0">
                  <a:solidFill>
                    <a:srgbClr val="000000"/>
                  </a:solidFill>
                  <a:effectLst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65" name="Line 31"/>
              <p:cNvSpPr/>
              <p:nvPr/>
            </p:nvSpPr>
            <p:spPr>
              <a:xfrm>
                <a:off x="5143680" y="3353040"/>
                <a:ext cx="342720" cy="45720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 anchor="t">
                <a:noAutofit/>
              </a:bodyPr>
              <a:lstStyle/>
              <a:p>
                <a:endParaRPr lang="pl-PL" sz="2400" b="0" u="none" strike="noStrike" dirty="0">
                  <a:solidFill>
                    <a:srgbClr val="000000"/>
                  </a:solidFill>
                  <a:effectLst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66" name="Freeform 32"/>
              <p:cNvSpPr/>
              <p:nvPr/>
            </p:nvSpPr>
            <p:spPr>
              <a:xfrm>
                <a:off x="5440320" y="3726000"/>
                <a:ext cx="46080" cy="84240"/>
              </a:xfrm>
              <a:custGeom>
                <a:avLst/>
                <a:gdLst>
                  <a:gd name="textAreaLeft" fmla="*/ 0 w 46080"/>
                  <a:gd name="textAreaRight" fmla="*/ 46440 w 46080"/>
                  <a:gd name="textAreaTop" fmla="*/ 0 h 84240"/>
                  <a:gd name="textAreaBottom" fmla="*/ 84240 h 84240"/>
                </a:gdLst>
                <a:ahLst/>
                <a:cxnLst/>
                <a:rect l="textAreaLeft" t="textAreaTop" r="textAreaRight" b="textAreaBottom"/>
                <a:pathLst>
                  <a:path w="57" h="106">
                    <a:moveTo>
                      <a:pt x="57" y="106"/>
                    </a:moveTo>
                    <a:lnTo>
                      <a:pt x="38" y="0"/>
                    </a:lnTo>
                    <a:lnTo>
                      <a:pt x="0" y="29"/>
                    </a:lnTo>
                    <a:lnTo>
                      <a:pt x="57" y="106"/>
                    </a:lnTo>
                    <a:close/>
                  </a:path>
                </a:pathLst>
              </a:custGeom>
              <a:solidFill>
                <a:srgbClr val="000000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37440" rIns="90000" bIns="37440" anchor="t">
                <a:noAutofit/>
              </a:bodyPr>
              <a:lstStyle/>
              <a:p>
                <a:endParaRPr lang="pl-PL" sz="2400" b="0" u="none" strike="noStrike" dirty="0">
                  <a:solidFill>
                    <a:srgbClr val="000000"/>
                  </a:solidFill>
                  <a:effectLst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67" name="Freeform 33"/>
              <p:cNvSpPr/>
              <p:nvPr/>
            </p:nvSpPr>
            <p:spPr>
              <a:xfrm>
                <a:off x="5408640" y="3749760"/>
                <a:ext cx="77760" cy="60480"/>
              </a:xfrm>
              <a:custGeom>
                <a:avLst/>
                <a:gdLst>
                  <a:gd name="textAreaLeft" fmla="*/ 0 w 77760"/>
                  <a:gd name="textAreaRight" fmla="*/ 78120 w 77760"/>
                  <a:gd name="textAreaTop" fmla="*/ 0 h 60480"/>
                  <a:gd name="textAreaBottom" fmla="*/ 60840 h 60480"/>
                </a:gdLst>
                <a:ahLst/>
                <a:cxnLst/>
                <a:rect l="textAreaLeft" t="textAreaTop" r="textAreaRight" b="textAreaBottom"/>
                <a:pathLst>
                  <a:path w="96" h="77">
                    <a:moveTo>
                      <a:pt x="96" y="77"/>
                    </a:moveTo>
                    <a:lnTo>
                      <a:pt x="0" y="29"/>
                    </a:lnTo>
                    <a:lnTo>
                      <a:pt x="39" y="0"/>
                    </a:lnTo>
                    <a:lnTo>
                      <a:pt x="96" y="77"/>
                    </a:lnTo>
                    <a:close/>
                  </a:path>
                </a:pathLst>
              </a:custGeom>
              <a:solidFill>
                <a:srgbClr val="000000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4040" rIns="90000" bIns="14040" anchor="t">
                <a:noAutofit/>
              </a:bodyPr>
              <a:lstStyle/>
              <a:p>
                <a:endParaRPr lang="pl-PL" sz="2400" b="0" u="none" strike="noStrike" dirty="0">
                  <a:solidFill>
                    <a:srgbClr val="000000"/>
                  </a:solidFill>
                  <a:effectLst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68" name="Line 34"/>
              <p:cNvSpPr/>
              <p:nvPr/>
            </p:nvSpPr>
            <p:spPr>
              <a:xfrm flipH="1">
                <a:off x="5943600" y="3353040"/>
                <a:ext cx="571680" cy="45720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 anchor="t">
                <a:noAutofit/>
              </a:bodyPr>
              <a:lstStyle/>
              <a:p>
                <a:endParaRPr lang="pl-PL" sz="2400" b="0" u="none" strike="noStrike" dirty="0">
                  <a:solidFill>
                    <a:srgbClr val="000000"/>
                  </a:solidFill>
                  <a:effectLst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69" name="Freeform 35"/>
              <p:cNvSpPr/>
              <p:nvPr/>
            </p:nvSpPr>
            <p:spPr>
              <a:xfrm>
                <a:off x="5943600" y="3762360"/>
                <a:ext cx="82440" cy="47880"/>
              </a:xfrm>
              <a:custGeom>
                <a:avLst/>
                <a:gdLst>
                  <a:gd name="textAreaLeft" fmla="*/ 0 w 82440"/>
                  <a:gd name="textAreaRight" fmla="*/ 82800 w 82440"/>
                  <a:gd name="textAreaTop" fmla="*/ 0 h 47880"/>
                  <a:gd name="textAreaBottom" fmla="*/ 48240 h 47880"/>
                </a:gdLst>
                <a:ahLst/>
                <a:cxnLst/>
                <a:rect l="textAreaLeft" t="textAreaTop" r="textAreaRight" b="textAreaBottom"/>
                <a:pathLst>
                  <a:path w="105" h="60">
                    <a:moveTo>
                      <a:pt x="0" y="60"/>
                    </a:moveTo>
                    <a:lnTo>
                      <a:pt x="105" y="37"/>
                    </a:lnTo>
                    <a:lnTo>
                      <a:pt x="75" y="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0000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440" rIns="90000" bIns="1440" anchor="t">
                <a:noAutofit/>
              </a:bodyPr>
              <a:lstStyle/>
              <a:p>
                <a:endParaRPr lang="pl-PL" sz="2400" b="0" u="none" strike="noStrike" dirty="0">
                  <a:solidFill>
                    <a:srgbClr val="000000"/>
                  </a:solidFill>
                  <a:effectLst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70" name="Freeform 36"/>
              <p:cNvSpPr/>
              <p:nvPr/>
            </p:nvSpPr>
            <p:spPr>
              <a:xfrm>
                <a:off x="5943600" y="3732480"/>
                <a:ext cx="58680" cy="77760"/>
              </a:xfrm>
              <a:custGeom>
                <a:avLst/>
                <a:gdLst>
                  <a:gd name="textAreaLeft" fmla="*/ 0 w 58680"/>
                  <a:gd name="textAreaRight" fmla="*/ 59040 w 58680"/>
                  <a:gd name="textAreaTop" fmla="*/ 0 h 77760"/>
                  <a:gd name="textAreaBottom" fmla="*/ 78120 h 77760"/>
                </a:gdLst>
                <a:ahLst/>
                <a:cxnLst/>
                <a:rect l="textAreaLeft" t="textAreaTop" r="textAreaRight" b="textAreaBottom"/>
                <a:pathLst>
                  <a:path w="75" h="98">
                    <a:moveTo>
                      <a:pt x="0" y="98"/>
                    </a:moveTo>
                    <a:lnTo>
                      <a:pt x="45" y="0"/>
                    </a:lnTo>
                    <a:lnTo>
                      <a:pt x="75" y="38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000000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31320" rIns="90000" bIns="31320" anchor="t">
                <a:noAutofit/>
              </a:bodyPr>
              <a:lstStyle/>
              <a:p>
                <a:endParaRPr lang="pl-PL" sz="2400" b="0" u="none" strike="noStrike" dirty="0">
                  <a:solidFill>
                    <a:srgbClr val="000000"/>
                  </a:solidFill>
                  <a:effectLst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71" name="Line 37"/>
              <p:cNvSpPr/>
              <p:nvPr/>
            </p:nvSpPr>
            <p:spPr>
              <a:xfrm>
                <a:off x="5715000" y="4496040"/>
                <a:ext cx="1440" cy="68580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 anchor="t">
                <a:noAutofit/>
              </a:bodyPr>
              <a:lstStyle/>
              <a:p>
                <a:endParaRPr lang="pl-PL" sz="2400" b="0" u="none" strike="noStrike" dirty="0">
                  <a:solidFill>
                    <a:srgbClr val="000000"/>
                  </a:solidFill>
                  <a:effectLst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72" name="Freeform 38"/>
              <p:cNvSpPr/>
              <p:nvPr/>
            </p:nvSpPr>
            <p:spPr>
              <a:xfrm>
                <a:off x="5715000" y="5105520"/>
                <a:ext cx="36360" cy="76320"/>
              </a:xfrm>
              <a:custGeom>
                <a:avLst/>
                <a:gdLst>
                  <a:gd name="textAreaLeft" fmla="*/ 0 w 36360"/>
                  <a:gd name="textAreaRight" fmla="*/ 36360 w 36360"/>
                  <a:gd name="textAreaTop" fmla="*/ 0 h 76320"/>
                  <a:gd name="textAreaBottom" fmla="*/ 76680 h 76320"/>
                </a:gdLst>
                <a:ahLst/>
                <a:cxnLst/>
                <a:rect l="textAreaLeft" t="textAreaTop" r="textAreaRight" b="textAreaBottom"/>
                <a:pathLst>
                  <a:path w="47" h="96">
                    <a:moveTo>
                      <a:pt x="0" y="96"/>
                    </a:moveTo>
                    <a:lnTo>
                      <a:pt x="47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000000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29880" rIns="90000" bIns="29880" anchor="t">
                <a:noAutofit/>
              </a:bodyPr>
              <a:lstStyle/>
              <a:p>
                <a:endParaRPr lang="pl-PL" sz="2400" b="0" u="none" strike="noStrike" dirty="0">
                  <a:solidFill>
                    <a:srgbClr val="000000"/>
                  </a:solidFill>
                  <a:effectLst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73" name="Freeform 39"/>
              <p:cNvSpPr/>
              <p:nvPr/>
            </p:nvSpPr>
            <p:spPr>
              <a:xfrm>
                <a:off x="5675400" y="5105520"/>
                <a:ext cx="39600" cy="76320"/>
              </a:xfrm>
              <a:custGeom>
                <a:avLst/>
                <a:gdLst>
                  <a:gd name="textAreaLeft" fmla="*/ 0 w 39600"/>
                  <a:gd name="textAreaRight" fmla="*/ 39960 w 39600"/>
                  <a:gd name="textAreaTop" fmla="*/ 0 h 76320"/>
                  <a:gd name="textAreaBottom" fmla="*/ 76680 h 76320"/>
                </a:gdLst>
                <a:ahLst/>
                <a:cxnLst/>
                <a:rect l="textAreaLeft" t="textAreaTop" r="textAreaRight" b="textAreaBottom"/>
                <a:pathLst>
                  <a:path w="48" h="96">
                    <a:moveTo>
                      <a:pt x="48" y="96"/>
                    </a:moveTo>
                    <a:lnTo>
                      <a:pt x="0" y="0"/>
                    </a:lnTo>
                    <a:lnTo>
                      <a:pt x="48" y="0"/>
                    </a:lnTo>
                    <a:lnTo>
                      <a:pt x="48" y="96"/>
                    </a:lnTo>
                    <a:close/>
                  </a:path>
                </a:pathLst>
              </a:custGeom>
              <a:solidFill>
                <a:srgbClr val="000000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29880" rIns="90000" bIns="29880" anchor="t">
                <a:noAutofit/>
              </a:bodyPr>
              <a:lstStyle/>
              <a:p>
                <a:endParaRPr lang="pl-PL" sz="2400" b="0" u="none" strike="noStrike" dirty="0">
                  <a:solidFill>
                    <a:srgbClr val="000000"/>
                  </a:solidFill>
                  <a:effectLst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74" name="Rectangle 40"/>
              <p:cNvSpPr/>
              <p:nvPr/>
            </p:nvSpPr>
            <p:spPr>
              <a:xfrm>
                <a:off x="5373000" y="5305680"/>
                <a:ext cx="587880" cy="213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anchor="t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400" b="0" u="none" strike="noStrike" dirty="0">
                    <a:solidFill>
                      <a:srgbClr val="FFFFFF"/>
                    </a:solidFill>
                    <a:effectLst/>
                    <a:uFillTx/>
                    <a:latin typeface="Calibri"/>
                  </a:rPr>
                  <a:t>skrzydła</a:t>
                </a:r>
                <a:endParaRPr lang="pl-PL" sz="1400" b="0" u="none" strike="noStrike" dirty="0">
                  <a:solidFill>
                    <a:srgbClr val="000000"/>
                  </a:solidFill>
                  <a:effectLst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75" name="Rectangle 41"/>
              <p:cNvSpPr/>
              <p:nvPr/>
            </p:nvSpPr>
            <p:spPr>
              <a:xfrm>
                <a:off x="2972160" y="3949920"/>
                <a:ext cx="223560" cy="183240"/>
              </a:xfrm>
              <a:prstGeom prst="rect">
                <a:avLst/>
              </a:prstGeom>
              <a:noFill/>
              <a:ln w="9360">
                <a:solidFill>
                  <a:srgbClr val="FFFFFF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anchor="t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200" b="0" u="none" strike="noStrike" dirty="0">
                    <a:solidFill>
                      <a:srgbClr val="FFFFFF"/>
                    </a:solidFill>
                    <a:effectLst/>
                    <a:uFillTx/>
                    <a:latin typeface="Calibri"/>
                  </a:rPr>
                  <a:t>jest</a:t>
                </a:r>
                <a:endParaRPr lang="pl-PL" sz="1200" b="0" u="none" strike="noStrike" dirty="0">
                  <a:solidFill>
                    <a:srgbClr val="000000"/>
                  </a:solidFill>
                  <a:effectLst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76" name="Rectangle 42"/>
              <p:cNvSpPr/>
              <p:nvPr/>
            </p:nvSpPr>
            <p:spPr>
              <a:xfrm>
                <a:off x="4800960" y="3949920"/>
                <a:ext cx="223560" cy="183240"/>
              </a:xfrm>
              <a:prstGeom prst="rect">
                <a:avLst/>
              </a:prstGeom>
              <a:noFill/>
              <a:ln w="9360">
                <a:solidFill>
                  <a:srgbClr val="FFFFFF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anchor="t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200" b="0" u="none" strike="noStrike" dirty="0">
                    <a:solidFill>
                      <a:srgbClr val="FFFFFF"/>
                    </a:solidFill>
                    <a:effectLst/>
                    <a:uFillTx/>
                    <a:latin typeface="Calibri"/>
                  </a:rPr>
                  <a:t>jest</a:t>
                </a:r>
                <a:endParaRPr lang="pl-PL" sz="1200" b="0" u="none" strike="noStrike" dirty="0">
                  <a:solidFill>
                    <a:srgbClr val="000000"/>
                  </a:solidFill>
                  <a:effectLst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77" name="Rectangle 43"/>
              <p:cNvSpPr/>
              <p:nvPr/>
            </p:nvSpPr>
            <p:spPr>
              <a:xfrm>
                <a:off x="5830200" y="4749840"/>
                <a:ext cx="195480" cy="183240"/>
              </a:xfrm>
              <a:prstGeom prst="rect">
                <a:avLst/>
              </a:prstGeom>
              <a:noFill/>
              <a:ln w="9360">
                <a:solidFill>
                  <a:srgbClr val="FFFFFF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anchor="t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200" b="0" u="none" strike="noStrike" dirty="0">
                    <a:solidFill>
                      <a:srgbClr val="FFFFFF"/>
                    </a:solidFill>
                    <a:effectLst/>
                    <a:uFillTx/>
                    <a:latin typeface="Calibri"/>
                  </a:rPr>
                  <a:t>ma</a:t>
                </a:r>
                <a:endParaRPr lang="pl-PL" sz="1200" b="0" u="none" strike="noStrike" dirty="0">
                  <a:solidFill>
                    <a:srgbClr val="000000"/>
                  </a:solidFill>
                  <a:effectLst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78" name="Line 44"/>
              <p:cNvSpPr/>
              <p:nvPr/>
            </p:nvSpPr>
            <p:spPr>
              <a:xfrm>
                <a:off x="6172200" y="4381560"/>
                <a:ext cx="455760" cy="57168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 anchor="t">
                <a:noAutofit/>
              </a:bodyPr>
              <a:lstStyle/>
              <a:p>
                <a:endParaRPr lang="pl-PL" sz="2400" b="0" u="none" strike="noStrike" dirty="0">
                  <a:solidFill>
                    <a:srgbClr val="000000"/>
                  </a:solidFill>
                  <a:effectLst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79" name="Freeform 45"/>
              <p:cNvSpPr/>
              <p:nvPr/>
            </p:nvSpPr>
            <p:spPr>
              <a:xfrm>
                <a:off x="6581880" y="4869000"/>
                <a:ext cx="46080" cy="84240"/>
              </a:xfrm>
              <a:custGeom>
                <a:avLst/>
                <a:gdLst>
                  <a:gd name="textAreaLeft" fmla="*/ 0 w 46080"/>
                  <a:gd name="textAreaRight" fmla="*/ 46440 w 46080"/>
                  <a:gd name="textAreaTop" fmla="*/ 0 h 84240"/>
                  <a:gd name="textAreaBottom" fmla="*/ 84600 h 84240"/>
                </a:gdLst>
                <a:ahLst/>
                <a:cxnLst/>
                <a:rect l="textAreaLeft" t="textAreaTop" r="textAreaRight" b="textAreaBottom"/>
                <a:pathLst>
                  <a:path w="60" h="105">
                    <a:moveTo>
                      <a:pt x="60" y="105"/>
                    </a:moveTo>
                    <a:lnTo>
                      <a:pt x="37" y="0"/>
                    </a:lnTo>
                    <a:lnTo>
                      <a:pt x="0" y="30"/>
                    </a:lnTo>
                    <a:lnTo>
                      <a:pt x="60" y="105"/>
                    </a:lnTo>
                    <a:close/>
                  </a:path>
                </a:pathLst>
              </a:custGeom>
              <a:solidFill>
                <a:srgbClr val="000000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37800" rIns="90000" bIns="37800" anchor="t">
                <a:noAutofit/>
              </a:bodyPr>
              <a:lstStyle/>
              <a:p>
                <a:endParaRPr lang="pl-PL" sz="2400" b="0" u="none" strike="noStrike" dirty="0">
                  <a:solidFill>
                    <a:srgbClr val="000000"/>
                  </a:solidFill>
                  <a:effectLst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80" name="Freeform 46"/>
              <p:cNvSpPr/>
              <p:nvPr/>
            </p:nvSpPr>
            <p:spPr>
              <a:xfrm>
                <a:off x="6551640" y="4892760"/>
                <a:ext cx="76320" cy="60480"/>
              </a:xfrm>
              <a:custGeom>
                <a:avLst/>
                <a:gdLst>
                  <a:gd name="textAreaLeft" fmla="*/ 0 w 76320"/>
                  <a:gd name="textAreaRight" fmla="*/ 76680 w 76320"/>
                  <a:gd name="textAreaTop" fmla="*/ 0 h 60480"/>
                  <a:gd name="textAreaBottom" fmla="*/ 60840 h 60480"/>
                </a:gdLst>
                <a:ahLst/>
                <a:cxnLst/>
                <a:rect l="textAreaLeft" t="textAreaTop" r="textAreaRight" b="textAreaBottom"/>
                <a:pathLst>
                  <a:path w="98" h="75">
                    <a:moveTo>
                      <a:pt x="98" y="75"/>
                    </a:moveTo>
                    <a:lnTo>
                      <a:pt x="0" y="30"/>
                    </a:lnTo>
                    <a:lnTo>
                      <a:pt x="38" y="0"/>
                    </a:lnTo>
                    <a:lnTo>
                      <a:pt x="98" y="75"/>
                    </a:lnTo>
                    <a:close/>
                  </a:path>
                </a:pathLst>
              </a:custGeom>
              <a:solidFill>
                <a:srgbClr val="000000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4040" rIns="90000" bIns="14040" anchor="t">
                <a:noAutofit/>
              </a:bodyPr>
              <a:lstStyle/>
              <a:p>
                <a:endParaRPr lang="pl-PL" sz="2400" b="0" u="none" strike="noStrike" dirty="0">
                  <a:solidFill>
                    <a:srgbClr val="000000"/>
                  </a:solidFill>
                  <a:effectLst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81" name="Line 47"/>
              <p:cNvSpPr/>
              <p:nvPr/>
            </p:nvSpPr>
            <p:spPr>
              <a:xfrm>
                <a:off x="6286680" y="4152960"/>
                <a:ext cx="341280" cy="180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5000" rIns="90000" bIns="-45000" anchor="t">
                <a:noAutofit/>
              </a:bodyPr>
              <a:lstStyle/>
              <a:p>
                <a:endParaRPr lang="pl-PL" sz="2400" b="0" u="none" strike="noStrike" dirty="0">
                  <a:solidFill>
                    <a:srgbClr val="000000"/>
                  </a:solidFill>
                  <a:effectLst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82" name="Freeform 48"/>
              <p:cNvSpPr/>
              <p:nvPr/>
            </p:nvSpPr>
            <p:spPr>
              <a:xfrm>
                <a:off x="6551640" y="4114800"/>
                <a:ext cx="76320" cy="38160"/>
              </a:xfrm>
              <a:custGeom>
                <a:avLst/>
                <a:gdLst>
                  <a:gd name="textAreaLeft" fmla="*/ 0 w 76320"/>
                  <a:gd name="textAreaRight" fmla="*/ 76680 w 76320"/>
                  <a:gd name="textAreaTop" fmla="*/ 0 h 38160"/>
                  <a:gd name="textAreaBottom" fmla="*/ 38520 h 38160"/>
                </a:gdLst>
                <a:ahLst/>
                <a:cxnLst/>
                <a:rect l="textAreaLeft" t="textAreaTop" r="textAreaRight" b="textAreaBottom"/>
                <a:pathLst>
                  <a:path w="97" h="49">
                    <a:moveTo>
                      <a:pt x="97" y="49"/>
                    </a:moveTo>
                    <a:lnTo>
                      <a:pt x="0" y="0"/>
                    </a:lnTo>
                    <a:lnTo>
                      <a:pt x="0" y="49"/>
                    </a:lnTo>
                    <a:lnTo>
                      <a:pt x="97" y="49"/>
                    </a:lnTo>
                    <a:close/>
                  </a:path>
                </a:pathLst>
              </a:custGeom>
              <a:solidFill>
                <a:srgbClr val="000000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8280" rIns="90000" bIns="-8280" anchor="t">
                <a:noAutofit/>
              </a:bodyPr>
              <a:lstStyle/>
              <a:p>
                <a:endParaRPr lang="pl-PL" sz="2400" b="0" u="none" strike="noStrike" dirty="0">
                  <a:solidFill>
                    <a:srgbClr val="000000"/>
                  </a:solidFill>
                  <a:effectLst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83" name="Freeform 49"/>
              <p:cNvSpPr/>
              <p:nvPr/>
            </p:nvSpPr>
            <p:spPr>
              <a:xfrm>
                <a:off x="6551640" y="4152960"/>
                <a:ext cx="76320" cy="38160"/>
              </a:xfrm>
              <a:custGeom>
                <a:avLst/>
                <a:gdLst>
                  <a:gd name="textAreaLeft" fmla="*/ 0 w 76320"/>
                  <a:gd name="textAreaRight" fmla="*/ 76680 w 76320"/>
                  <a:gd name="textAreaTop" fmla="*/ 0 h 38160"/>
                  <a:gd name="textAreaBottom" fmla="*/ 38520 h 38160"/>
                </a:gdLst>
                <a:ahLst/>
                <a:cxnLst/>
                <a:rect l="textAreaLeft" t="textAreaTop" r="textAreaRight" b="textAreaBottom"/>
                <a:pathLst>
                  <a:path w="97" h="47">
                    <a:moveTo>
                      <a:pt x="97" y="0"/>
                    </a:moveTo>
                    <a:lnTo>
                      <a:pt x="0" y="47"/>
                    </a:lnTo>
                    <a:lnTo>
                      <a:pt x="0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8280" rIns="90000" bIns="-8280" anchor="t">
                <a:noAutofit/>
              </a:bodyPr>
              <a:lstStyle/>
              <a:p>
                <a:endParaRPr lang="pl-PL" sz="2400" b="0" u="none" strike="noStrike" dirty="0">
                  <a:solidFill>
                    <a:srgbClr val="000000"/>
                  </a:solidFill>
                  <a:effectLst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84" name="Rectangle 50"/>
              <p:cNvSpPr/>
              <p:nvPr/>
            </p:nvSpPr>
            <p:spPr>
              <a:xfrm>
                <a:off x="6401520" y="4407120"/>
                <a:ext cx="195480" cy="183240"/>
              </a:xfrm>
              <a:prstGeom prst="rect">
                <a:avLst/>
              </a:prstGeom>
              <a:noFill/>
              <a:ln w="9360">
                <a:solidFill>
                  <a:srgbClr val="FFFFFF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anchor="t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200" b="0" u="none" strike="noStrike" dirty="0">
                    <a:solidFill>
                      <a:srgbClr val="FFFFFF"/>
                    </a:solidFill>
                    <a:effectLst/>
                    <a:uFillTx/>
                    <a:latin typeface="Calibri"/>
                  </a:rPr>
                  <a:t>ma</a:t>
                </a:r>
                <a:endParaRPr lang="pl-PL" sz="1200" b="0" u="none" strike="noStrike" dirty="0">
                  <a:solidFill>
                    <a:srgbClr val="000000"/>
                  </a:solidFill>
                  <a:effectLst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85" name="Rectangle 51"/>
              <p:cNvSpPr/>
              <p:nvPr/>
            </p:nvSpPr>
            <p:spPr>
              <a:xfrm>
                <a:off x="6401520" y="3949920"/>
                <a:ext cx="195480" cy="183240"/>
              </a:xfrm>
              <a:prstGeom prst="rect">
                <a:avLst/>
              </a:prstGeom>
              <a:noFill/>
              <a:ln w="9360">
                <a:solidFill>
                  <a:srgbClr val="FFFFFF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anchor="t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200" b="0" u="none" strike="noStrike" dirty="0">
                    <a:solidFill>
                      <a:srgbClr val="FFFFFF"/>
                    </a:solidFill>
                    <a:effectLst/>
                    <a:uFillTx/>
                    <a:latin typeface="Calibri"/>
                  </a:rPr>
                  <a:t>ma</a:t>
                </a:r>
                <a:endParaRPr lang="pl-PL" sz="1200" b="0" u="none" strike="noStrike" dirty="0">
                  <a:solidFill>
                    <a:srgbClr val="000000"/>
                  </a:solidFill>
                  <a:effectLst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86" name="Rectangle 52"/>
              <p:cNvSpPr/>
              <p:nvPr/>
            </p:nvSpPr>
            <p:spPr>
              <a:xfrm>
                <a:off x="2857680" y="5207040"/>
                <a:ext cx="223560" cy="183240"/>
              </a:xfrm>
              <a:prstGeom prst="rect">
                <a:avLst/>
              </a:prstGeom>
              <a:noFill/>
              <a:ln w="9360">
                <a:solidFill>
                  <a:srgbClr val="FFFFFF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anchor="t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200" b="0" u="none" strike="noStrike" dirty="0">
                    <a:solidFill>
                      <a:srgbClr val="FFFFFF"/>
                    </a:solidFill>
                    <a:effectLst/>
                    <a:uFillTx/>
                    <a:latin typeface="Calibri"/>
                  </a:rPr>
                  <a:t>jest</a:t>
                </a:r>
                <a:endParaRPr lang="pl-PL" sz="1200" b="0" u="none" strike="noStrike" dirty="0">
                  <a:solidFill>
                    <a:srgbClr val="000000"/>
                  </a:solidFill>
                  <a:effectLst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87" name="Rectangle 53"/>
              <p:cNvSpPr/>
              <p:nvPr/>
            </p:nvSpPr>
            <p:spPr>
              <a:xfrm>
                <a:off x="2402280" y="4635720"/>
                <a:ext cx="481680" cy="183240"/>
              </a:xfrm>
              <a:prstGeom prst="rect">
                <a:avLst/>
              </a:prstGeom>
              <a:noFill/>
              <a:ln w="9360">
                <a:solidFill>
                  <a:srgbClr val="FFFFFF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0" tIns="0" rIns="0" bIns="0" anchor="t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pl-PL" sz="1200" b="0" u="none" strike="noStrike" dirty="0">
                    <a:solidFill>
                      <a:srgbClr val="FFFFFF"/>
                    </a:solidFill>
                    <a:effectLst/>
                    <a:uFillTx/>
                    <a:latin typeface="Calibri"/>
                  </a:rPr>
                  <a:t>posiada</a:t>
                </a:r>
                <a:endParaRPr lang="pl-PL" sz="1200" b="0" u="none" strike="noStrike" dirty="0">
                  <a:solidFill>
                    <a:srgbClr val="000000"/>
                  </a:solidFill>
                  <a:effectLst/>
                  <a:uFillTx/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88" name="Rectangle 54"/>
            <p:cNvSpPr/>
            <p:nvPr/>
          </p:nvSpPr>
          <p:spPr>
            <a:xfrm>
              <a:off x="6775560" y="3210120"/>
              <a:ext cx="9360" cy="93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7440" rIns="90000" bIns="-37440" anchor="t">
              <a:normAutofit fontScale="25000" lnSpcReduction="20000"/>
            </a:bodyPr>
            <a:lstStyle/>
            <a:p>
              <a:endParaRPr lang="pl-PL" sz="2400" b="0" u="none" strike="noStrike" dirty="0"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89" name="Rectangle 55"/>
            <p:cNvSpPr/>
            <p:nvPr/>
          </p:nvSpPr>
          <p:spPr>
            <a:xfrm>
              <a:off x="6775560" y="3210120"/>
              <a:ext cx="9360" cy="93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7440" rIns="90000" bIns="-37440" anchor="t">
              <a:normAutofit fontScale="25000" lnSpcReduction="20000"/>
            </a:bodyPr>
            <a:lstStyle/>
            <a:p>
              <a:endParaRPr lang="pl-PL" sz="2400" b="0" u="none" strike="noStrike" dirty="0"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90" name="Freeform 56"/>
            <p:cNvSpPr/>
            <p:nvPr/>
          </p:nvSpPr>
          <p:spPr>
            <a:xfrm>
              <a:off x="6248520" y="4953240"/>
              <a:ext cx="1028520" cy="457200"/>
            </a:xfrm>
            <a:custGeom>
              <a:avLst/>
              <a:gdLst>
                <a:gd name="textAreaLeft" fmla="*/ 0 w 1028520"/>
                <a:gd name="textAreaRight" fmla="*/ 1028880 w 1028520"/>
                <a:gd name="textAreaTop" fmla="*/ 0 h 457200"/>
                <a:gd name="textAreaBottom" fmla="*/ 457560 h 457200"/>
              </a:gdLst>
              <a:ahLst/>
              <a:cxnLst/>
              <a:rect l="textAreaLeft" t="textAreaTop" r="textAreaRight" b="textAreaBottom"/>
              <a:pathLst>
                <a:path w="1296" h="576">
                  <a:moveTo>
                    <a:pt x="0" y="288"/>
                  </a:moveTo>
                  <a:lnTo>
                    <a:pt x="0" y="298"/>
                  </a:lnTo>
                  <a:lnTo>
                    <a:pt x="2" y="307"/>
                  </a:lnTo>
                  <a:lnTo>
                    <a:pt x="4" y="318"/>
                  </a:lnTo>
                  <a:lnTo>
                    <a:pt x="6" y="327"/>
                  </a:lnTo>
                  <a:lnTo>
                    <a:pt x="10" y="336"/>
                  </a:lnTo>
                  <a:lnTo>
                    <a:pt x="13" y="346"/>
                  </a:lnTo>
                  <a:lnTo>
                    <a:pt x="18" y="356"/>
                  </a:lnTo>
                  <a:lnTo>
                    <a:pt x="23" y="365"/>
                  </a:lnTo>
                  <a:lnTo>
                    <a:pt x="29" y="373"/>
                  </a:lnTo>
                  <a:lnTo>
                    <a:pt x="36" y="382"/>
                  </a:lnTo>
                  <a:lnTo>
                    <a:pt x="43" y="392"/>
                  </a:lnTo>
                  <a:lnTo>
                    <a:pt x="51" y="400"/>
                  </a:lnTo>
                  <a:lnTo>
                    <a:pt x="59" y="409"/>
                  </a:lnTo>
                  <a:lnTo>
                    <a:pt x="68" y="417"/>
                  </a:lnTo>
                  <a:lnTo>
                    <a:pt x="79" y="425"/>
                  </a:lnTo>
                  <a:lnTo>
                    <a:pt x="89" y="433"/>
                  </a:lnTo>
                  <a:lnTo>
                    <a:pt x="99" y="441"/>
                  </a:lnTo>
                  <a:lnTo>
                    <a:pt x="111" y="449"/>
                  </a:lnTo>
                  <a:lnTo>
                    <a:pt x="123" y="456"/>
                  </a:lnTo>
                  <a:lnTo>
                    <a:pt x="135" y="464"/>
                  </a:lnTo>
                  <a:lnTo>
                    <a:pt x="149" y="471"/>
                  </a:lnTo>
                  <a:lnTo>
                    <a:pt x="162" y="478"/>
                  </a:lnTo>
                  <a:lnTo>
                    <a:pt x="176" y="485"/>
                  </a:lnTo>
                  <a:lnTo>
                    <a:pt x="190" y="492"/>
                  </a:lnTo>
                  <a:lnTo>
                    <a:pt x="205" y="498"/>
                  </a:lnTo>
                  <a:lnTo>
                    <a:pt x="220" y="505"/>
                  </a:lnTo>
                  <a:lnTo>
                    <a:pt x="237" y="510"/>
                  </a:lnTo>
                  <a:lnTo>
                    <a:pt x="253" y="516"/>
                  </a:lnTo>
                  <a:lnTo>
                    <a:pt x="269" y="522"/>
                  </a:lnTo>
                  <a:lnTo>
                    <a:pt x="286" y="526"/>
                  </a:lnTo>
                  <a:lnTo>
                    <a:pt x="303" y="532"/>
                  </a:lnTo>
                  <a:lnTo>
                    <a:pt x="322" y="537"/>
                  </a:lnTo>
                  <a:lnTo>
                    <a:pt x="340" y="541"/>
                  </a:lnTo>
                  <a:lnTo>
                    <a:pt x="359" y="546"/>
                  </a:lnTo>
                  <a:lnTo>
                    <a:pt x="377" y="549"/>
                  </a:lnTo>
                  <a:lnTo>
                    <a:pt x="397" y="553"/>
                  </a:lnTo>
                  <a:lnTo>
                    <a:pt x="416" y="558"/>
                  </a:lnTo>
                  <a:lnTo>
                    <a:pt x="436" y="560"/>
                  </a:lnTo>
                  <a:lnTo>
                    <a:pt x="455" y="563"/>
                  </a:lnTo>
                  <a:lnTo>
                    <a:pt x="476" y="566"/>
                  </a:lnTo>
                  <a:lnTo>
                    <a:pt x="497" y="568"/>
                  </a:lnTo>
                  <a:lnTo>
                    <a:pt x="518" y="570"/>
                  </a:lnTo>
                  <a:lnTo>
                    <a:pt x="539" y="573"/>
                  </a:lnTo>
                  <a:lnTo>
                    <a:pt x="560" y="574"/>
                  </a:lnTo>
                  <a:lnTo>
                    <a:pt x="582" y="575"/>
                  </a:lnTo>
                  <a:lnTo>
                    <a:pt x="604" y="576"/>
                  </a:lnTo>
                  <a:lnTo>
                    <a:pt x="626" y="576"/>
                  </a:lnTo>
                  <a:lnTo>
                    <a:pt x="648" y="576"/>
                  </a:lnTo>
                  <a:lnTo>
                    <a:pt x="671" y="576"/>
                  </a:lnTo>
                  <a:lnTo>
                    <a:pt x="693" y="576"/>
                  </a:lnTo>
                  <a:lnTo>
                    <a:pt x="715" y="575"/>
                  </a:lnTo>
                  <a:lnTo>
                    <a:pt x="736" y="574"/>
                  </a:lnTo>
                  <a:lnTo>
                    <a:pt x="757" y="573"/>
                  </a:lnTo>
                  <a:lnTo>
                    <a:pt x="778" y="570"/>
                  </a:lnTo>
                  <a:lnTo>
                    <a:pt x="800" y="568"/>
                  </a:lnTo>
                  <a:lnTo>
                    <a:pt x="820" y="566"/>
                  </a:lnTo>
                  <a:lnTo>
                    <a:pt x="840" y="563"/>
                  </a:lnTo>
                  <a:lnTo>
                    <a:pt x="861" y="560"/>
                  </a:lnTo>
                  <a:lnTo>
                    <a:pt x="880" y="558"/>
                  </a:lnTo>
                  <a:lnTo>
                    <a:pt x="900" y="553"/>
                  </a:lnTo>
                  <a:lnTo>
                    <a:pt x="920" y="549"/>
                  </a:lnTo>
                  <a:lnTo>
                    <a:pt x="938" y="546"/>
                  </a:lnTo>
                  <a:lnTo>
                    <a:pt x="956" y="541"/>
                  </a:lnTo>
                  <a:lnTo>
                    <a:pt x="975" y="537"/>
                  </a:lnTo>
                  <a:lnTo>
                    <a:pt x="992" y="532"/>
                  </a:lnTo>
                  <a:lnTo>
                    <a:pt x="1009" y="526"/>
                  </a:lnTo>
                  <a:lnTo>
                    <a:pt x="1027" y="522"/>
                  </a:lnTo>
                  <a:lnTo>
                    <a:pt x="1044" y="516"/>
                  </a:lnTo>
                  <a:lnTo>
                    <a:pt x="1060" y="510"/>
                  </a:lnTo>
                  <a:lnTo>
                    <a:pt x="1076" y="505"/>
                  </a:lnTo>
                  <a:lnTo>
                    <a:pt x="1091" y="498"/>
                  </a:lnTo>
                  <a:lnTo>
                    <a:pt x="1106" y="492"/>
                  </a:lnTo>
                  <a:lnTo>
                    <a:pt x="1120" y="485"/>
                  </a:lnTo>
                  <a:lnTo>
                    <a:pt x="1135" y="478"/>
                  </a:lnTo>
                  <a:lnTo>
                    <a:pt x="1148" y="471"/>
                  </a:lnTo>
                  <a:lnTo>
                    <a:pt x="1161" y="464"/>
                  </a:lnTo>
                  <a:lnTo>
                    <a:pt x="1173" y="456"/>
                  </a:lnTo>
                  <a:lnTo>
                    <a:pt x="1184" y="449"/>
                  </a:lnTo>
                  <a:lnTo>
                    <a:pt x="1197" y="441"/>
                  </a:lnTo>
                  <a:lnTo>
                    <a:pt x="1207" y="433"/>
                  </a:lnTo>
                  <a:lnTo>
                    <a:pt x="1218" y="425"/>
                  </a:lnTo>
                  <a:lnTo>
                    <a:pt x="1227" y="417"/>
                  </a:lnTo>
                  <a:lnTo>
                    <a:pt x="1236" y="409"/>
                  </a:lnTo>
                  <a:lnTo>
                    <a:pt x="1244" y="400"/>
                  </a:lnTo>
                  <a:lnTo>
                    <a:pt x="1254" y="392"/>
                  </a:lnTo>
                  <a:lnTo>
                    <a:pt x="1260" y="382"/>
                  </a:lnTo>
                  <a:lnTo>
                    <a:pt x="1266" y="373"/>
                  </a:lnTo>
                  <a:lnTo>
                    <a:pt x="1273" y="365"/>
                  </a:lnTo>
                  <a:lnTo>
                    <a:pt x="1279" y="356"/>
                  </a:lnTo>
                  <a:lnTo>
                    <a:pt x="1282" y="346"/>
                  </a:lnTo>
                  <a:lnTo>
                    <a:pt x="1287" y="336"/>
                  </a:lnTo>
                  <a:lnTo>
                    <a:pt x="1290" y="327"/>
                  </a:lnTo>
                  <a:lnTo>
                    <a:pt x="1293" y="318"/>
                  </a:lnTo>
                  <a:lnTo>
                    <a:pt x="1295" y="307"/>
                  </a:lnTo>
                  <a:lnTo>
                    <a:pt x="1296" y="298"/>
                  </a:lnTo>
                  <a:lnTo>
                    <a:pt x="1296" y="288"/>
                  </a:lnTo>
                  <a:lnTo>
                    <a:pt x="1296" y="279"/>
                  </a:lnTo>
                  <a:lnTo>
                    <a:pt x="1295" y="268"/>
                  </a:lnTo>
                  <a:lnTo>
                    <a:pt x="1293" y="259"/>
                  </a:lnTo>
                  <a:lnTo>
                    <a:pt x="1290" y="249"/>
                  </a:lnTo>
                  <a:lnTo>
                    <a:pt x="1287" y="239"/>
                  </a:lnTo>
                  <a:lnTo>
                    <a:pt x="1282" y="230"/>
                  </a:lnTo>
                  <a:lnTo>
                    <a:pt x="1279" y="221"/>
                  </a:lnTo>
                  <a:lnTo>
                    <a:pt x="1273" y="212"/>
                  </a:lnTo>
                  <a:lnTo>
                    <a:pt x="1266" y="203"/>
                  </a:lnTo>
                  <a:lnTo>
                    <a:pt x="1260" y="193"/>
                  </a:lnTo>
                  <a:lnTo>
                    <a:pt x="1254" y="184"/>
                  </a:lnTo>
                  <a:lnTo>
                    <a:pt x="1244" y="176"/>
                  </a:lnTo>
                  <a:lnTo>
                    <a:pt x="1236" y="167"/>
                  </a:lnTo>
                  <a:lnTo>
                    <a:pt x="1227" y="159"/>
                  </a:lnTo>
                  <a:lnTo>
                    <a:pt x="1218" y="151"/>
                  </a:lnTo>
                  <a:lnTo>
                    <a:pt x="1207" y="143"/>
                  </a:lnTo>
                  <a:lnTo>
                    <a:pt x="1197" y="135"/>
                  </a:lnTo>
                  <a:lnTo>
                    <a:pt x="1184" y="127"/>
                  </a:lnTo>
                  <a:lnTo>
                    <a:pt x="1173" y="120"/>
                  </a:lnTo>
                  <a:lnTo>
                    <a:pt x="1161" y="112"/>
                  </a:lnTo>
                  <a:lnTo>
                    <a:pt x="1148" y="105"/>
                  </a:lnTo>
                  <a:lnTo>
                    <a:pt x="1135" y="98"/>
                  </a:lnTo>
                  <a:lnTo>
                    <a:pt x="1120" y="91"/>
                  </a:lnTo>
                  <a:lnTo>
                    <a:pt x="1106" y="84"/>
                  </a:lnTo>
                  <a:lnTo>
                    <a:pt x="1091" y="78"/>
                  </a:lnTo>
                  <a:lnTo>
                    <a:pt x="1076" y="71"/>
                  </a:lnTo>
                  <a:lnTo>
                    <a:pt x="1060" y="65"/>
                  </a:lnTo>
                  <a:lnTo>
                    <a:pt x="1044" y="60"/>
                  </a:lnTo>
                  <a:lnTo>
                    <a:pt x="1027" y="54"/>
                  </a:lnTo>
                  <a:lnTo>
                    <a:pt x="1009" y="49"/>
                  </a:lnTo>
                  <a:lnTo>
                    <a:pt x="992" y="44"/>
                  </a:lnTo>
                  <a:lnTo>
                    <a:pt x="975" y="39"/>
                  </a:lnTo>
                  <a:lnTo>
                    <a:pt x="956" y="34"/>
                  </a:lnTo>
                  <a:lnTo>
                    <a:pt x="938" y="31"/>
                  </a:lnTo>
                  <a:lnTo>
                    <a:pt x="920" y="26"/>
                  </a:lnTo>
                  <a:lnTo>
                    <a:pt x="900" y="23"/>
                  </a:lnTo>
                  <a:lnTo>
                    <a:pt x="880" y="19"/>
                  </a:lnTo>
                  <a:lnTo>
                    <a:pt x="861" y="16"/>
                  </a:lnTo>
                  <a:lnTo>
                    <a:pt x="840" y="14"/>
                  </a:lnTo>
                  <a:lnTo>
                    <a:pt x="820" y="10"/>
                  </a:lnTo>
                  <a:lnTo>
                    <a:pt x="800" y="8"/>
                  </a:lnTo>
                  <a:lnTo>
                    <a:pt x="778" y="6"/>
                  </a:lnTo>
                  <a:lnTo>
                    <a:pt x="757" y="4"/>
                  </a:lnTo>
                  <a:lnTo>
                    <a:pt x="736" y="2"/>
                  </a:lnTo>
                  <a:lnTo>
                    <a:pt x="715" y="2"/>
                  </a:lnTo>
                  <a:lnTo>
                    <a:pt x="693" y="1"/>
                  </a:lnTo>
                  <a:lnTo>
                    <a:pt x="671" y="0"/>
                  </a:lnTo>
                  <a:lnTo>
                    <a:pt x="648" y="0"/>
                  </a:lnTo>
                  <a:lnTo>
                    <a:pt x="626" y="0"/>
                  </a:lnTo>
                  <a:lnTo>
                    <a:pt x="604" y="1"/>
                  </a:lnTo>
                  <a:lnTo>
                    <a:pt x="582" y="2"/>
                  </a:lnTo>
                  <a:lnTo>
                    <a:pt x="560" y="2"/>
                  </a:lnTo>
                  <a:lnTo>
                    <a:pt x="539" y="4"/>
                  </a:lnTo>
                  <a:lnTo>
                    <a:pt x="518" y="6"/>
                  </a:lnTo>
                  <a:lnTo>
                    <a:pt x="497" y="8"/>
                  </a:lnTo>
                  <a:lnTo>
                    <a:pt x="476" y="10"/>
                  </a:lnTo>
                  <a:lnTo>
                    <a:pt x="455" y="14"/>
                  </a:lnTo>
                  <a:lnTo>
                    <a:pt x="436" y="16"/>
                  </a:lnTo>
                  <a:lnTo>
                    <a:pt x="416" y="19"/>
                  </a:lnTo>
                  <a:lnTo>
                    <a:pt x="397" y="23"/>
                  </a:lnTo>
                  <a:lnTo>
                    <a:pt x="377" y="26"/>
                  </a:lnTo>
                  <a:lnTo>
                    <a:pt x="359" y="31"/>
                  </a:lnTo>
                  <a:lnTo>
                    <a:pt x="340" y="34"/>
                  </a:lnTo>
                  <a:lnTo>
                    <a:pt x="322" y="39"/>
                  </a:lnTo>
                  <a:lnTo>
                    <a:pt x="303" y="44"/>
                  </a:lnTo>
                  <a:lnTo>
                    <a:pt x="286" y="49"/>
                  </a:lnTo>
                  <a:lnTo>
                    <a:pt x="269" y="54"/>
                  </a:lnTo>
                  <a:lnTo>
                    <a:pt x="253" y="60"/>
                  </a:lnTo>
                  <a:lnTo>
                    <a:pt x="237" y="65"/>
                  </a:lnTo>
                  <a:lnTo>
                    <a:pt x="220" y="71"/>
                  </a:lnTo>
                  <a:lnTo>
                    <a:pt x="205" y="78"/>
                  </a:lnTo>
                  <a:lnTo>
                    <a:pt x="190" y="84"/>
                  </a:lnTo>
                  <a:lnTo>
                    <a:pt x="176" y="91"/>
                  </a:lnTo>
                  <a:lnTo>
                    <a:pt x="162" y="98"/>
                  </a:lnTo>
                  <a:lnTo>
                    <a:pt x="149" y="105"/>
                  </a:lnTo>
                  <a:lnTo>
                    <a:pt x="135" y="112"/>
                  </a:lnTo>
                  <a:lnTo>
                    <a:pt x="123" y="120"/>
                  </a:lnTo>
                  <a:lnTo>
                    <a:pt x="111" y="127"/>
                  </a:lnTo>
                  <a:lnTo>
                    <a:pt x="99" y="135"/>
                  </a:lnTo>
                  <a:lnTo>
                    <a:pt x="89" y="143"/>
                  </a:lnTo>
                  <a:lnTo>
                    <a:pt x="79" y="151"/>
                  </a:lnTo>
                  <a:lnTo>
                    <a:pt x="68" y="159"/>
                  </a:lnTo>
                  <a:lnTo>
                    <a:pt x="59" y="167"/>
                  </a:lnTo>
                  <a:lnTo>
                    <a:pt x="51" y="176"/>
                  </a:lnTo>
                  <a:lnTo>
                    <a:pt x="43" y="184"/>
                  </a:lnTo>
                  <a:lnTo>
                    <a:pt x="36" y="193"/>
                  </a:lnTo>
                  <a:lnTo>
                    <a:pt x="29" y="203"/>
                  </a:lnTo>
                  <a:lnTo>
                    <a:pt x="23" y="212"/>
                  </a:lnTo>
                  <a:lnTo>
                    <a:pt x="18" y="221"/>
                  </a:lnTo>
                  <a:lnTo>
                    <a:pt x="13" y="230"/>
                  </a:lnTo>
                  <a:lnTo>
                    <a:pt x="10" y="239"/>
                  </a:lnTo>
                  <a:lnTo>
                    <a:pt x="6" y="249"/>
                  </a:lnTo>
                  <a:lnTo>
                    <a:pt x="4" y="259"/>
                  </a:lnTo>
                  <a:lnTo>
                    <a:pt x="2" y="268"/>
                  </a:lnTo>
                  <a:lnTo>
                    <a:pt x="0" y="279"/>
                  </a:lnTo>
                  <a:lnTo>
                    <a:pt x="0" y="288"/>
                  </a:lnTo>
                  <a:close/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endParaRPr lang="pl-PL" sz="2400" b="0" u="none" strike="noStrike" dirty="0"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91" name="Rectangle 57"/>
            <p:cNvSpPr/>
            <p:nvPr/>
          </p:nvSpPr>
          <p:spPr>
            <a:xfrm>
              <a:off x="6554160" y="5105520"/>
              <a:ext cx="39348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t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u="none" strike="noStrike" dirty="0">
                  <a:solidFill>
                    <a:srgbClr val="FFFFFF"/>
                  </a:solidFill>
                  <a:effectLst/>
                  <a:uFillTx/>
                  <a:latin typeface="Calibri"/>
                </a:rPr>
                <a:t>dziób</a:t>
              </a:r>
              <a:endParaRPr lang="pl-PL" sz="1400" b="0" u="none" strike="noStrike" dirty="0"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92" name="Freeform 58"/>
            <p:cNvSpPr/>
            <p:nvPr/>
          </p:nvSpPr>
          <p:spPr>
            <a:xfrm>
              <a:off x="6477120" y="2971800"/>
              <a:ext cx="1143000" cy="685800"/>
            </a:xfrm>
            <a:custGeom>
              <a:avLst/>
              <a:gdLst>
                <a:gd name="textAreaLeft" fmla="*/ 0 w 1143000"/>
                <a:gd name="textAreaRight" fmla="*/ 1143360 w 1143000"/>
                <a:gd name="textAreaTop" fmla="*/ 0 h 685800"/>
                <a:gd name="textAreaBottom" fmla="*/ 686160 h 685800"/>
              </a:gdLst>
              <a:ahLst/>
              <a:cxnLst/>
              <a:rect l="textAreaLeft" t="textAreaTop" r="textAreaRight" b="textAreaBottom"/>
              <a:pathLst>
                <a:path w="1440" h="865">
                  <a:moveTo>
                    <a:pt x="0" y="433"/>
                  </a:moveTo>
                  <a:lnTo>
                    <a:pt x="0" y="418"/>
                  </a:lnTo>
                  <a:lnTo>
                    <a:pt x="2" y="403"/>
                  </a:lnTo>
                  <a:lnTo>
                    <a:pt x="4" y="388"/>
                  </a:lnTo>
                  <a:lnTo>
                    <a:pt x="6" y="374"/>
                  </a:lnTo>
                  <a:lnTo>
                    <a:pt x="10" y="360"/>
                  </a:lnTo>
                  <a:lnTo>
                    <a:pt x="15" y="345"/>
                  </a:lnTo>
                  <a:lnTo>
                    <a:pt x="20" y="331"/>
                  </a:lnTo>
                  <a:lnTo>
                    <a:pt x="26" y="317"/>
                  </a:lnTo>
                  <a:lnTo>
                    <a:pt x="33" y="305"/>
                  </a:lnTo>
                  <a:lnTo>
                    <a:pt x="40" y="291"/>
                  </a:lnTo>
                  <a:lnTo>
                    <a:pt x="48" y="277"/>
                  </a:lnTo>
                  <a:lnTo>
                    <a:pt x="57" y="264"/>
                  </a:lnTo>
                  <a:lnTo>
                    <a:pt x="66" y="252"/>
                  </a:lnTo>
                  <a:lnTo>
                    <a:pt x="76" y="239"/>
                  </a:lnTo>
                  <a:lnTo>
                    <a:pt x="88" y="226"/>
                  </a:lnTo>
                  <a:lnTo>
                    <a:pt x="98" y="215"/>
                  </a:lnTo>
                  <a:lnTo>
                    <a:pt x="111" y="202"/>
                  </a:lnTo>
                  <a:lnTo>
                    <a:pt x="124" y="191"/>
                  </a:lnTo>
                  <a:lnTo>
                    <a:pt x="136" y="179"/>
                  </a:lnTo>
                  <a:lnTo>
                    <a:pt x="150" y="169"/>
                  </a:lnTo>
                  <a:lnTo>
                    <a:pt x="165" y="158"/>
                  </a:lnTo>
                  <a:lnTo>
                    <a:pt x="180" y="147"/>
                  </a:lnTo>
                  <a:lnTo>
                    <a:pt x="195" y="136"/>
                  </a:lnTo>
                  <a:lnTo>
                    <a:pt x="211" y="127"/>
                  </a:lnTo>
                  <a:lnTo>
                    <a:pt x="228" y="117"/>
                  </a:lnTo>
                  <a:lnTo>
                    <a:pt x="245" y="108"/>
                  </a:lnTo>
                  <a:lnTo>
                    <a:pt x="263" y="100"/>
                  </a:lnTo>
                  <a:lnTo>
                    <a:pt x="280" y="90"/>
                  </a:lnTo>
                  <a:lnTo>
                    <a:pt x="299" y="82"/>
                  </a:lnTo>
                  <a:lnTo>
                    <a:pt x="318" y="74"/>
                  </a:lnTo>
                  <a:lnTo>
                    <a:pt x="338" y="66"/>
                  </a:lnTo>
                  <a:lnTo>
                    <a:pt x="357" y="59"/>
                  </a:lnTo>
                  <a:lnTo>
                    <a:pt x="378" y="52"/>
                  </a:lnTo>
                  <a:lnTo>
                    <a:pt x="398" y="45"/>
                  </a:lnTo>
                  <a:lnTo>
                    <a:pt x="419" y="40"/>
                  </a:lnTo>
                  <a:lnTo>
                    <a:pt x="440" y="34"/>
                  </a:lnTo>
                  <a:lnTo>
                    <a:pt x="462" y="29"/>
                  </a:lnTo>
                  <a:lnTo>
                    <a:pt x="484" y="23"/>
                  </a:lnTo>
                  <a:lnTo>
                    <a:pt x="506" y="20"/>
                  </a:lnTo>
                  <a:lnTo>
                    <a:pt x="529" y="15"/>
                  </a:lnTo>
                  <a:lnTo>
                    <a:pt x="552" y="12"/>
                  </a:lnTo>
                  <a:lnTo>
                    <a:pt x="575" y="8"/>
                  </a:lnTo>
                  <a:lnTo>
                    <a:pt x="599" y="6"/>
                  </a:lnTo>
                  <a:lnTo>
                    <a:pt x="622" y="4"/>
                  </a:lnTo>
                  <a:lnTo>
                    <a:pt x="647" y="3"/>
                  </a:lnTo>
                  <a:lnTo>
                    <a:pt x="671" y="0"/>
                  </a:lnTo>
                  <a:lnTo>
                    <a:pt x="695" y="0"/>
                  </a:lnTo>
                  <a:lnTo>
                    <a:pt x="720" y="0"/>
                  </a:lnTo>
                  <a:lnTo>
                    <a:pt x="744" y="0"/>
                  </a:lnTo>
                  <a:lnTo>
                    <a:pt x="770" y="0"/>
                  </a:lnTo>
                  <a:lnTo>
                    <a:pt x="793" y="3"/>
                  </a:lnTo>
                  <a:lnTo>
                    <a:pt x="817" y="4"/>
                  </a:lnTo>
                  <a:lnTo>
                    <a:pt x="841" y="6"/>
                  </a:lnTo>
                  <a:lnTo>
                    <a:pt x="864" y="8"/>
                  </a:lnTo>
                  <a:lnTo>
                    <a:pt x="888" y="12"/>
                  </a:lnTo>
                  <a:lnTo>
                    <a:pt x="911" y="15"/>
                  </a:lnTo>
                  <a:lnTo>
                    <a:pt x="933" y="20"/>
                  </a:lnTo>
                  <a:lnTo>
                    <a:pt x="956" y="23"/>
                  </a:lnTo>
                  <a:lnTo>
                    <a:pt x="978" y="29"/>
                  </a:lnTo>
                  <a:lnTo>
                    <a:pt x="999" y="34"/>
                  </a:lnTo>
                  <a:lnTo>
                    <a:pt x="1021" y="40"/>
                  </a:lnTo>
                  <a:lnTo>
                    <a:pt x="1042" y="45"/>
                  </a:lnTo>
                  <a:lnTo>
                    <a:pt x="1062" y="52"/>
                  </a:lnTo>
                  <a:lnTo>
                    <a:pt x="1083" y="59"/>
                  </a:lnTo>
                  <a:lnTo>
                    <a:pt x="1103" y="66"/>
                  </a:lnTo>
                  <a:lnTo>
                    <a:pt x="1122" y="74"/>
                  </a:lnTo>
                  <a:lnTo>
                    <a:pt x="1141" y="82"/>
                  </a:lnTo>
                  <a:lnTo>
                    <a:pt x="1159" y="90"/>
                  </a:lnTo>
                  <a:lnTo>
                    <a:pt x="1178" y="100"/>
                  </a:lnTo>
                  <a:lnTo>
                    <a:pt x="1195" y="108"/>
                  </a:lnTo>
                  <a:lnTo>
                    <a:pt x="1212" y="117"/>
                  </a:lnTo>
                  <a:lnTo>
                    <a:pt x="1228" y="127"/>
                  </a:lnTo>
                  <a:lnTo>
                    <a:pt x="1244" y="136"/>
                  </a:lnTo>
                  <a:lnTo>
                    <a:pt x="1260" y="147"/>
                  </a:lnTo>
                  <a:lnTo>
                    <a:pt x="1275" y="158"/>
                  </a:lnTo>
                  <a:lnTo>
                    <a:pt x="1289" y="169"/>
                  </a:lnTo>
                  <a:lnTo>
                    <a:pt x="1303" y="179"/>
                  </a:lnTo>
                  <a:lnTo>
                    <a:pt x="1317" y="191"/>
                  </a:lnTo>
                  <a:lnTo>
                    <a:pt x="1330" y="202"/>
                  </a:lnTo>
                  <a:lnTo>
                    <a:pt x="1341" y="215"/>
                  </a:lnTo>
                  <a:lnTo>
                    <a:pt x="1353" y="226"/>
                  </a:lnTo>
                  <a:lnTo>
                    <a:pt x="1364" y="239"/>
                  </a:lnTo>
                  <a:lnTo>
                    <a:pt x="1374" y="252"/>
                  </a:lnTo>
                  <a:lnTo>
                    <a:pt x="1383" y="264"/>
                  </a:lnTo>
                  <a:lnTo>
                    <a:pt x="1392" y="277"/>
                  </a:lnTo>
                  <a:lnTo>
                    <a:pt x="1400" y="291"/>
                  </a:lnTo>
                  <a:lnTo>
                    <a:pt x="1408" y="305"/>
                  </a:lnTo>
                  <a:lnTo>
                    <a:pt x="1415" y="317"/>
                  </a:lnTo>
                  <a:lnTo>
                    <a:pt x="1421" y="331"/>
                  </a:lnTo>
                  <a:lnTo>
                    <a:pt x="1425" y="345"/>
                  </a:lnTo>
                  <a:lnTo>
                    <a:pt x="1430" y="360"/>
                  </a:lnTo>
                  <a:lnTo>
                    <a:pt x="1433" y="374"/>
                  </a:lnTo>
                  <a:lnTo>
                    <a:pt x="1437" y="388"/>
                  </a:lnTo>
                  <a:lnTo>
                    <a:pt x="1439" y="403"/>
                  </a:lnTo>
                  <a:lnTo>
                    <a:pt x="1440" y="418"/>
                  </a:lnTo>
                  <a:lnTo>
                    <a:pt x="1440" y="433"/>
                  </a:lnTo>
                  <a:lnTo>
                    <a:pt x="1440" y="448"/>
                  </a:lnTo>
                  <a:lnTo>
                    <a:pt x="1439" y="461"/>
                  </a:lnTo>
                  <a:lnTo>
                    <a:pt x="1437" y="476"/>
                  </a:lnTo>
                  <a:lnTo>
                    <a:pt x="1433" y="490"/>
                  </a:lnTo>
                  <a:lnTo>
                    <a:pt x="1430" y="505"/>
                  </a:lnTo>
                  <a:lnTo>
                    <a:pt x="1425" y="519"/>
                  </a:lnTo>
                  <a:lnTo>
                    <a:pt x="1421" y="533"/>
                  </a:lnTo>
                  <a:lnTo>
                    <a:pt x="1415" y="547"/>
                  </a:lnTo>
                  <a:lnTo>
                    <a:pt x="1408" y="560"/>
                  </a:lnTo>
                  <a:lnTo>
                    <a:pt x="1400" y="574"/>
                  </a:lnTo>
                  <a:lnTo>
                    <a:pt x="1392" y="587"/>
                  </a:lnTo>
                  <a:lnTo>
                    <a:pt x="1383" y="600"/>
                  </a:lnTo>
                  <a:lnTo>
                    <a:pt x="1374" y="612"/>
                  </a:lnTo>
                  <a:lnTo>
                    <a:pt x="1364" y="625"/>
                  </a:lnTo>
                  <a:lnTo>
                    <a:pt x="1353" y="638"/>
                  </a:lnTo>
                  <a:lnTo>
                    <a:pt x="1341" y="650"/>
                  </a:lnTo>
                  <a:lnTo>
                    <a:pt x="1330" y="662"/>
                  </a:lnTo>
                  <a:lnTo>
                    <a:pt x="1317" y="673"/>
                  </a:lnTo>
                  <a:lnTo>
                    <a:pt x="1303" y="685"/>
                  </a:lnTo>
                  <a:lnTo>
                    <a:pt x="1289" y="696"/>
                  </a:lnTo>
                  <a:lnTo>
                    <a:pt x="1275" y="707"/>
                  </a:lnTo>
                  <a:lnTo>
                    <a:pt x="1260" y="717"/>
                  </a:lnTo>
                  <a:lnTo>
                    <a:pt x="1244" y="728"/>
                  </a:lnTo>
                  <a:lnTo>
                    <a:pt x="1228" y="737"/>
                  </a:lnTo>
                  <a:lnTo>
                    <a:pt x="1212" y="747"/>
                  </a:lnTo>
                  <a:lnTo>
                    <a:pt x="1195" y="756"/>
                  </a:lnTo>
                  <a:lnTo>
                    <a:pt x="1178" y="766"/>
                  </a:lnTo>
                  <a:lnTo>
                    <a:pt x="1159" y="774"/>
                  </a:lnTo>
                  <a:lnTo>
                    <a:pt x="1141" y="783"/>
                  </a:lnTo>
                  <a:lnTo>
                    <a:pt x="1122" y="790"/>
                  </a:lnTo>
                  <a:lnTo>
                    <a:pt x="1103" y="798"/>
                  </a:lnTo>
                  <a:lnTo>
                    <a:pt x="1083" y="805"/>
                  </a:lnTo>
                  <a:lnTo>
                    <a:pt x="1062" y="812"/>
                  </a:lnTo>
                  <a:lnTo>
                    <a:pt x="1042" y="819"/>
                  </a:lnTo>
                  <a:lnTo>
                    <a:pt x="1021" y="824"/>
                  </a:lnTo>
                  <a:lnTo>
                    <a:pt x="999" y="830"/>
                  </a:lnTo>
                  <a:lnTo>
                    <a:pt x="978" y="836"/>
                  </a:lnTo>
                  <a:lnTo>
                    <a:pt x="956" y="840"/>
                  </a:lnTo>
                  <a:lnTo>
                    <a:pt x="933" y="845"/>
                  </a:lnTo>
                  <a:lnTo>
                    <a:pt x="911" y="849"/>
                  </a:lnTo>
                  <a:lnTo>
                    <a:pt x="888" y="852"/>
                  </a:lnTo>
                  <a:lnTo>
                    <a:pt x="864" y="855"/>
                  </a:lnTo>
                  <a:lnTo>
                    <a:pt x="841" y="858"/>
                  </a:lnTo>
                  <a:lnTo>
                    <a:pt x="817" y="860"/>
                  </a:lnTo>
                  <a:lnTo>
                    <a:pt x="793" y="862"/>
                  </a:lnTo>
                  <a:lnTo>
                    <a:pt x="770" y="864"/>
                  </a:lnTo>
                  <a:lnTo>
                    <a:pt x="744" y="865"/>
                  </a:lnTo>
                  <a:lnTo>
                    <a:pt x="720" y="865"/>
                  </a:lnTo>
                  <a:lnTo>
                    <a:pt x="695" y="865"/>
                  </a:lnTo>
                  <a:lnTo>
                    <a:pt x="671" y="864"/>
                  </a:lnTo>
                  <a:lnTo>
                    <a:pt x="647" y="862"/>
                  </a:lnTo>
                  <a:lnTo>
                    <a:pt x="622" y="860"/>
                  </a:lnTo>
                  <a:lnTo>
                    <a:pt x="599" y="858"/>
                  </a:lnTo>
                  <a:lnTo>
                    <a:pt x="575" y="855"/>
                  </a:lnTo>
                  <a:lnTo>
                    <a:pt x="552" y="852"/>
                  </a:lnTo>
                  <a:lnTo>
                    <a:pt x="529" y="849"/>
                  </a:lnTo>
                  <a:lnTo>
                    <a:pt x="506" y="845"/>
                  </a:lnTo>
                  <a:lnTo>
                    <a:pt x="484" y="840"/>
                  </a:lnTo>
                  <a:lnTo>
                    <a:pt x="462" y="836"/>
                  </a:lnTo>
                  <a:lnTo>
                    <a:pt x="440" y="830"/>
                  </a:lnTo>
                  <a:lnTo>
                    <a:pt x="419" y="824"/>
                  </a:lnTo>
                  <a:lnTo>
                    <a:pt x="398" y="819"/>
                  </a:lnTo>
                  <a:lnTo>
                    <a:pt x="378" y="812"/>
                  </a:lnTo>
                  <a:lnTo>
                    <a:pt x="357" y="805"/>
                  </a:lnTo>
                  <a:lnTo>
                    <a:pt x="338" y="798"/>
                  </a:lnTo>
                  <a:lnTo>
                    <a:pt x="318" y="790"/>
                  </a:lnTo>
                  <a:lnTo>
                    <a:pt x="299" y="783"/>
                  </a:lnTo>
                  <a:lnTo>
                    <a:pt x="280" y="774"/>
                  </a:lnTo>
                  <a:lnTo>
                    <a:pt x="263" y="766"/>
                  </a:lnTo>
                  <a:lnTo>
                    <a:pt x="245" y="756"/>
                  </a:lnTo>
                  <a:lnTo>
                    <a:pt x="228" y="747"/>
                  </a:lnTo>
                  <a:lnTo>
                    <a:pt x="211" y="737"/>
                  </a:lnTo>
                  <a:lnTo>
                    <a:pt x="195" y="728"/>
                  </a:lnTo>
                  <a:lnTo>
                    <a:pt x="180" y="717"/>
                  </a:lnTo>
                  <a:lnTo>
                    <a:pt x="165" y="707"/>
                  </a:lnTo>
                  <a:lnTo>
                    <a:pt x="150" y="696"/>
                  </a:lnTo>
                  <a:lnTo>
                    <a:pt x="136" y="685"/>
                  </a:lnTo>
                  <a:lnTo>
                    <a:pt x="124" y="673"/>
                  </a:lnTo>
                  <a:lnTo>
                    <a:pt x="111" y="662"/>
                  </a:lnTo>
                  <a:lnTo>
                    <a:pt x="98" y="650"/>
                  </a:lnTo>
                  <a:lnTo>
                    <a:pt x="88" y="638"/>
                  </a:lnTo>
                  <a:lnTo>
                    <a:pt x="76" y="625"/>
                  </a:lnTo>
                  <a:lnTo>
                    <a:pt x="66" y="612"/>
                  </a:lnTo>
                  <a:lnTo>
                    <a:pt x="57" y="600"/>
                  </a:lnTo>
                  <a:lnTo>
                    <a:pt x="48" y="587"/>
                  </a:lnTo>
                  <a:lnTo>
                    <a:pt x="40" y="574"/>
                  </a:lnTo>
                  <a:lnTo>
                    <a:pt x="33" y="560"/>
                  </a:lnTo>
                  <a:lnTo>
                    <a:pt x="26" y="547"/>
                  </a:lnTo>
                  <a:lnTo>
                    <a:pt x="20" y="533"/>
                  </a:lnTo>
                  <a:lnTo>
                    <a:pt x="15" y="519"/>
                  </a:lnTo>
                  <a:lnTo>
                    <a:pt x="10" y="505"/>
                  </a:lnTo>
                  <a:lnTo>
                    <a:pt x="6" y="490"/>
                  </a:lnTo>
                  <a:lnTo>
                    <a:pt x="4" y="476"/>
                  </a:lnTo>
                  <a:lnTo>
                    <a:pt x="2" y="461"/>
                  </a:lnTo>
                  <a:lnTo>
                    <a:pt x="0" y="448"/>
                  </a:lnTo>
                  <a:lnTo>
                    <a:pt x="0" y="433"/>
                  </a:lnTo>
                  <a:close/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endParaRPr lang="pl-PL" sz="2400" b="0" u="none" strike="noStrike" dirty="0"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93" name="Rectangle 59"/>
            <p:cNvSpPr/>
            <p:nvPr/>
          </p:nvSpPr>
          <p:spPr>
            <a:xfrm>
              <a:off x="6705000" y="3200400"/>
              <a:ext cx="54972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t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400" b="0" u="none" strike="noStrike" dirty="0">
                  <a:solidFill>
                    <a:srgbClr val="FFFFFF"/>
                  </a:solidFill>
                  <a:effectLst/>
                  <a:uFillTx/>
                  <a:latin typeface="Calibri"/>
                </a:rPr>
                <a:t>zwierzę</a:t>
              </a:r>
              <a:endParaRPr lang="pl-PL" sz="1400" b="0" u="none" strike="noStrike" dirty="0"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93"/>
          <p:cNvPicPr/>
          <p:nvPr/>
        </p:nvPicPr>
        <p:blipFill>
          <a:blip r:embed="rId2"/>
          <a:stretch/>
        </p:blipFill>
        <p:spPr>
          <a:xfrm>
            <a:off x="36360" y="0"/>
            <a:ext cx="8963640" cy="6104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5" name="TextBox 94"/>
          <p:cNvSpPr txBox="1"/>
          <p:nvPr/>
        </p:nvSpPr>
        <p:spPr>
          <a:xfrm>
            <a:off x="540000" y="6120000"/>
            <a:ext cx="8280000" cy="700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r>
              <a:rPr lang="pl-PL" sz="2000" b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uFillTx/>
                <a:latin typeface="Calibri"/>
              </a:rPr>
              <a:t>Sieć semantyczna 8 pojęć w </a:t>
            </a:r>
            <a:r>
              <a:rPr lang="pl-PL" sz="2000" b="0" u="none" strike="noStrike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uFillTx/>
                <a:latin typeface="Calibri"/>
              </a:rPr>
              <a:t>WordNet</a:t>
            </a:r>
            <a:r>
              <a:rPr lang="pl-PL" sz="2000" b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uFillTx/>
                <a:latin typeface="Calibri"/>
              </a:rPr>
              <a:t>, z </a:t>
            </a:r>
            <a:r>
              <a:rPr lang="pl-PL" sz="2000" b="0" u="none" strike="noStrike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uFillTx/>
                <a:latin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WordVis</a:t>
            </a:r>
            <a:r>
              <a:rPr lang="pl-PL" sz="2000" b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uFillTx/>
                <a:latin typeface="Calibri"/>
              </a:rPr>
              <a:t>. 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pl-PL" sz="2000" b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uFillTx/>
                <a:latin typeface="Calibri"/>
              </a:rPr>
              <a:t>Inne wizualizacje: </a:t>
            </a:r>
            <a:r>
              <a:rPr lang="pl-PL" sz="2000" b="0" u="none" strike="noStrike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uFillTx/>
                <a:latin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TouchGraph</a:t>
            </a:r>
            <a:r>
              <a:rPr lang="pl-PL" sz="2000" b="0" u="none" strike="noStrike" dirty="0">
                <a:solidFill>
                  <a:srgbClr val="FF0000"/>
                </a:solidFill>
                <a:effectLst/>
                <a:highlight>
                  <a:srgbClr val="FFFFFF"/>
                </a:highlight>
                <a:uFillTx/>
                <a:latin typeface="Calibri"/>
              </a:rPr>
              <a:t>, </a:t>
            </a:r>
            <a:r>
              <a:rPr lang="pl-PL" sz="2000" b="0" u="none" strike="noStrike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uFillTx/>
                <a:latin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ThinkMap</a:t>
            </a:r>
            <a:r>
              <a:rPr lang="pl-PL" sz="2000" b="0" u="none" strike="noStrike" dirty="0">
                <a:solidFill>
                  <a:srgbClr val="FF0000"/>
                </a:solidFill>
                <a:effectLst/>
                <a:highlight>
                  <a:srgbClr val="FFFFFF"/>
                </a:highlight>
                <a:uFillTx/>
                <a:latin typeface="Calibri"/>
              </a:rPr>
              <a:t>, </a:t>
            </a:r>
            <a:r>
              <a:rPr lang="pl-PL" sz="2000" b="0" u="none" strike="noStrike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uFillTx/>
                <a:latin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VisuWords</a:t>
            </a:r>
            <a:r>
              <a:rPr lang="pl-PL" sz="2000" b="0" u="none" strike="noStrike" dirty="0">
                <a:solidFill>
                  <a:srgbClr val="FF0000"/>
                </a:solidFill>
                <a:effectLst/>
                <a:highlight>
                  <a:srgbClr val="FFFFFF"/>
                </a:highlight>
                <a:uFillTx/>
                <a:latin typeface="Calibri"/>
              </a:rPr>
              <a:t>, </a:t>
            </a:r>
            <a:r>
              <a:rPr lang="pl-PL" sz="2000" b="0" u="none" strike="noStrike" dirty="0">
                <a:solidFill>
                  <a:srgbClr val="FF0000"/>
                </a:solidFill>
                <a:effectLst/>
                <a:highlight>
                  <a:srgbClr val="FFFFFF"/>
                </a:highlight>
                <a:uFillTx/>
                <a:latin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Visual</a:t>
            </a:r>
            <a:r>
              <a:rPr lang="pl-PL" sz="2000" b="0" u="none" strike="noStrike" dirty="0">
                <a:solidFill>
                  <a:srgbClr val="FFFF00"/>
                </a:solidFill>
                <a:effectLst/>
                <a:highlight>
                  <a:srgbClr val="FFFFFF"/>
                </a:highlight>
                <a:uFillTx/>
                <a:latin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l-PL" sz="2000" b="0" u="none" strike="noStrike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uFillTx/>
                <a:latin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Browser</a:t>
            </a:r>
            <a:r>
              <a:rPr lang="pl-PL" sz="2000" b="0" u="none" strike="noStrike" dirty="0">
                <a:solidFill>
                  <a:srgbClr val="FF0000"/>
                </a:solidFill>
                <a:effectLst/>
                <a:highlight>
                  <a:srgbClr val="FFFFFF"/>
                </a:highlight>
                <a:uFillTx/>
                <a:latin typeface="Calibri"/>
              </a:rPr>
              <a:t> </a:t>
            </a:r>
            <a:endParaRPr lang="pl-PL" sz="2000" b="0" u="none" strike="noStrike" dirty="0">
              <a:solidFill>
                <a:srgbClr val="FF0000"/>
              </a:solidFill>
              <a:effectLst/>
              <a:uFillTx/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85800" y="52920"/>
            <a:ext cx="7772400" cy="838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600" b="0" u="none" strike="noStrike">
                <a:solidFill>
                  <a:srgbClr val="FFCC66"/>
                </a:solidFill>
                <a:effectLst/>
                <a:uFillTx/>
                <a:latin typeface="Calibri"/>
              </a:rPr>
              <a:t>Sieci i rozumowanie</a:t>
            </a:r>
            <a:endParaRPr lang="pl-PL" sz="3600" b="0" u="none" strike="noStrike">
              <a:solidFill>
                <a:srgbClr val="FFFF00"/>
              </a:solidFill>
              <a:effectLst/>
              <a:uFillTx/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539640" y="1039320"/>
            <a:ext cx="8375760" cy="5333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85480" indent="-28548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Font typeface="Calibri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Węzły reprezentują: obiekty, typy lub klasy, zdarzenia, działania, epizody, miejsca, czasy …</a:t>
            </a:r>
          </a:p>
          <a:p>
            <a:pPr marL="285480" indent="-28548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Font typeface="Calibri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Łuki reprezentują: </a:t>
            </a:r>
          </a:p>
          <a:p>
            <a:pPr marL="860400" lvl="1" indent="-28584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Font typeface="Calibri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podanie przykładu, podklasę, relację ISA;</a:t>
            </a:r>
          </a:p>
          <a:p>
            <a:pPr marL="860400" lvl="1" indent="-28584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Font typeface="Calibri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jest częścią czegoś;</a:t>
            </a:r>
          </a:p>
          <a:p>
            <a:pPr marL="860400" lvl="1" indent="-28584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Font typeface="Calibri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logiczne spójniki  i, lub;</a:t>
            </a:r>
          </a:p>
          <a:p>
            <a:pPr marL="860400" lvl="1" indent="-28584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Font typeface="Calibri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działania. </a:t>
            </a:r>
          </a:p>
          <a:p>
            <a:pPr marL="285480" indent="-285480">
              <a:lnSpc>
                <a:spcPct val="90000"/>
              </a:lnSpc>
              <a:spcBef>
                <a:spcPts val="85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Reprezentacja sieciowa wspomaga rozumowanie:</a:t>
            </a:r>
          </a:p>
          <a:p>
            <a:pPr marL="285480" indent="-28548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Font typeface="Calibri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Umożliwia łatwe dziedziczenie atrybutów pojęć.</a:t>
            </a:r>
          </a:p>
          <a:p>
            <a:pPr marL="285480" indent="-28548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Font typeface="Calibri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Pobudzenia pojęcia: aktywność rozszerza się od pobudzonego węzła </a:t>
            </a:r>
            <a:br>
              <a:rPr sz="2000" dirty="0">
                <a:latin typeface="Calibri" panose="020F0502020204030204" pitchFamily="34" charset="0"/>
              </a:rPr>
            </a:b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na węzły z nim połączone, aż dojdzie do pożądanych własności.</a:t>
            </a:r>
          </a:p>
          <a:p>
            <a:pPr marL="285480" indent="-28548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Font typeface="Calibri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Podobnie do działania mózgu w czasie tworzenia skojarzeń i rozumowania; podobny model używany jest w psychologii do wyjaśniania czasów odpowiedzi. </a:t>
            </a:r>
          </a:p>
        </p:txBody>
      </p:sp>
      <p:sp>
        <p:nvSpPr>
          <p:cNvPr id="98" name="Rectangle 64"/>
          <p:cNvSpPr/>
          <p:nvPr/>
        </p:nvSpPr>
        <p:spPr>
          <a:xfrm>
            <a:off x="6775560" y="6394320"/>
            <a:ext cx="19080" cy="97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7080" rIns="90000" bIns="-37080" anchor="t">
            <a:normAutofit fontScale="25000" lnSpcReduction="20000"/>
          </a:bodyPr>
          <a:lstStyle/>
          <a:p>
            <a:endParaRPr lang="pl-PL" sz="24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85800" y="16920"/>
            <a:ext cx="7772400" cy="838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600" b="0" u="none" strike="noStrike">
                <a:solidFill>
                  <a:srgbClr val="FFCC66"/>
                </a:solidFill>
                <a:effectLst/>
                <a:uFillTx/>
                <a:latin typeface="Calibri"/>
              </a:rPr>
              <a:t>Analiza prostego zdania</a:t>
            </a:r>
            <a:endParaRPr lang="pl-PL" sz="3600" b="0" u="none" strike="noStrike">
              <a:solidFill>
                <a:srgbClr val="FFFF00"/>
              </a:solidFill>
              <a:effectLst/>
              <a:uFillTx/>
              <a:latin typeface="Calibri"/>
            </a:endParaRPr>
          </a:p>
        </p:txBody>
      </p:sp>
      <p:sp>
        <p:nvSpPr>
          <p:cNvPr id="100" name="Rectangle 4"/>
          <p:cNvSpPr/>
          <p:nvPr/>
        </p:nvSpPr>
        <p:spPr>
          <a:xfrm>
            <a:off x="6775560" y="6394320"/>
            <a:ext cx="19080" cy="97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37080" rIns="90000" bIns="-37080" anchor="t">
            <a:normAutofit fontScale="25000" lnSpcReduction="20000"/>
          </a:bodyPr>
          <a:lstStyle/>
          <a:p>
            <a:endParaRPr lang="pl-PL" sz="24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101" name="Text Box 7"/>
          <p:cNvSpPr/>
          <p:nvPr/>
        </p:nvSpPr>
        <p:spPr>
          <a:xfrm>
            <a:off x="380880" y="3124080"/>
            <a:ext cx="3733920" cy="19668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spcBef>
                <a:spcPts val="1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2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Reprezentacja zdania:</a:t>
            </a:r>
            <a:endParaRPr lang="pl-PL" sz="2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200" b="0" u="none" strike="noStrike" dirty="0">
                <a:solidFill>
                  <a:srgbClr val="FFFFFF"/>
                </a:solidFill>
                <a:effectLst/>
                <a:uFillTx/>
                <a:latin typeface="Calibri"/>
              </a:rPr>
              <a:t>Przywódca ZSSR, Leonid Breżniew, otrzymał od prezydenta Nixona pięknego Cadillaca.</a:t>
            </a:r>
            <a:endParaRPr lang="pl-PL" sz="2200" b="0" u="none" strike="noStrike" dirty="0">
              <a:solidFill>
                <a:srgbClr val="00000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pic>
        <p:nvPicPr>
          <p:cNvPr id="102" name="Picture 9"/>
          <p:cNvPicPr/>
          <p:nvPr/>
        </p:nvPicPr>
        <p:blipFill>
          <a:blip r:embed="rId3"/>
          <a:stretch/>
        </p:blipFill>
        <p:spPr>
          <a:xfrm>
            <a:off x="838080" y="1219320"/>
            <a:ext cx="3009960" cy="1276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3" name="Picture 10"/>
          <p:cNvPicPr/>
          <p:nvPr/>
        </p:nvPicPr>
        <p:blipFill>
          <a:blip r:embed="rId4"/>
          <a:stretch/>
        </p:blipFill>
        <p:spPr>
          <a:xfrm>
            <a:off x="4343400" y="1219320"/>
            <a:ext cx="857160" cy="1199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4" name="Picture 11"/>
          <p:cNvPicPr/>
          <p:nvPr/>
        </p:nvPicPr>
        <p:blipFill>
          <a:blip r:embed="rId5"/>
          <a:stretch/>
        </p:blipFill>
        <p:spPr>
          <a:xfrm>
            <a:off x="6095880" y="1219320"/>
            <a:ext cx="2038320" cy="1218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5" name="Picture 13"/>
          <p:cNvPicPr/>
          <p:nvPr/>
        </p:nvPicPr>
        <p:blipFill>
          <a:blip r:embed="rId6"/>
          <a:stretch/>
        </p:blipFill>
        <p:spPr>
          <a:xfrm>
            <a:off x="5105520" y="2666880"/>
            <a:ext cx="3390840" cy="2305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6" name="Picture 14"/>
          <p:cNvPicPr/>
          <p:nvPr/>
        </p:nvPicPr>
        <p:blipFill>
          <a:blip r:embed="rId7"/>
          <a:stretch/>
        </p:blipFill>
        <p:spPr>
          <a:xfrm>
            <a:off x="3124080" y="5029200"/>
            <a:ext cx="4324320" cy="14572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ransition>
    <p:strips dir="rd"/>
  </p:transition>
</p:sld>
</file>

<file path=ppt/theme/theme1.xml><?xml version="1.0" encoding="utf-8"?>
<a:theme xmlns:a="http://schemas.openxmlformats.org/drawingml/2006/main" name="Office Theme">
  <a:themeElements>
    <a:clrScheme name="WD-Green">
      <a:dk1>
        <a:srgbClr val="006600"/>
      </a:dk1>
      <a:lt1>
        <a:srgbClr val="EAEAEA"/>
      </a:lt1>
      <a:dk2>
        <a:srgbClr val="006600"/>
      </a:dk2>
      <a:lt2>
        <a:srgbClr val="FFCC66"/>
      </a:lt2>
      <a:accent1>
        <a:srgbClr val="3366FF"/>
      </a:accent1>
      <a:accent2>
        <a:srgbClr val="60371C"/>
      </a:accent2>
      <a:accent3>
        <a:srgbClr val="AAB8AA"/>
      </a:accent3>
      <a:accent4>
        <a:srgbClr val="C8C8C8"/>
      </a:accent4>
      <a:accent5>
        <a:srgbClr val="ADB8FF"/>
      </a:accent5>
      <a:accent6>
        <a:srgbClr val="563118"/>
      </a:accent6>
      <a:hlink>
        <a:srgbClr val="FFFF00"/>
      </a:hlink>
      <a:folHlink>
        <a:srgbClr val="FFCC6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2292</TotalTime>
  <Words>3235</Words>
  <Application>Microsoft Office PowerPoint</Application>
  <PresentationFormat>On-screen Show (4:3)</PresentationFormat>
  <Paragraphs>319</Paragraphs>
  <Slides>38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Arial Unicode MS</vt:lpstr>
      <vt:lpstr>Calibri</vt:lpstr>
      <vt:lpstr>Times New Roman</vt:lpstr>
      <vt:lpstr>Wingdings</vt:lpstr>
      <vt:lpstr>Office Theme</vt:lpstr>
      <vt:lpstr>Sztuczna Inteligencja Reprezentacja wiedzy III:  Sieci semantyczne i grafy wiedzy</vt:lpstr>
      <vt:lpstr>Co było: </vt:lpstr>
      <vt:lpstr>Co będzie</vt:lpstr>
      <vt:lpstr>Intuicja i szukanie</vt:lpstr>
      <vt:lpstr>Sieci semantyczne</vt:lpstr>
      <vt:lpstr>Wiedza zapisana w sieci</vt:lpstr>
      <vt:lpstr>PowerPoint Presentation</vt:lpstr>
      <vt:lpstr>Sieci i rozumowanie</vt:lpstr>
      <vt:lpstr>Analiza prostego zdania</vt:lpstr>
      <vt:lpstr>Zdanie i kontekst</vt:lpstr>
      <vt:lpstr>Analiza logiczna</vt:lpstr>
      <vt:lpstr>MindNet</vt:lpstr>
      <vt:lpstr>NLPwin/MindNet</vt:lpstr>
      <vt:lpstr>NLPwin/Forma logiczna</vt:lpstr>
      <vt:lpstr>Słowosieć</vt:lpstr>
      <vt:lpstr>Rozumienie tekstów</vt:lpstr>
      <vt:lpstr>PowerPoint Presentation</vt:lpstr>
      <vt:lpstr>PowerPoint Presentation</vt:lpstr>
      <vt:lpstr>PowerPoint Presentation</vt:lpstr>
      <vt:lpstr>Sieci i mózgi </vt:lpstr>
      <vt:lpstr>Neuroobrazowanie słów?</vt:lpstr>
      <vt:lpstr>Neuroobrazowanie słów?</vt:lpstr>
      <vt:lpstr>Semantyka fMRI</vt:lpstr>
      <vt:lpstr>Słowa w mózgu</vt:lpstr>
      <vt:lpstr>Język (165)</vt:lpstr>
      <vt:lpstr>Semantyczna przestrzeń neuronalna</vt:lpstr>
      <vt:lpstr>Aktywacja kory</vt:lpstr>
      <vt:lpstr>Atlas Semantyczny</vt:lpstr>
      <vt:lpstr>Słowa i kreatywność </vt:lpstr>
      <vt:lpstr>Słowa i kreatywność </vt:lpstr>
      <vt:lpstr>Słowa: eksperymenty</vt:lpstr>
      <vt:lpstr>Filtr fonologiczny</vt:lpstr>
      <vt:lpstr>Grafy wiedzy</vt:lpstr>
      <vt:lpstr>Zalety grafów wiedzy</vt:lpstr>
      <vt:lpstr>Microsoft Graph</vt:lpstr>
      <vt:lpstr>Microsoft Graph</vt:lpstr>
      <vt:lpstr>Infranodus KG</vt:lpstr>
      <vt:lpstr>Grafy atrybucji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Reprezentacja wiedzy II: Sieci semantyczne</dc:title>
  <dc:subject>Sieci semantyczne</dc:subject>
  <dc:creator>W. Duch</dc:creator>
  <dc:description/>
  <cp:lastModifiedBy>Włodzisław Duch</cp:lastModifiedBy>
  <cp:revision>138</cp:revision>
  <dcterms:created xsi:type="dcterms:W3CDTF">2000-10-26T12:23:55Z</dcterms:created>
  <dcterms:modified xsi:type="dcterms:W3CDTF">2025-04-03T15:34:22Z</dcterms:modified>
  <dc:language>pl-PL</dc:language>
</cp:coreProperties>
</file>